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ags/tag8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1" r:id="rId5"/>
    <p:sldMasterId id="2147483715" r:id="rId6"/>
    <p:sldMasterId id="2147483728" r:id="rId7"/>
    <p:sldMasterId id="2147483741" r:id="rId8"/>
    <p:sldMasterId id="2147483745" r:id="rId9"/>
    <p:sldMasterId id="2147483758" r:id="rId10"/>
    <p:sldMasterId id="2147483770" r:id="rId11"/>
  </p:sldMasterIdLst>
  <p:notesMasterIdLst>
    <p:notesMasterId r:id="rId29"/>
  </p:notesMasterIdLst>
  <p:sldIdLst>
    <p:sldId id="278" r:id="rId12"/>
    <p:sldId id="261" r:id="rId13"/>
    <p:sldId id="260" r:id="rId14"/>
    <p:sldId id="276" r:id="rId15"/>
    <p:sldId id="262" r:id="rId16"/>
    <p:sldId id="277" r:id="rId17"/>
    <p:sldId id="264" r:id="rId18"/>
    <p:sldId id="265" r:id="rId19"/>
    <p:sldId id="266" r:id="rId20"/>
    <p:sldId id="267" r:id="rId21"/>
    <p:sldId id="279" r:id="rId22"/>
    <p:sldId id="280" r:id="rId23"/>
    <p:sldId id="269" r:id="rId24"/>
    <p:sldId id="272" r:id="rId25"/>
    <p:sldId id="281" r:id="rId26"/>
    <p:sldId id="270" r:id="rId27"/>
    <p:sldId id="257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20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E1CCE-DA59-4FE5-8DF6-FF5850DCBE7E}" type="datetimeFigureOut">
              <a:rPr lang="it-IT" smtClean="0"/>
              <a:t>17/09/2014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9F2B1-DDBC-4EC5-BA73-1A01503C34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90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5455" y="8683364"/>
            <a:ext cx="2970946" cy="4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20" tIns="46760" rIns="93520" bIns="46760" anchor="b"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4378D73-6553-4459-A311-E51D023A2F45}" type="slidenum">
              <a:rPr lang="en-GB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79938" cy="34337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3144"/>
            <a:ext cx="5487041" cy="4116482"/>
          </a:xfrm>
          <a:noFill/>
        </p:spPr>
        <p:txBody>
          <a:bodyPr lIns="93504" tIns="46753" rIns="93504" bIns="46753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3738"/>
            <a:ext cx="4554538" cy="3414712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341062"/>
            <a:ext cx="5029637" cy="41138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4" tIns="46293" rIns="94244" bIns="46293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01" tIns="42751" rIns="85501" bIns="42751" anchor="b"/>
          <a:lstStyle/>
          <a:p>
            <a:pPr algn="r" defTabSz="854075"/>
            <a:fld id="{B87FCFDE-AAE9-4A78-8359-53247331695C}" type="slidenum">
              <a:rPr lang="it-IT" sz="1200"/>
              <a:pPr algn="r" defTabSz="854075"/>
              <a:t>11</a:t>
            </a:fld>
            <a:endParaRPr lang="it-IT" sz="1200" dirty="0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13" tIns="0" rIns="17813" bIns="0" anchor="b"/>
          <a:lstStyle/>
          <a:p>
            <a:pPr algn="r" defTabSz="854075" eaLnBrk="0" hangingPunct="0"/>
            <a:fld id="{2CF44AFD-9CF3-4675-AD1B-172800AB8BAE}" type="slidenum">
              <a:rPr lang="it-IT" sz="1000" i="1"/>
              <a:pPr algn="r" defTabSz="854075" eaLnBrk="0" hangingPunct="0"/>
              <a:t>11</a:t>
            </a:fld>
            <a:endParaRPr lang="it-IT" sz="1000" i="1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22" tIns="41962" rIns="83922" bIns="41962" anchor="b"/>
          <a:lstStyle/>
          <a:p>
            <a:pPr algn="r" defTabSz="838200">
              <a:buClr>
                <a:srgbClr val="FFCC00"/>
              </a:buClr>
              <a:buSzPct val="140000"/>
              <a:buFont typeface="Wingdings" pitchFamily="2" charset="2"/>
              <a:buNone/>
            </a:pPr>
            <a:fld id="{B870B810-357F-4E73-B098-B34134D452C6}" type="slidenum">
              <a:rPr lang="it-IT" sz="1200">
                <a:solidFill>
                  <a:schemeClr val="bg1"/>
                </a:solidFill>
              </a:rPr>
              <a:pPr algn="r" defTabSz="838200">
                <a:buClr>
                  <a:srgbClr val="FFCC00"/>
                </a:buClr>
                <a:buSzPct val="140000"/>
                <a:buFont typeface="Wingdings" pitchFamily="2" charset="2"/>
                <a:buNone/>
              </a:pPr>
              <a:t>11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320" y="685837"/>
            <a:ext cx="5009767" cy="343064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3144"/>
            <a:ext cx="5025783" cy="4115019"/>
          </a:xfrm>
          <a:noFill/>
          <a:ln/>
        </p:spPr>
        <p:txBody>
          <a:bodyPr lIns="83922" tIns="41962" rIns="83922" bIns="41962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01" tIns="42751" rIns="85501" bIns="42751" anchor="b"/>
          <a:lstStyle/>
          <a:p>
            <a:pPr algn="r" defTabSz="854075"/>
            <a:fld id="{B87FCFDE-AAE9-4A78-8359-53247331695C}" type="slidenum">
              <a:rPr lang="it-IT" sz="1200"/>
              <a:pPr algn="r" defTabSz="854075"/>
              <a:t>12</a:t>
            </a:fld>
            <a:endParaRPr lang="it-IT" sz="1200" dirty="0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13" tIns="0" rIns="17813" bIns="0" anchor="b"/>
          <a:lstStyle/>
          <a:p>
            <a:pPr algn="r" defTabSz="854075" eaLnBrk="0" hangingPunct="0"/>
            <a:fld id="{2CF44AFD-9CF3-4675-AD1B-172800AB8BAE}" type="slidenum">
              <a:rPr lang="it-IT" sz="1000" i="1"/>
              <a:pPr algn="r" defTabSz="854075" eaLnBrk="0" hangingPunct="0"/>
              <a:t>12</a:t>
            </a:fld>
            <a:endParaRPr lang="it-IT" sz="1000" i="1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22" tIns="41962" rIns="83922" bIns="41962" anchor="b"/>
          <a:lstStyle/>
          <a:p>
            <a:pPr algn="r" defTabSz="838200">
              <a:buClr>
                <a:srgbClr val="FFCC00"/>
              </a:buClr>
              <a:buSzPct val="140000"/>
              <a:buFont typeface="Wingdings" pitchFamily="2" charset="2"/>
              <a:buNone/>
            </a:pPr>
            <a:fld id="{B870B810-357F-4E73-B098-B34134D452C6}" type="slidenum">
              <a:rPr lang="it-IT" sz="1200">
                <a:solidFill>
                  <a:schemeClr val="bg1"/>
                </a:solidFill>
              </a:rPr>
              <a:pPr algn="r" defTabSz="838200">
                <a:buClr>
                  <a:srgbClr val="FFCC00"/>
                </a:buClr>
                <a:buSzPct val="140000"/>
                <a:buFont typeface="Wingdings" pitchFamily="2" charset="2"/>
                <a:buNone/>
              </a:pPr>
              <a:t>12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320" y="685837"/>
            <a:ext cx="5009767" cy="343064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3144"/>
            <a:ext cx="5025783" cy="4115019"/>
          </a:xfrm>
          <a:noFill/>
          <a:ln/>
        </p:spPr>
        <p:txBody>
          <a:bodyPr lIns="83922" tIns="41962" rIns="83922" bIns="41962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552950" cy="34147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4032"/>
            <a:ext cx="5029637" cy="41138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0" tIns="46617" rIns="94900" bIns="46617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4175" y="6099175"/>
            <a:ext cx="84169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defRPr/>
            </a:pPr>
            <a:endParaRPr lang="it-IT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34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06713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8529308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2242477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21729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8788" y="85725"/>
            <a:ext cx="2235200" cy="2547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0013" y="85725"/>
            <a:ext cx="6556375" cy="2547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41001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king Draft Text" hidden="1"/>
          <p:cNvSpPr>
            <a:spLocks noChangeArrowheads="1"/>
          </p:cNvSpPr>
          <p:nvPr/>
        </p:nvSpPr>
        <p:spPr bwMode="auto">
          <a:xfrm>
            <a:off x="427038" y="349250"/>
            <a:ext cx="3109912" cy="295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Working Draft    </a:t>
            </a:r>
          </a:p>
        </p:txBody>
      </p:sp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427038" y="593725"/>
            <a:ext cx="4224337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672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334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0017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65313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25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97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69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41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Last Modified 30/01/2007 16.48.39 W. Europe Standard Time</a:t>
            </a: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427038" y="815975"/>
            <a:ext cx="3794125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672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334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0017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65313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25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97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69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41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Printed 30/01/2007 16.36.02 W. Europe Standard Time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7" name="Picture 8" descr="mediocreditoitaliano_ufficia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45013" y="476250"/>
            <a:ext cx="4348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ANd9GcQcRU9hIWp1xWez5MnWcvDRGVl6Hd8zwd5EhiFd6hw85swC0s7BiWN9I1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3705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8" y="2870200"/>
            <a:ext cx="8859837" cy="4873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Titolo</a:t>
            </a:r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1866734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135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548666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5413" y="1582738"/>
            <a:ext cx="4319587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97400" y="1582738"/>
            <a:ext cx="4321175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9490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1595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25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8788" y="85725"/>
            <a:ext cx="2235200" cy="2547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0013" y="85725"/>
            <a:ext cx="6556375" cy="2547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71051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8400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302321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348225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8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19888" y="234950"/>
            <a:ext cx="2198687" cy="25701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3825" y="234950"/>
            <a:ext cx="6443663" cy="25701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0397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419100" y="5972175"/>
            <a:ext cx="841057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9" name="Picture 12" descr="018-presentaz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2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MATO INTESA 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69727" y="345408"/>
            <a:ext cx="8794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22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2195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700088" y="6308725"/>
            <a:ext cx="8012112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76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60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1987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12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627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570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70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97280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72235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00725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923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120650"/>
            <a:ext cx="2171700" cy="60055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120650"/>
            <a:ext cx="6362700" cy="6005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119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419100" y="5972175"/>
            <a:ext cx="841057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9" name="Picture 12" descr="018-presentaz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king Draft Text" hidden="1"/>
          <p:cNvSpPr>
            <a:spLocks noChangeArrowheads="1"/>
          </p:cNvSpPr>
          <p:nvPr/>
        </p:nvSpPr>
        <p:spPr bwMode="auto">
          <a:xfrm>
            <a:off x="427038" y="349250"/>
            <a:ext cx="3109912" cy="295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defTabSz="912813">
              <a:defRPr/>
            </a:pPr>
            <a:r>
              <a:rPr lang="en-US" dirty="0"/>
              <a:t>Working Draft    </a:t>
            </a:r>
          </a:p>
        </p:txBody>
      </p:sp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427038" y="593725"/>
            <a:ext cx="4224337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672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334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0017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65313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25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97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69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41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Last Modified 30/01/2007 16.48.39 W. Europe Standard Time</a:t>
            </a: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427038" y="815975"/>
            <a:ext cx="3794125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672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334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0017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65313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25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97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69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41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Printed 30/01/2007 16.36.02 W. Europe Standard Time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  <p:pic>
        <p:nvPicPr>
          <p:cNvPr id="7" name="Picture 8" descr="mediocreditoitaliano_ufficia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45013" y="476250"/>
            <a:ext cx="4348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8" y="2870200"/>
            <a:ext cx="8859837" cy="4873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Titolo</a:t>
            </a:r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4245568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46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70638"/>
            <a:ext cx="2895600" cy="3508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96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70638"/>
            <a:ext cx="2895600" cy="3508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89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70638"/>
            <a:ext cx="2895600" cy="3508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5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858418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70638"/>
            <a:ext cx="2895600" cy="3508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54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70638"/>
            <a:ext cx="2895600" cy="3508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01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70638"/>
            <a:ext cx="2895600" cy="3508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40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70638"/>
            <a:ext cx="2895600" cy="3508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5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70638"/>
            <a:ext cx="2895600" cy="3508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31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70638"/>
            <a:ext cx="2895600" cy="3508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5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120650"/>
            <a:ext cx="2171700" cy="60055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120650"/>
            <a:ext cx="6362700" cy="6005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70638"/>
            <a:ext cx="2895600" cy="3508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4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3" y="85725"/>
            <a:ext cx="8943975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4567238" y="6608763"/>
            <a:ext cx="260350" cy="188912"/>
          </a:xfrm>
          <a:prstGeom prst="rect">
            <a:avLst/>
          </a:prstGeom>
        </p:spPr>
        <p:txBody>
          <a:bodyPr/>
          <a:lstStyle>
            <a:lvl1pPr algn="ctr" defTabSz="913041"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82FEA7-F53E-4F04-A1A0-E54F1E020A06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2952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A880ACE-99E1-4FAC-B5CE-116AC39A456A}" type="datetimeFigureOut">
              <a:rPr lang="it-IT"/>
              <a:pPr>
                <a:defRPr/>
              </a:pPr>
              <a:t>17/09/2014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69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8175" y="1533525"/>
            <a:ext cx="4029075" cy="1100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19650" y="1533525"/>
            <a:ext cx="4029075" cy="1100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92866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01675" y="626427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sz="1600" b="1">
              <a:solidFill>
                <a:srgbClr val="00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21375" y="6443663"/>
            <a:ext cx="287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7F6D6BB6-59B4-4392-9E0E-5A6A83AD0252}" type="slidenum">
              <a:rPr lang="it-IT" sz="1000" b="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‹N›</a:t>
            </a:fld>
            <a:endParaRPr lang="it-IT" sz="1000" b="0" smtClean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701675" y="626427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sz="1600" b="1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36538"/>
            <a:ext cx="5472112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898910"/>
      </p:ext>
    </p:extLst>
  </p:cSld>
  <p:clrMapOvr>
    <a:masterClrMapping/>
  </p:clrMapOvr>
  <p:transition>
    <p:pull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796962"/>
      </p:ext>
    </p:extLst>
  </p:cSld>
  <p:clrMapOvr>
    <a:masterClrMapping/>
  </p:clrMapOvr>
  <p:transition>
    <p:pull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67359446"/>
      </p:ext>
    </p:extLst>
  </p:cSld>
  <p:clrMapOvr>
    <a:masterClrMapping/>
  </p:clrMapOvr>
  <p:transition>
    <p:pull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8175" y="1533525"/>
            <a:ext cx="4029075" cy="1100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19650" y="1533525"/>
            <a:ext cx="4029075" cy="1100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410345"/>
      </p:ext>
    </p:extLst>
  </p:cSld>
  <p:clrMapOvr>
    <a:masterClrMapping/>
  </p:clrMapOvr>
  <p:transition>
    <p:pull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680636"/>
      </p:ext>
    </p:extLst>
  </p:cSld>
  <p:clrMapOvr>
    <a:masterClrMapping/>
  </p:clrMapOvr>
  <p:transition>
    <p:pull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238130"/>
      </p:ext>
    </p:extLst>
  </p:cSld>
  <p:clrMapOvr>
    <a:masterClrMapping/>
  </p:clrMapOvr>
  <p:transition>
    <p:pull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94595"/>
      </p:ext>
    </p:extLst>
  </p:cSld>
  <p:clrMapOvr>
    <a:masterClrMapping/>
  </p:clrMapOvr>
  <p:transition>
    <p:pull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3099761"/>
      </p:ext>
    </p:extLst>
  </p:cSld>
  <p:clrMapOvr>
    <a:masterClrMapping/>
  </p:clrMapOvr>
  <p:transition>
    <p:pull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12812598"/>
      </p:ext>
    </p:extLst>
  </p:cSld>
  <p:clrMapOvr>
    <a:masterClrMapping/>
  </p:clrMapOvr>
  <p:transition>
    <p:pull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500928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15000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8788" y="85725"/>
            <a:ext cx="2235200" cy="2547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0013" y="85725"/>
            <a:ext cx="6556375" cy="2547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831914"/>
      </p:ext>
    </p:extLst>
  </p:cSld>
  <p:clrMapOvr>
    <a:masterClrMapping/>
  </p:clrMapOvr>
  <p:transition>
    <p:pull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00013" y="85725"/>
            <a:ext cx="8943975" cy="25479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66649"/>
      </p:ext>
    </p:extLst>
  </p:cSld>
  <p:clrMapOvr>
    <a:masterClrMapping/>
  </p:clrMapOvr>
  <p:transition>
    <p:pull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3" y="85725"/>
            <a:ext cx="8943975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38175" y="1533525"/>
            <a:ext cx="8210550" cy="1100138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533446864"/>
      </p:ext>
    </p:extLst>
  </p:cSld>
  <p:clrMapOvr>
    <a:masterClrMapping/>
  </p:clrMapOvr>
  <p:transition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419100" y="5972175"/>
            <a:ext cx="841057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3" name="Picture 8" descr="INTESA_SANPAOLO_CO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613" y="6438900"/>
            <a:ext cx="247173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673100" y="6324600"/>
            <a:ext cx="8470900" cy="0"/>
          </a:xfrm>
          <a:prstGeom prst="line">
            <a:avLst/>
          </a:prstGeom>
          <a:noFill/>
          <a:ln w="6350">
            <a:solidFill>
              <a:srgbClr val="E86A1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US" sz="900" dirty="0">
              <a:solidFill>
                <a:srgbClr val="4D4D4D"/>
              </a:solidFill>
              <a:latin typeface="Arial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4429125" y="6484938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fld id="{C0F073F5-D43E-4371-9A16-731A4C156A7D}" type="slidenum">
              <a:rPr lang="it-IT" sz="1000">
                <a:solidFill>
                  <a:srgbClr val="4D4D4D"/>
                </a:solidFill>
                <a:latin typeface="Arial" pitchFamily="34" charset="0"/>
              </a:rPr>
              <a:pPr algn="r" eaLnBrk="0" hangingPunct="0">
                <a:defRPr/>
              </a:pPr>
              <a:t>‹N›</a:t>
            </a:fld>
            <a:endParaRPr lang="it-IT" sz="1000" dirty="0">
              <a:solidFill>
                <a:srgbClr val="4D4D4D"/>
              </a:solidFill>
              <a:latin typeface="Arial" pitchFamily="34" charset="0"/>
            </a:endParaRPr>
          </a:p>
        </p:txBody>
      </p:sp>
      <p:pic>
        <p:nvPicPr>
          <p:cNvPr id="6" name="Picture 8" descr="018-presentaz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22" y="6433115"/>
            <a:ext cx="3674375" cy="27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6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king Draft Text" hidden="1"/>
          <p:cNvSpPr>
            <a:spLocks noChangeArrowheads="1"/>
          </p:cNvSpPr>
          <p:nvPr/>
        </p:nvSpPr>
        <p:spPr bwMode="auto">
          <a:xfrm>
            <a:off x="427038" y="349250"/>
            <a:ext cx="3109912" cy="295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Working Draft    </a:t>
            </a:r>
          </a:p>
        </p:txBody>
      </p:sp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427038" y="593725"/>
            <a:ext cx="4224337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672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334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0017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65313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25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97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69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41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Last Modified 30/01/2007 16.48.39 W. Europe Standard Time</a:t>
            </a: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427038" y="815975"/>
            <a:ext cx="3794125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672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334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0017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65313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25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97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69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41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Printed 30/01/2007 16.36.02 W. Europe Standard Time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8" y="2870200"/>
            <a:ext cx="8859837" cy="4873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Titolo</a:t>
            </a:r>
            <a:endParaRPr lang="it-IT" noProof="0" smtClean="0"/>
          </a:p>
        </p:txBody>
      </p:sp>
      <p:sp>
        <p:nvSpPr>
          <p:cNvPr id="9" name="pg num"/>
          <p:cNvSpPr>
            <a:spLocks noChangeArrowheads="1"/>
          </p:cNvSpPr>
          <p:nvPr userDrawn="1"/>
        </p:nvSpPr>
        <p:spPr bwMode="auto">
          <a:xfrm>
            <a:off x="4437153" y="6520171"/>
            <a:ext cx="2619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fld id="{602783F6-0147-4BD1-862A-ED1B6E5715AF}" type="slidenum">
              <a:rPr lang="en-US" sz="1100">
                <a:solidFill>
                  <a:srgbClr val="000000"/>
                </a:solidFill>
              </a:rPr>
              <a:pPr algn="ctr" defTabSz="957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700088" y="6308725"/>
            <a:ext cx="8012112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srgbClr val="000000"/>
              </a:solidFill>
            </a:endParaRPr>
          </a:p>
        </p:txBody>
      </p:sp>
      <p:pic>
        <p:nvPicPr>
          <p:cNvPr id="11" name="Picture 12" descr="018-presentaz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7" y="6496050"/>
            <a:ext cx="2574925" cy="1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95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868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935039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5413" y="1582738"/>
            <a:ext cx="4319587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97400" y="1582738"/>
            <a:ext cx="4321175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226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016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71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41655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044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89495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45995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501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19888" y="234950"/>
            <a:ext cx="2198687" cy="25701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3825" y="234950"/>
            <a:ext cx="6443663" cy="25701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0896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419100" y="5972175"/>
            <a:ext cx="841057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3" name="Picture 8" descr="INTESA_SANPAOLO_CO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613" y="6438900"/>
            <a:ext cx="247173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673100" y="6324600"/>
            <a:ext cx="8470900" cy="0"/>
          </a:xfrm>
          <a:prstGeom prst="line">
            <a:avLst/>
          </a:prstGeom>
          <a:noFill/>
          <a:ln w="6350">
            <a:solidFill>
              <a:srgbClr val="E86A1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4429125" y="6484938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F073F5-D43E-4371-9A16-731A4C156A7D}" type="slidenum">
              <a:rPr lang="it-IT" sz="10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  <p:pic>
        <p:nvPicPr>
          <p:cNvPr id="6" name="Picture 8" descr="018-presentaz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22" y="6433115"/>
            <a:ext cx="3674375" cy="27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4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king Draft Text" hidden="1"/>
          <p:cNvSpPr>
            <a:spLocks noChangeArrowheads="1"/>
          </p:cNvSpPr>
          <p:nvPr/>
        </p:nvSpPr>
        <p:spPr bwMode="auto">
          <a:xfrm>
            <a:off x="427038" y="349250"/>
            <a:ext cx="3109912" cy="295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Working Draft    </a:t>
            </a:r>
          </a:p>
        </p:txBody>
      </p:sp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427038" y="593725"/>
            <a:ext cx="4224337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672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334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0017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65313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25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97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69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41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Last Modified 30/01/2007 16.48.39 W. Europe Standard Time</a:t>
            </a: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427038" y="815975"/>
            <a:ext cx="3794125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672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334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0017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65313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25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97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69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41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Printed 30/01/2007 16.36.02 W. Europe Standard Time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7" name="Picture 8" descr="mediocreditoitaliano_ufficia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45013" y="476250"/>
            <a:ext cx="4348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8" y="2870200"/>
            <a:ext cx="8859837" cy="4873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Titolo</a:t>
            </a:r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12545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045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456658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5413" y="1582738"/>
            <a:ext cx="4319587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97400" y="1582738"/>
            <a:ext cx="4321175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97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05393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041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2787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0446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830924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02314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4418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19888" y="234950"/>
            <a:ext cx="2198687" cy="25701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3825" y="234950"/>
            <a:ext cx="6443663" cy="25701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545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3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3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3" y="85725"/>
            <a:ext cx="8943975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4567238" y="6608763"/>
            <a:ext cx="260350" cy="188912"/>
          </a:xfrm>
          <a:prstGeom prst="rect">
            <a:avLst/>
          </a:prstGeom>
        </p:spPr>
        <p:txBody>
          <a:bodyPr/>
          <a:lstStyle>
            <a:lvl1pPr algn="ctr" defTabSz="913041"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82FEA7-F53E-4F04-A1A0-E54F1E020A06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235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6546195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A880ACE-99E1-4FAC-B5CE-116AC39A456A}" type="datetimeFigureOut">
              <a:rPr lang="it-IT"/>
              <a:pPr>
                <a:defRPr/>
              </a:pPr>
              <a:t>17/09/2014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4166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king Draft Text" hidden="1"/>
          <p:cNvSpPr>
            <a:spLocks noChangeArrowheads="1"/>
          </p:cNvSpPr>
          <p:nvPr/>
        </p:nvSpPr>
        <p:spPr bwMode="auto">
          <a:xfrm>
            <a:off x="427038" y="349250"/>
            <a:ext cx="3109912" cy="295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Working Draft    </a:t>
            </a:r>
          </a:p>
        </p:txBody>
      </p:sp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427038" y="593725"/>
            <a:ext cx="4224337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672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334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0017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65313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25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97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69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41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Last Modified 30/01/2007 16.48.39 W. Europe Standard Time</a:t>
            </a: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427038" y="815975"/>
            <a:ext cx="3794125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672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334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00175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65313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25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97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69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4113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Printed 30/01/2007 16.36.02 W. Europe Standard Time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7" name="Picture 8" descr="mediocreditoitaliano_ufficia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45013" y="476250"/>
            <a:ext cx="4348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ANd9GcQcRU9hIWp1xWez5MnWcvDRGVl6Hd8zwd5EhiFd6hw85swC0s7BiWN9I1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3705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8" y="2870200"/>
            <a:ext cx="8859837" cy="4873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Titolo</a:t>
            </a:r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985279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2111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572888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5413" y="1582738"/>
            <a:ext cx="4319587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97400" y="1582738"/>
            <a:ext cx="4321175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3808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9259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1430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78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662599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639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8328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315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19888" y="234950"/>
            <a:ext cx="2198687" cy="25701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3825" y="234950"/>
            <a:ext cx="6443663" cy="25701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1440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419100" y="5972175"/>
            <a:ext cx="841057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3" name="Picture 8" descr="INTESA_SANPAOLO_CO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613" y="6438900"/>
            <a:ext cx="247173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673100" y="6324600"/>
            <a:ext cx="8470900" cy="0"/>
          </a:xfrm>
          <a:prstGeom prst="line">
            <a:avLst/>
          </a:prstGeom>
          <a:noFill/>
          <a:ln w="6350">
            <a:solidFill>
              <a:srgbClr val="E86A1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4429125" y="6484938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F073F5-D43E-4371-9A16-731A4C156A7D}" type="slidenum">
              <a:rPr lang="it-IT" sz="10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  <p:pic>
        <p:nvPicPr>
          <p:cNvPr id="6" name="Picture 8" descr="018-presentaz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22" y="6433115"/>
            <a:ext cx="3674375" cy="27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4175" y="6099175"/>
            <a:ext cx="8416925" cy="44450"/>
          </a:xfrm>
          <a:prstGeom prst="rect">
            <a:avLst/>
          </a:prstGeom>
          <a:solidFill>
            <a:srgbClr val="FD6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buNone/>
            </a:pPr>
            <a:endParaRPr lang="it-IT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82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5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9266592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8175" y="1533525"/>
            <a:ext cx="4029075" cy="1100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19650" y="1533525"/>
            <a:ext cx="4029075" cy="1100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28977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36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79572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222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5.xml"/><Relationship Id="rId16" Type="http://schemas.openxmlformats.org/officeDocument/2006/relationships/tags" Target="../tags/tag14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ags" Target="../tags/tag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ags" Target="../tags/tag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7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ags" Target="../tags/tag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2.xml"/><Relationship Id="rId16" Type="http://schemas.openxmlformats.org/officeDocument/2006/relationships/tags" Target="../tags/tag11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1533525"/>
            <a:ext cx="821055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378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0013" y="85725"/>
            <a:ext cx="8943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</a:t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lo stile del titolo dello schema</a:t>
            </a:r>
          </a:p>
        </p:txBody>
      </p:sp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1150938" y="3835400"/>
            <a:ext cx="28844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defRPr/>
            </a:pPr>
            <a:endParaRPr lang="it-IT" b="0" smtClean="0">
              <a:solidFill>
                <a:srgbClr val="000000"/>
              </a:solidFill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 userDrawn="1"/>
        </p:nvSpPr>
        <p:spPr bwMode="auto">
          <a:xfrm>
            <a:off x="1685925" y="4629150"/>
            <a:ext cx="1671638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84175" indent="-3841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5746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Font typeface="Wingdings" pitchFamily="2" charset="2"/>
              <a:buChar char="n"/>
              <a:defRPr/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104" name="Rectangle 20"/>
          <p:cNvSpPr>
            <a:spLocks noChangeArrowheads="1"/>
          </p:cNvSpPr>
          <p:nvPr userDrawn="1"/>
        </p:nvSpPr>
        <p:spPr bwMode="auto">
          <a:xfrm>
            <a:off x="1643063" y="4543425"/>
            <a:ext cx="1271587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defRPr/>
            </a:pPr>
            <a:endParaRPr lang="it-IT" sz="2000" b="1">
              <a:solidFill>
                <a:srgbClr val="000000"/>
              </a:solidFill>
            </a:endParaRPr>
          </a:p>
        </p:txBody>
      </p:sp>
      <p:sp>
        <p:nvSpPr>
          <p:cNvPr id="10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2" name="Picture 12" descr="018-presentaz_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58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9pPr>
    </p:titleStyle>
    <p:bodyStyle>
      <a:lvl1pPr marL="384175" indent="-384175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n"/>
        <a:tabLst>
          <a:tab pos="384175" algn="l"/>
        </a:tabLs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930275" indent="-355600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SzPct val="75000"/>
        <a:buFont typeface="Wingdings" pitchFamily="2" charset="2"/>
        <a:buChar char="n"/>
        <a:tabLst>
          <a:tab pos="384175" algn="l"/>
        </a:tabLst>
        <a:defRPr sz="2800" b="1">
          <a:solidFill>
            <a:schemeClr val="tx1"/>
          </a:solidFill>
          <a:latin typeface="+mn-lt"/>
          <a:cs typeface="+mn-cs"/>
        </a:defRPr>
      </a:lvl2pPr>
      <a:lvl3pPr marL="1484313" indent="-363538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SzPct val="50000"/>
        <a:buFont typeface="Wingdings" pitchFamily="2" charset="2"/>
        <a:buChar char="n"/>
        <a:tabLst>
          <a:tab pos="384175" algn="l"/>
        </a:tabLst>
        <a:defRPr sz="2400" b="1">
          <a:solidFill>
            <a:schemeClr val="tx1"/>
          </a:solidFill>
          <a:latin typeface="+mn-lt"/>
          <a:cs typeface="+mn-cs"/>
        </a:defRPr>
      </a:lvl3pPr>
      <a:lvl4pPr marL="2028825" indent="-354013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SzPct val="50000"/>
        <a:buFont typeface="Wingdings" pitchFamily="2" charset="2"/>
        <a:buChar char="n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582863" indent="-363538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30400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34972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9544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44116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1533525"/>
            <a:ext cx="82105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0013" y="85725"/>
            <a:ext cx="8943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</a:t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lo stile del titolo dello schema</a:t>
            </a:r>
          </a:p>
        </p:txBody>
      </p:sp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1150938" y="3835400"/>
            <a:ext cx="28844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defRPr/>
            </a:pPr>
            <a:endParaRPr lang="it-IT" b="0" smtClean="0">
              <a:solidFill>
                <a:srgbClr val="000000"/>
              </a:solidFill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 userDrawn="1"/>
        </p:nvSpPr>
        <p:spPr bwMode="auto">
          <a:xfrm>
            <a:off x="1685925" y="4629150"/>
            <a:ext cx="1671638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84175" indent="-3841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5746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Font typeface="Wingdings" pitchFamily="2" charset="2"/>
              <a:buChar char="n"/>
              <a:defRPr/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054" name="Rectangle 20"/>
          <p:cNvSpPr>
            <a:spLocks noChangeArrowheads="1"/>
          </p:cNvSpPr>
          <p:nvPr userDrawn="1"/>
        </p:nvSpPr>
        <p:spPr bwMode="auto">
          <a:xfrm>
            <a:off x="1643063" y="4543425"/>
            <a:ext cx="12715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buNone/>
            </a:pPr>
            <a:endParaRPr lang="it-IT" sz="2000" b="1">
              <a:solidFill>
                <a:srgbClr val="000000"/>
              </a:solidFill>
            </a:endParaRPr>
          </a:p>
        </p:txBody>
      </p:sp>
      <p:sp>
        <p:nvSpPr>
          <p:cNvPr id="11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3" name="Picture 12" descr="018-presentaz_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5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9pPr>
    </p:titleStyle>
    <p:bodyStyle>
      <a:lvl1pPr marL="384175" indent="-384175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n"/>
        <a:tabLst>
          <a:tab pos="384175" algn="l"/>
        </a:tabLs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930275" indent="-355600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SzPct val="75000"/>
        <a:buFont typeface="Wingdings" pitchFamily="2" charset="2"/>
        <a:buChar char="n"/>
        <a:tabLst>
          <a:tab pos="384175" algn="l"/>
        </a:tabLst>
        <a:defRPr sz="2800" b="1">
          <a:solidFill>
            <a:schemeClr val="tx1"/>
          </a:solidFill>
          <a:latin typeface="+mn-lt"/>
          <a:cs typeface="+mn-cs"/>
        </a:defRPr>
      </a:lvl2pPr>
      <a:lvl3pPr marL="1484313" indent="-363538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SzPct val="50000"/>
        <a:buFont typeface="Wingdings" pitchFamily="2" charset="2"/>
        <a:buChar char="n"/>
        <a:tabLst>
          <a:tab pos="384175" algn="l"/>
        </a:tabLst>
        <a:defRPr sz="2400" b="1">
          <a:solidFill>
            <a:schemeClr val="tx1"/>
          </a:solidFill>
          <a:latin typeface="+mn-lt"/>
          <a:cs typeface="+mn-cs"/>
        </a:defRPr>
      </a:lvl3pPr>
      <a:lvl4pPr marL="2028825" indent="-354013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SzPct val="50000"/>
        <a:buFont typeface="Wingdings" pitchFamily="2" charset="2"/>
        <a:buChar char="n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582863" indent="-363538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30400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34972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9544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44116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234950"/>
            <a:ext cx="8791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Titolo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3" y="1582738"/>
            <a:ext cx="87931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grpSp>
        <p:nvGrpSpPr>
          <p:cNvPr id="13316" name="McK Slide Elements"/>
          <p:cNvGrpSpPr>
            <a:grpSpLocks/>
          </p:cNvGrpSpPr>
          <p:nvPr/>
        </p:nvGrpSpPr>
        <p:grpSpPr bwMode="auto">
          <a:xfrm>
            <a:off x="-44450" y="995363"/>
            <a:ext cx="8963025" cy="5461000"/>
            <a:chOff x="-26" y="615"/>
            <a:chExt cx="5532" cy="3371"/>
          </a:xfrm>
        </p:grpSpPr>
        <p:sp>
          <p:nvSpPr>
            <p:cNvPr id="14541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615"/>
              <a:ext cx="5429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12813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 smtClean="0">
                  <a:solidFill>
                    <a:srgbClr val="333399"/>
                  </a:solidFill>
                </a:rPr>
                <a:t>Unità di misura</a:t>
              </a:r>
            </a:p>
          </p:txBody>
        </p:sp>
        <p:sp>
          <p:nvSpPr>
            <p:cNvPr id="14541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-26" y="3797"/>
              <a:ext cx="5145" cy="1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0525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430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35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00" i="1" dirty="0" smtClean="0">
                  <a:solidFill>
                    <a:srgbClr val="000000"/>
                  </a:solidFill>
                </a:rPr>
                <a:t>	(1)	Asterisco</a:t>
              </a:r>
            </a:p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it-IT" sz="900" i="1" dirty="0" smtClean="0">
                  <a:solidFill>
                    <a:srgbClr val="000000"/>
                  </a:solidFill>
                </a:rPr>
                <a:t>	Fonte:	Fonte</a:t>
              </a:r>
            </a:p>
          </p:txBody>
        </p:sp>
      </p:grpSp>
      <p:sp>
        <p:nvSpPr>
          <p:cNvPr id="3078" name="AcnStamp_ID_145426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602538" y="1387475"/>
            <a:ext cx="1312862" cy="26352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/>
        </p:spPr>
        <p:txBody>
          <a:bodyPr wrap="none" lIns="0" tIns="25400" rIns="0" bIns="25400">
            <a:spAutoFit/>
          </a:bodyPr>
          <a:lstStyle/>
          <a:p>
            <a:pPr algn="r" defTabSz="709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sz="1400" b="1" dirty="0">
                <a:solidFill>
                  <a:srgbClr val="000000"/>
                </a:solidFill>
              </a:rPr>
              <a:t>MASTER STAMP</a:t>
            </a:r>
          </a:p>
        </p:txBody>
      </p:sp>
      <p:cxnSp>
        <p:nvCxnSpPr>
          <p:cNvPr id="13319" name="AcnStpConnector_ID_145427" hidden="1"/>
          <p:cNvCxnSpPr>
            <a:cxnSpLocks noChangeShapeType="1"/>
            <a:stCxn id="3078" idx="2"/>
            <a:endCxn id="3078" idx="0"/>
          </p:cNvCxnSpPr>
          <p:nvPr>
            <p:custDataLst>
              <p:tags r:id="rId15"/>
            </p:custDataLst>
          </p:nvPr>
        </p:nvCxnSpPr>
        <p:spPr bwMode="gray">
          <a:xfrm>
            <a:off x="7602538" y="1387475"/>
            <a:ext cx="13128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320" name="AcnStpConnector_ID_145428" hidden="1"/>
          <p:cNvCxnSpPr>
            <a:cxnSpLocks noChangeShapeType="1"/>
            <a:stCxn id="3078" idx="4"/>
            <a:endCxn id="3078" idx="6"/>
          </p:cNvCxnSpPr>
          <p:nvPr>
            <p:custDataLst>
              <p:tags r:id="rId16"/>
            </p:custDataLst>
          </p:nvPr>
        </p:nvCxnSpPr>
        <p:spPr bwMode="gray">
          <a:xfrm>
            <a:off x="7602538" y="1651000"/>
            <a:ext cx="13128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3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5" name="Picture 12" descr="018-presentaz_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39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318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8438" indent="-187325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355600" indent="-153988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498475" indent="-141288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655638" indent="-155575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5pPr>
      <a:lvl6pPr marL="11128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15700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20272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24844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5"/>
          <p:cNvSpPr txBox="1">
            <a:spLocks noChangeArrowheads="1"/>
          </p:cNvSpPr>
          <p:nvPr userDrawn="1"/>
        </p:nvSpPr>
        <p:spPr bwMode="auto">
          <a:xfrm>
            <a:off x="684213" y="404813"/>
            <a:ext cx="727233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20650"/>
            <a:ext cx="8137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9" name="Picture 12" descr="018-presentaz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5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83" r:id="rId12"/>
    <p:sldLayoutId id="214748378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5"/>
          <p:cNvSpPr txBox="1">
            <a:spLocks noChangeArrowheads="1"/>
          </p:cNvSpPr>
          <p:nvPr userDrawn="1"/>
        </p:nvSpPr>
        <p:spPr bwMode="auto">
          <a:xfrm>
            <a:off x="684213" y="404813"/>
            <a:ext cx="727233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20650"/>
            <a:ext cx="8137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5" name="Picture 12" descr="018-presentaz_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40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0" name="Picture 12" descr="018-presentaz_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51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sz="2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2000">
          <a:solidFill>
            <a:srgbClr val="5F5F5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rgbClr val="5F5F5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ú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1533525"/>
            <a:ext cx="821055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150938" y="3835400"/>
            <a:ext cx="2884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defRPr/>
            </a:pPr>
            <a:endParaRPr lang="it-IT" sz="2000" b="0" smtClean="0">
              <a:solidFill>
                <a:srgbClr val="000000"/>
              </a:solidFill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1685925" y="4629150"/>
            <a:ext cx="1671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4175" indent="-3841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46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Font typeface="Wingdings" pitchFamily="2" charset="2"/>
              <a:buChar char="n"/>
              <a:defRPr/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643063" y="4543425"/>
            <a:ext cx="1271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sz="1600" b="1">
              <a:solidFill>
                <a:srgbClr val="000000"/>
              </a:solidFill>
            </a:endParaRP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0013" y="85725"/>
            <a:ext cx="8943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Progetto “MADE IN TOSCANA”</a:t>
            </a:r>
          </a:p>
        </p:txBody>
      </p:sp>
      <p:sp>
        <p:nvSpPr>
          <p:cNvPr id="13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5" name="Picture 12" descr="018-presentaz_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58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84" r:id="rId14"/>
  </p:sldLayoutIdLst>
  <p:transition>
    <p:pull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  <a:cs typeface="Arial" charset="0"/>
        </a:defRPr>
      </a:lvl9pPr>
    </p:titleStyle>
    <p:bodyStyle>
      <a:lvl1pPr marL="384175" indent="-384175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n"/>
        <a:tabLst>
          <a:tab pos="384175" algn="l"/>
        </a:tabLs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930275" indent="-355600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SzPct val="75000"/>
        <a:buFont typeface="Wingdings" pitchFamily="2" charset="2"/>
        <a:buChar char="n"/>
        <a:tabLst>
          <a:tab pos="384175" algn="l"/>
        </a:tabLst>
        <a:defRPr b="1">
          <a:solidFill>
            <a:schemeClr val="tx1"/>
          </a:solidFill>
          <a:latin typeface="+mn-lt"/>
          <a:cs typeface="+mn-cs"/>
        </a:defRPr>
      </a:lvl2pPr>
      <a:lvl3pPr marL="1484313" indent="-363538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SzPct val="50000"/>
        <a:buFont typeface="Wingdings" pitchFamily="2" charset="2"/>
        <a:buChar char="n"/>
        <a:tabLst>
          <a:tab pos="384175" algn="l"/>
        </a:tabLst>
        <a:defRPr b="1">
          <a:solidFill>
            <a:schemeClr val="tx1"/>
          </a:solidFill>
          <a:latin typeface="+mn-lt"/>
          <a:cs typeface="+mn-cs"/>
        </a:defRPr>
      </a:lvl3pPr>
      <a:lvl4pPr marL="2028825" indent="-354013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SzPct val="50000"/>
        <a:buFont typeface="Wingdings" pitchFamily="2" charset="2"/>
        <a:buChar char="n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582863" indent="-363538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30400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34972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9544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4411663" indent="-363538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tabLst>
          <a:tab pos="38417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234950"/>
            <a:ext cx="8791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Titolo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3" y="1582738"/>
            <a:ext cx="87931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grpSp>
        <p:nvGrpSpPr>
          <p:cNvPr id="13316" name="McK Slide Elements"/>
          <p:cNvGrpSpPr>
            <a:grpSpLocks/>
          </p:cNvGrpSpPr>
          <p:nvPr/>
        </p:nvGrpSpPr>
        <p:grpSpPr bwMode="auto">
          <a:xfrm>
            <a:off x="-44450" y="995363"/>
            <a:ext cx="8963025" cy="5461000"/>
            <a:chOff x="-26" y="615"/>
            <a:chExt cx="5532" cy="3371"/>
          </a:xfrm>
        </p:grpSpPr>
        <p:sp>
          <p:nvSpPr>
            <p:cNvPr id="14541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615"/>
              <a:ext cx="5429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12813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 smtClean="0">
                  <a:solidFill>
                    <a:srgbClr val="333399"/>
                  </a:solidFill>
                </a:rPr>
                <a:t>Unità di misura</a:t>
              </a:r>
            </a:p>
          </p:txBody>
        </p:sp>
        <p:sp>
          <p:nvSpPr>
            <p:cNvPr id="14541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-26" y="3797"/>
              <a:ext cx="5145" cy="1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0525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430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35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00" i="1" dirty="0" smtClean="0">
                  <a:solidFill>
                    <a:srgbClr val="000000"/>
                  </a:solidFill>
                </a:rPr>
                <a:t>	(1)	Asterisco</a:t>
              </a:r>
            </a:p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it-IT" sz="900" i="1" dirty="0" smtClean="0">
                  <a:solidFill>
                    <a:srgbClr val="000000"/>
                  </a:solidFill>
                </a:rPr>
                <a:t>	Fonte:	Fonte</a:t>
              </a:r>
            </a:p>
          </p:txBody>
        </p:sp>
      </p:grpSp>
      <p:sp>
        <p:nvSpPr>
          <p:cNvPr id="3078" name="AcnStamp_ID_145426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602538" y="1387475"/>
            <a:ext cx="1312862" cy="26352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/>
        </p:spPr>
        <p:txBody>
          <a:bodyPr wrap="none" lIns="0" tIns="25400" rIns="0" bIns="25400">
            <a:spAutoFit/>
          </a:bodyPr>
          <a:lstStyle/>
          <a:p>
            <a:pPr algn="r" defTabSz="709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sz="1400" b="1" dirty="0">
                <a:solidFill>
                  <a:srgbClr val="000000"/>
                </a:solidFill>
              </a:rPr>
              <a:t>MASTER STAMP</a:t>
            </a:r>
          </a:p>
        </p:txBody>
      </p:sp>
      <p:cxnSp>
        <p:nvCxnSpPr>
          <p:cNvPr id="13319" name="AcnStpConnector_ID_145427" hidden="1"/>
          <p:cNvCxnSpPr>
            <a:cxnSpLocks noChangeShapeType="1"/>
            <a:stCxn id="3078" idx="2"/>
            <a:endCxn id="3078" idx="0"/>
          </p:cNvCxnSpPr>
          <p:nvPr>
            <p:custDataLst>
              <p:tags r:id="rId15"/>
            </p:custDataLst>
          </p:nvPr>
        </p:nvCxnSpPr>
        <p:spPr bwMode="gray">
          <a:xfrm>
            <a:off x="7602538" y="1387475"/>
            <a:ext cx="13128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320" name="AcnStpConnector_ID_145428" hidden="1"/>
          <p:cNvCxnSpPr>
            <a:cxnSpLocks noChangeShapeType="1"/>
            <a:stCxn id="3078" idx="4"/>
            <a:endCxn id="3078" idx="6"/>
          </p:cNvCxnSpPr>
          <p:nvPr>
            <p:custDataLst>
              <p:tags r:id="rId16"/>
            </p:custDataLst>
          </p:nvPr>
        </p:nvCxnSpPr>
        <p:spPr bwMode="gray">
          <a:xfrm>
            <a:off x="7602538" y="1651000"/>
            <a:ext cx="13128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6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8" name="Picture 12" descr="018-presentaz_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7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318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8438" indent="-187325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355600" indent="-153988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498475" indent="-141288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655638" indent="-155575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5pPr>
      <a:lvl6pPr marL="11128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15700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20272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24844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234950"/>
            <a:ext cx="8791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Titolo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3" y="1582738"/>
            <a:ext cx="87931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grpSp>
        <p:nvGrpSpPr>
          <p:cNvPr id="13316" name="McK Slide Elements"/>
          <p:cNvGrpSpPr>
            <a:grpSpLocks/>
          </p:cNvGrpSpPr>
          <p:nvPr/>
        </p:nvGrpSpPr>
        <p:grpSpPr bwMode="auto">
          <a:xfrm>
            <a:off x="-44450" y="995363"/>
            <a:ext cx="8963025" cy="5461000"/>
            <a:chOff x="-26" y="615"/>
            <a:chExt cx="5532" cy="3371"/>
          </a:xfrm>
        </p:grpSpPr>
        <p:sp>
          <p:nvSpPr>
            <p:cNvPr id="14541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615"/>
              <a:ext cx="5429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12813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 smtClean="0">
                  <a:solidFill>
                    <a:srgbClr val="333399"/>
                  </a:solidFill>
                </a:rPr>
                <a:t>Unità di misura</a:t>
              </a:r>
            </a:p>
          </p:txBody>
        </p:sp>
        <p:sp>
          <p:nvSpPr>
            <p:cNvPr id="14541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-26" y="3797"/>
              <a:ext cx="5145" cy="1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0525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430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35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00" i="1" dirty="0" smtClean="0">
                  <a:solidFill>
                    <a:srgbClr val="000000"/>
                  </a:solidFill>
                </a:rPr>
                <a:t>	(1)	Asterisco</a:t>
              </a:r>
            </a:p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it-IT" sz="900" i="1" dirty="0" smtClean="0">
                  <a:solidFill>
                    <a:srgbClr val="000000"/>
                  </a:solidFill>
                </a:rPr>
                <a:t>	Fonte:	Fonte</a:t>
              </a:r>
            </a:p>
          </p:txBody>
        </p:sp>
      </p:grpSp>
      <p:sp>
        <p:nvSpPr>
          <p:cNvPr id="3078" name="AcnStamp_ID_145426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602538" y="1387475"/>
            <a:ext cx="1312862" cy="26352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/>
        </p:spPr>
        <p:txBody>
          <a:bodyPr wrap="none" lIns="0" tIns="25400" rIns="0" bIns="25400">
            <a:spAutoFit/>
          </a:bodyPr>
          <a:lstStyle/>
          <a:p>
            <a:pPr algn="r" defTabSz="709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sz="1400" b="1" dirty="0">
                <a:solidFill>
                  <a:srgbClr val="000000"/>
                </a:solidFill>
              </a:rPr>
              <a:t>MASTER STAMP</a:t>
            </a:r>
          </a:p>
        </p:txBody>
      </p:sp>
      <p:cxnSp>
        <p:nvCxnSpPr>
          <p:cNvPr id="13319" name="AcnStpConnector_ID_145427" hidden="1"/>
          <p:cNvCxnSpPr>
            <a:cxnSpLocks noChangeShapeType="1"/>
            <a:stCxn id="3078" idx="2"/>
            <a:endCxn id="3078" idx="0"/>
          </p:cNvCxnSpPr>
          <p:nvPr>
            <p:custDataLst>
              <p:tags r:id="rId15"/>
            </p:custDataLst>
          </p:nvPr>
        </p:nvCxnSpPr>
        <p:spPr bwMode="gray">
          <a:xfrm>
            <a:off x="7602538" y="1387475"/>
            <a:ext cx="13128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320" name="AcnStpConnector_ID_145428" hidden="1"/>
          <p:cNvCxnSpPr>
            <a:cxnSpLocks noChangeShapeType="1"/>
            <a:stCxn id="3078" idx="4"/>
            <a:endCxn id="3078" idx="6"/>
          </p:cNvCxnSpPr>
          <p:nvPr>
            <p:custDataLst>
              <p:tags r:id="rId16"/>
            </p:custDataLst>
          </p:nvPr>
        </p:nvCxnSpPr>
        <p:spPr bwMode="gray">
          <a:xfrm>
            <a:off x="7602538" y="1651000"/>
            <a:ext cx="13128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7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9" name="Picture 12" descr="018-presentaz_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3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318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8438" indent="-187325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355600" indent="-153988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498475" indent="-141288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655638" indent="-155575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5pPr>
      <a:lvl6pPr marL="11128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15700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20272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24844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g num"/>
          <p:cNvSpPr>
            <a:spLocks noChangeArrowheads="1"/>
          </p:cNvSpPr>
          <p:nvPr userDrawn="1"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3" name="Picture 12" descr="018-presentaz_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6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sz="2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2000">
          <a:solidFill>
            <a:srgbClr val="5F5F5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rgbClr val="5F5F5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ú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234950"/>
            <a:ext cx="8791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Titolo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3" y="1582738"/>
            <a:ext cx="87931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grpSp>
        <p:nvGrpSpPr>
          <p:cNvPr id="13316" name="McK Slide Elements"/>
          <p:cNvGrpSpPr>
            <a:grpSpLocks/>
          </p:cNvGrpSpPr>
          <p:nvPr/>
        </p:nvGrpSpPr>
        <p:grpSpPr bwMode="auto">
          <a:xfrm>
            <a:off x="-44450" y="995363"/>
            <a:ext cx="8963025" cy="5461000"/>
            <a:chOff x="-26" y="615"/>
            <a:chExt cx="5532" cy="3371"/>
          </a:xfrm>
        </p:grpSpPr>
        <p:sp>
          <p:nvSpPr>
            <p:cNvPr id="14541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615"/>
              <a:ext cx="5429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12813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 smtClean="0">
                  <a:solidFill>
                    <a:srgbClr val="333399"/>
                  </a:solidFill>
                </a:rPr>
                <a:t>Unità di misura</a:t>
              </a:r>
            </a:p>
          </p:txBody>
        </p:sp>
        <p:sp>
          <p:nvSpPr>
            <p:cNvPr id="14541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-26" y="3797"/>
              <a:ext cx="5145" cy="1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0525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430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3513"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12813" eaLnBrk="0" hangingPunct="0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00" i="1" dirty="0" smtClean="0">
                  <a:solidFill>
                    <a:srgbClr val="000000"/>
                  </a:solidFill>
                </a:rPr>
                <a:t>	(1)	Asterisco</a:t>
              </a:r>
            </a:p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it-IT" sz="900" i="1" dirty="0" smtClean="0">
                  <a:solidFill>
                    <a:srgbClr val="000000"/>
                  </a:solidFill>
                </a:rPr>
                <a:t>	Fonte:	Fonte</a:t>
              </a:r>
            </a:p>
          </p:txBody>
        </p:sp>
      </p:grpSp>
      <p:sp>
        <p:nvSpPr>
          <p:cNvPr id="3077" name="pg num"/>
          <p:cNvSpPr>
            <a:spLocks noChangeArrowheads="1"/>
          </p:cNvSpPr>
          <p:nvPr/>
        </p:nvSpPr>
        <p:spPr bwMode="auto">
          <a:xfrm>
            <a:off x="4437063" y="6497638"/>
            <a:ext cx="2619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7937E76-8A14-462E-9086-24889610724C}" type="slidenum">
              <a:rPr lang="en-US" sz="1000">
                <a:solidFill>
                  <a:srgbClr val="000000"/>
                </a:solidFill>
              </a:rPr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78" name="AcnStamp_ID_145426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602538" y="1387475"/>
            <a:ext cx="1312862" cy="26352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/>
        </p:spPr>
        <p:txBody>
          <a:bodyPr wrap="none" lIns="0" tIns="25400" rIns="0" bIns="25400">
            <a:spAutoFit/>
          </a:bodyPr>
          <a:lstStyle/>
          <a:p>
            <a:pPr algn="r" defTabSz="709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it-IT" sz="1400" b="1" dirty="0">
                <a:solidFill>
                  <a:srgbClr val="000000"/>
                </a:solidFill>
              </a:rPr>
              <a:t>MASTER STAMP</a:t>
            </a:r>
          </a:p>
        </p:txBody>
      </p:sp>
      <p:cxnSp>
        <p:nvCxnSpPr>
          <p:cNvPr id="13319" name="AcnStpConnector_ID_145427" hidden="1"/>
          <p:cNvCxnSpPr>
            <a:cxnSpLocks noChangeShapeType="1"/>
            <a:stCxn id="3078" idx="2"/>
            <a:endCxn id="3078" idx="0"/>
          </p:cNvCxnSpPr>
          <p:nvPr>
            <p:custDataLst>
              <p:tags r:id="rId15"/>
            </p:custDataLst>
          </p:nvPr>
        </p:nvCxnSpPr>
        <p:spPr bwMode="gray">
          <a:xfrm>
            <a:off x="7602538" y="1387475"/>
            <a:ext cx="13128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320" name="AcnStpConnector_ID_145428" hidden="1"/>
          <p:cNvCxnSpPr>
            <a:cxnSpLocks noChangeShapeType="1"/>
            <a:stCxn id="3078" idx="4"/>
            <a:endCxn id="3078" idx="6"/>
          </p:cNvCxnSpPr>
          <p:nvPr>
            <p:custDataLst>
              <p:tags r:id="rId16"/>
            </p:custDataLst>
          </p:nvPr>
        </p:nvCxnSpPr>
        <p:spPr bwMode="gray">
          <a:xfrm>
            <a:off x="7602538" y="1651000"/>
            <a:ext cx="13128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701675" y="6308725"/>
            <a:ext cx="8010525" cy="44450"/>
          </a:xfrm>
          <a:prstGeom prst="rect">
            <a:avLst/>
          </a:prstGeom>
          <a:solidFill>
            <a:srgbClr val="FD6917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3322" name="Picture 12" descr="018-presentaz_log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26175" y="6461125"/>
            <a:ext cx="2378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3" y="6415236"/>
            <a:ext cx="1968599" cy="2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5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3186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8438" indent="-187325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355600" indent="-153988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498475" indent="-141288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655638" indent="-155575" algn="l" defTabSz="931863" rtl="0" eaLnBrk="0" fontAlgn="base" hangingPunct="0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5pPr>
      <a:lvl6pPr marL="11128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15700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20272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2484438" indent="-155575" algn="l" defTabSz="931863" rtl="0" fontAlgn="base">
        <a:spcBef>
          <a:spcPct val="0"/>
        </a:spcBef>
        <a:spcAft>
          <a:spcPct val="0"/>
        </a:spcAft>
        <a:buClr>
          <a:srgbClr val="FF4215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openxmlformats.org/officeDocument/2006/relationships/oleObject" Target="../embeddings/oleObject1.bin"/><Relationship Id="rId5" Type="http://schemas.openxmlformats.org/officeDocument/2006/relationships/tags" Target="../tags/tag2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image" Target="../media/image22.wmf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slideLayout" Target="../slideLayouts/slideLayout8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image" Target="../media/image21.wmf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image" Target="../media/image20.emf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9.xml"/><Relationship Id="rId1" Type="http://schemas.openxmlformats.org/officeDocument/2006/relationships/tags" Target="../tags/tag56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7.xml"/><Relationship Id="rId1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sasanpaolo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26.png"/><Relationship Id="rId4" Type="http://schemas.openxmlformats.org/officeDocument/2006/relationships/hyperlink" Target="http://www.mediocreditoitaliano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8" descr="mediocreditoitaliano_uffici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6453336"/>
            <a:ext cx="3096344" cy="35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2060848"/>
            <a:ext cx="7871469" cy="3908762"/>
          </a:xfrm>
        </p:spPr>
        <p:txBody>
          <a:bodyPr lIns="91440" tIns="45720" rIns="91440" bIns="45720"/>
          <a:lstStyle/>
          <a:p>
            <a:pPr lvl="0" defTabSz="914400"/>
            <a:r>
              <a:rPr lang="it-IT" sz="3200" dirty="0" smtClean="0"/>
              <a:t>Reti d’impresa </a:t>
            </a:r>
            <a:r>
              <a:rPr lang="it-IT" sz="3200" b="0" i="1" dirty="0" smtClean="0"/>
              <a:t>(focus agricoltura)</a:t>
            </a:r>
            <a:br>
              <a:rPr lang="it-IT" sz="3200" b="0" i="1" dirty="0" smtClean="0"/>
            </a:br>
            <a:r>
              <a:rPr lang="it-IT" sz="2400" b="0" kern="1200" dirty="0">
                <a:solidFill>
                  <a:srgbClr val="000000"/>
                </a:solidFill>
                <a:latin typeface="Arial" charset="0"/>
              </a:rPr>
              <a:t>Il supporto del Gruppo Intesa </a:t>
            </a:r>
            <a:r>
              <a:rPr lang="it-IT" sz="2400" b="0" kern="1200" dirty="0" smtClean="0">
                <a:solidFill>
                  <a:srgbClr val="000000"/>
                </a:solidFill>
                <a:latin typeface="Arial" charset="0"/>
              </a:rPr>
              <a:t>Sanpaolo</a:t>
            </a:r>
            <a:br>
              <a:rPr lang="it-IT" sz="2400" b="0" kern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it-IT" sz="2400" b="0" kern="12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it-IT" sz="2400" b="0" kern="1200" dirty="0">
                <a:solidFill>
                  <a:srgbClr val="000000"/>
                </a:solidFill>
                <a:latin typeface="Arial" charset="0"/>
              </a:rPr>
            </a:br>
            <a:r>
              <a:rPr lang="it-IT" sz="2400" b="0" kern="1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it-IT" sz="2400" b="0" kern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it-IT" sz="2400" b="0" kern="12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it-IT" sz="2400" b="0" kern="1200" dirty="0">
                <a:solidFill>
                  <a:srgbClr val="000000"/>
                </a:solidFill>
                <a:latin typeface="Arial" charset="0"/>
              </a:rPr>
            </a:br>
            <a:r>
              <a:rPr lang="it-IT" sz="2400" b="0" kern="1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it-IT" sz="2400" b="0" kern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it-IT" sz="2400" b="0" kern="12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it-IT" sz="2400" b="0" kern="1200" dirty="0">
                <a:solidFill>
                  <a:srgbClr val="000000"/>
                </a:solidFill>
                <a:latin typeface="Arial" charset="0"/>
              </a:rPr>
            </a:br>
            <a:r>
              <a:rPr lang="it-IT" sz="2400" b="0" kern="1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it-IT" sz="2400" b="0" kern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it-IT" sz="2400" kern="1200" dirty="0" smtClean="0">
                <a:solidFill>
                  <a:srgbClr val="000000"/>
                </a:solidFill>
                <a:latin typeface="Arial" charset="0"/>
              </a:rPr>
              <a:t>Mauro </a:t>
            </a:r>
            <a:r>
              <a:rPr lang="it-IT" sz="2400" kern="120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it-IT" sz="2400" kern="1200" dirty="0" smtClean="0">
                <a:solidFill>
                  <a:srgbClr val="000000"/>
                </a:solidFill>
                <a:latin typeface="Arial" charset="0"/>
              </a:rPr>
              <a:t>ederzoni</a:t>
            </a:r>
            <a:r>
              <a:rPr lang="it-IT" sz="2400" b="0" kern="1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it-IT" sz="2400" b="0" kern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it-IT" b="0" kern="1200" dirty="0" smtClean="0">
                <a:solidFill>
                  <a:srgbClr val="000000"/>
                </a:solidFill>
                <a:latin typeface="Arial" charset="0"/>
              </a:rPr>
              <a:t>Direttore Generale CR Forlì e Romagna</a:t>
            </a:r>
            <a:endParaRPr lang="it-IT" dirty="0" smtClean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2034"/>
            <a:ext cx="3977630" cy="72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24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Rectangle 5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635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AcnBodyText_ID_71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3577597" y="3765502"/>
            <a:ext cx="5242875" cy="9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b="1" dirty="0">
                <a:solidFill>
                  <a:srgbClr val="000000"/>
                </a:solidFill>
              </a:rPr>
              <a:t>Desk specialistico e nuclei territoriali dedicati alle Reti d’Impresa</a:t>
            </a:r>
            <a:r>
              <a:rPr lang="it-IT" sz="1400" dirty="0">
                <a:solidFill>
                  <a:srgbClr val="000000"/>
                </a:solidFill>
              </a:rPr>
              <a:t> e altre forme di alleanza e collaborazione</a:t>
            </a:r>
          </a:p>
          <a:p>
            <a:pPr marL="723900" lvl="1" indent="-2667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4215"/>
              </a:buClr>
              <a:buSzPct val="75000"/>
              <a:buFont typeface="Wingdings" pitchFamily="2" charset="2"/>
              <a:buChar char="n"/>
            </a:pPr>
            <a:r>
              <a:rPr lang="it-IT" sz="1400" dirty="0">
                <a:solidFill>
                  <a:srgbClr val="000000"/>
                </a:solidFill>
              </a:rPr>
              <a:t>Monitoraggio dell’evoluzione normativa </a:t>
            </a:r>
          </a:p>
          <a:p>
            <a:pPr marL="723900" lvl="1" indent="-2667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4215"/>
              </a:buClr>
              <a:buSzPct val="75000"/>
              <a:buFont typeface="Wingdings" pitchFamily="2" charset="2"/>
              <a:buChar char="n"/>
            </a:pPr>
            <a:r>
              <a:rPr lang="it-IT" sz="1400" dirty="0">
                <a:solidFill>
                  <a:srgbClr val="000000"/>
                </a:solidFill>
              </a:rPr>
              <a:t>Analisi del Contratto di Rete</a:t>
            </a:r>
          </a:p>
        </p:txBody>
      </p:sp>
      <p:sp>
        <p:nvSpPr>
          <p:cNvPr id="28677" name="AcnBodyText_ID_71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3573318" y="2469358"/>
            <a:ext cx="5225505" cy="9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dirty="0">
                <a:solidFill>
                  <a:srgbClr val="000000"/>
                </a:solidFill>
              </a:rPr>
              <a:t>Apertura di </a:t>
            </a:r>
            <a:r>
              <a:rPr lang="it-IT" sz="1400" b="1" dirty="0">
                <a:solidFill>
                  <a:srgbClr val="000000"/>
                </a:solidFill>
              </a:rPr>
              <a:t>conto corrente diretto alla Rete d’Impresa</a:t>
            </a:r>
          </a:p>
          <a:p>
            <a:pPr marL="266700" indent="-2667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b="1" dirty="0">
                <a:solidFill>
                  <a:srgbClr val="000000"/>
                </a:solidFill>
              </a:rPr>
              <a:t>Servizi bancari trasversali</a:t>
            </a:r>
            <a:r>
              <a:rPr lang="it-IT" sz="1400" dirty="0">
                <a:solidFill>
                  <a:srgbClr val="000000"/>
                </a:solidFill>
              </a:rPr>
              <a:t> rispetto ai percorsi di sviluppo in Rete (es. smobilizzo crediti infra-rete, prodotti di leasing)</a:t>
            </a:r>
          </a:p>
          <a:p>
            <a:pPr marL="266700" indent="-2667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dirty="0">
                <a:solidFill>
                  <a:srgbClr val="000000"/>
                </a:solidFill>
              </a:rPr>
              <a:t>Finanziamento delle filiere produttive </a:t>
            </a:r>
          </a:p>
        </p:txBody>
      </p:sp>
      <p:sp>
        <p:nvSpPr>
          <p:cNvPr id="28679" name="AcnBodyText_ID_71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3563888" y="1052736"/>
            <a:ext cx="5234938" cy="130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dirty="0">
                <a:solidFill>
                  <a:srgbClr val="000000"/>
                </a:solidFill>
              </a:rPr>
              <a:t>Offerta specialistica dedicata a supportare i due principali driver di alleanza in rete: </a:t>
            </a:r>
            <a:r>
              <a:rPr lang="it-IT" sz="1400" b="1" dirty="0">
                <a:solidFill>
                  <a:srgbClr val="000000"/>
                </a:solidFill>
              </a:rPr>
              <a:t>innovazione e internazionalizzazione</a:t>
            </a:r>
          </a:p>
          <a:p>
            <a:pPr marL="266700" indent="-2667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dirty="0">
                <a:solidFill>
                  <a:srgbClr val="000000"/>
                </a:solidFill>
              </a:rPr>
              <a:t>Offerta specialistica dedicata alle reti che nascono in </a:t>
            </a:r>
            <a:r>
              <a:rPr lang="it-IT" sz="1400" b="1" dirty="0">
                <a:solidFill>
                  <a:srgbClr val="000000"/>
                </a:solidFill>
              </a:rPr>
              <a:t>settori strategici per l’Italia</a:t>
            </a:r>
            <a:r>
              <a:rPr lang="it-IT" sz="1400" dirty="0">
                <a:solidFill>
                  <a:srgbClr val="000000"/>
                </a:solidFill>
              </a:rPr>
              <a:t> (es. agroalimentare, turismo, meccanica, sistema casa)</a:t>
            </a:r>
          </a:p>
        </p:txBody>
      </p:sp>
      <p:sp>
        <p:nvSpPr>
          <p:cNvPr id="28680" name="Line 33"/>
          <p:cNvSpPr>
            <a:spLocks noChangeShapeType="1"/>
          </p:cNvSpPr>
          <p:nvPr/>
        </p:nvSpPr>
        <p:spPr bwMode="auto">
          <a:xfrm>
            <a:off x="2008372" y="3655904"/>
            <a:ext cx="6740341" cy="0"/>
          </a:xfrm>
          <a:prstGeom prst="line">
            <a:avLst/>
          </a:prstGeom>
          <a:noFill/>
          <a:ln w="15875">
            <a:solidFill>
              <a:srgbClr val="C0C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8681" name="Line 34"/>
          <p:cNvSpPr>
            <a:spLocks noChangeShapeType="1"/>
          </p:cNvSpPr>
          <p:nvPr/>
        </p:nvSpPr>
        <p:spPr bwMode="auto">
          <a:xfrm>
            <a:off x="10223500" y="2768600"/>
            <a:ext cx="5545138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8687" name="Text Box 39"/>
          <p:cNvSpPr txBox="1">
            <a:spLocks noChangeArrowheads="1"/>
          </p:cNvSpPr>
          <p:nvPr/>
        </p:nvSpPr>
        <p:spPr bwMode="auto">
          <a:xfrm>
            <a:off x="252121" y="3799920"/>
            <a:ext cx="1692582" cy="2304256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SUPPORTO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SPECIALISTICO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252121" y="1073013"/>
            <a:ext cx="1692582" cy="2449736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OFFERTA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BANCARIA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MODULARE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ED «EVOLUTA»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2008372" y="1063614"/>
            <a:ext cx="1411500" cy="14020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Percorsi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di sviluppo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in rete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2008372" y="2503776"/>
            <a:ext cx="1411500" cy="10189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Servizi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bancari di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base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2008372" y="3789059"/>
            <a:ext cx="1411500" cy="9827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Desk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Specialistico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dedicato </a:t>
            </a: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2008372" y="4880040"/>
            <a:ext cx="14115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Finanza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agevolata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2008372" y="5528112"/>
            <a:ext cx="14115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Servizi non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finanziari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27" name="AcnBodyText_ID_71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3577597" y="4869160"/>
            <a:ext cx="524287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dirty="0">
                <a:solidFill>
                  <a:srgbClr val="000000"/>
                </a:solidFill>
              </a:rPr>
              <a:t>Assistenza nell’ambito della </a:t>
            </a:r>
            <a:r>
              <a:rPr lang="it-IT" sz="1400" b="1" dirty="0">
                <a:solidFill>
                  <a:srgbClr val="000000"/>
                </a:solidFill>
              </a:rPr>
              <a:t>finanza e della fiscalità agevolata</a:t>
            </a:r>
          </a:p>
        </p:txBody>
      </p:sp>
      <p:sp>
        <p:nvSpPr>
          <p:cNvPr id="28" name="AcnBodyText_ID_71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3577597" y="5517232"/>
            <a:ext cx="524287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dirty="0">
                <a:solidFill>
                  <a:srgbClr val="000000"/>
                </a:solidFill>
              </a:rPr>
              <a:t>Servizi non finanziari per </a:t>
            </a:r>
            <a:r>
              <a:rPr lang="it-IT" sz="1400" b="1" dirty="0">
                <a:solidFill>
                  <a:srgbClr val="000000"/>
                </a:solidFill>
              </a:rPr>
              <a:t>accelerare la realizzazione del programma di rete</a:t>
            </a:r>
            <a:r>
              <a:rPr lang="it-IT" sz="1400" dirty="0">
                <a:solidFill>
                  <a:srgbClr val="000000"/>
                </a:solidFill>
              </a:rPr>
              <a:t> (es. tutela proprietà intellettuale, supporto ai progetti di internazionalizzazione, …)</a:t>
            </a: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52121" y="188640"/>
            <a:ext cx="88328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pitchFamily="2" charset="2"/>
              <a:buNone/>
              <a:defRPr/>
            </a:pPr>
            <a:r>
              <a:rPr lang="it-IT" sz="2400" b="1" dirty="0" smtClean="0">
                <a:solidFill>
                  <a:srgbClr val="000000"/>
                </a:solidFill>
              </a:rPr>
              <a:t>…con </a:t>
            </a:r>
            <a:r>
              <a:rPr lang="it-IT" sz="2400" b="1" dirty="0">
                <a:solidFill>
                  <a:srgbClr val="000000"/>
                </a:solidFill>
              </a:rPr>
              <a:t>un approccio specialistico completo</a:t>
            </a:r>
          </a:p>
        </p:txBody>
      </p:sp>
    </p:spTree>
    <p:extLst>
      <p:ext uri="{BB962C8B-B14F-4D97-AF65-F5344CB8AC3E}">
        <p14:creationId xmlns:p14="http://schemas.microsoft.com/office/powerpoint/2010/main" val="19642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381328"/>
            <a:ext cx="2417094" cy="4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6" y="438150"/>
            <a:ext cx="8208019" cy="56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0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381328"/>
            <a:ext cx="2417094" cy="4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639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4606724" y="1268760"/>
            <a:ext cx="4283197" cy="4896544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4716016" y="1412776"/>
            <a:ext cx="3960440" cy="47525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539553" y="1412776"/>
            <a:ext cx="4176463" cy="47525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20010"/>
            <a:ext cx="4408570" cy="49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9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0813" y="44450"/>
            <a:ext cx="84947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00138" y="188523"/>
            <a:ext cx="8692342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</a:pPr>
            <a:r>
              <a:rPr lang="it-IT" sz="2400" b="1" dirty="0">
                <a:solidFill>
                  <a:srgbClr val="000000"/>
                </a:solidFill>
              </a:rPr>
              <a:t>Esempio di supporto alle imprese innovative che collaborano in rete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79513" y="971090"/>
            <a:ext cx="8856983" cy="2200076"/>
            <a:chOff x="179513" y="1556792"/>
            <a:chExt cx="8856983" cy="2200076"/>
          </a:xfrm>
        </p:grpSpPr>
        <p:pic>
          <p:nvPicPr>
            <p:cNvPr id="16" name="Picture 6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1" cstate="print"/>
            <a:srcRect r="25829"/>
            <a:stretch>
              <a:fillRect/>
            </a:stretch>
          </p:blipFill>
          <p:spPr bwMode="auto">
            <a:xfrm>
              <a:off x="2217533" y="1915629"/>
              <a:ext cx="6343738" cy="1439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194"/>
            <p:cNvSpPr>
              <a:spLocks noChangeAspect="1" noChangeArrowheads="1" noTextEdit="1"/>
            </p:cNvSpPr>
            <p:nvPr>
              <p:custDataLst>
                <p:tags r:id="rId3"/>
              </p:custDataLst>
            </p:nvPr>
          </p:nvSpPr>
          <p:spPr bwMode="auto">
            <a:xfrm>
              <a:off x="324725" y="2050927"/>
              <a:ext cx="7091963" cy="1158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10" descr="Wide upward diagonal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42416" y="3217634"/>
              <a:ext cx="1846296" cy="111768"/>
            </a:xfrm>
            <a:prstGeom prst="rect">
              <a:avLst/>
            </a:prstGeom>
            <a:pattFill prst="wdUpDiag">
              <a:fgClr>
                <a:srgbClr val="B2B2B2"/>
              </a:fgClr>
              <a:bgClr>
                <a:srgbClr val="FFFFFF"/>
              </a:bgClr>
            </a:pattFill>
            <a:ln w="12700" algn="ctr">
              <a:noFill/>
              <a:miter lim="800000"/>
              <a:headEnd/>
              <a:tailEnd/>
            </a:ln>
          </p:spPr>
          <p:txBody>
            <a:bodyPr lIns="90488" tIns="44450" rIns="0" bIns="4445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19" name="Line 4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16200000">
              <a:off x="34299" y="2523493"/>
              <a:ext cx="160005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4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-445182" y="2248158"/>
              <a:ext cx="17726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i="1" dirty="0">
                  <a:solidFill>
                    <a:srgbClr val="000000"/>
                  </a:solidFill>
                </a:rPr>
                <a:t>Impatto del programma di rete</a:t>
              </a:r>
            </a:p>
          </p:txBody>
        </p:sp>
        <p:sp>
          <p:nvSpPr>
            <p:cNvPr id="22" name="TextBox 2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9247" y="2178383"/>
              <a:ext cx="2436789" cy="35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300" i="1" dirty="0">
                  <a:solidFill>
                    <a:srgbClr val="000000"/>
                  </a:solidFill>
                </a:rPr>
                <a:t>Primo sviluppo</a:t>
              </a:r>
            </a:p>
          </p:txBody>
        </p:sp>
        <p:sp>
          <p:nvSpPr>
            <p:cNvPr id="23" name="TextBox 4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67245" y="3360776"/>
              <a:ext cx="15692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i="1" dirty="0">
                  <a:solidFill>
                    <a:srgbClr val="000000"/>
                  </a:solidFill>
                </a:rPr>
                <a:t>Tempo</a:t>
              </a:r>
            </a:p>
          </p:txBody>
        </p:sp>
        <p:grpSp>
          <p:nvGrpSpPr>
            <p:cNvPr id="24" name="Group 52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868664" y="3415680"/>
              <a:ext cx="394334" cy="341188"/>
              <a:chOff x="-2250" y="2250"/>
              <a:chExt cx="186" cy="154"/>
            </a:xfrm>
          </p:grpSpPr>
          <p:sp>
            <p:nvSpPr>
              <p:cNvPr id="41" name="AutoShape 51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rot="5400000">
                <a:off x="-2199" y="2269"/>
                <a:ext cx="84" cy="186"/>
              </a:xfrm>
              <a:prstGeom prst="rightArrow">
                <a:avLst>
                  <a:gd name="adj1" fmla="val 50546"/>
                  <a:gd name="adj2" fmla="val 47370"/>
                </a:avLst>
              </a:prstGeom>
              <a:solidFill>
                <a:schemeClr val="bg1"/>
              </a:solidFill>
              <a:ln w="6350" algn="ctr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</a:pPr>
                <a:endParaRPr lang="it-IT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AutoShape 51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 rot="5400000">
                <a:off x="-2167" y="2246"/>
                <a:ext cx="20" cy="95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/>
              </a:solidFill>
              <a:ln w="6350" algn="ctr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</a:pPr>
                <a:endParaRPr lang="it-IT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AutoShape 51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 rot="5400000">
                <a:off x="-2167" y="2212"/>
                <a:ext cx="20" cy="95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/>
              </a:solidFill>
              <a:ln w="6350" algn="ctr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</a:pPr>
                <a:endParaRPr lang="it-IT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" name="TextBox 2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3415" y="1556792"/>
              <a:ext cx="2841234" cy="603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300" i="1" dirty="0">
                  <a:solidFill>
                    <a:srgbClr val="000000"/>
                  </a:solidFill>
                </a:rPr>
                <a:t>Crescita/ </a:t>
              </a:r>
              <a:br>
                <a:rPr lang="it-IT" sz="1300" i="1" dirty="0">
                  <a:solidFill>
                    <a:srgbClr val="000000"/>
                  </a:solidFill>
                </a:rPr>
              </a:br>
              <a:r>
                <a:rPr lang="it-IT" sz="1300" i="1" dirty="0">
                  <a:solidFill>
                    <a:srgbClr val="000000"/>
                  </a:solidFill>
                </a:rPr>
                <a:t>Consolidamento</a:t>
              </a:r>
            </a:p>
          </p:txBody>
        </p:sp>
        <p:grpSp>
          <p:nvGrpSpPr>
            <p:cNvPr id="26" name="Group 48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3984963" y="3415680"/>
              <a:ext cx="394334" cy="341188"/>
              <a:chOff x="-2250" y="2250"/>
              <a:chExt cx="186" cy="154"/>
            </a:xfrm>
          </p:grpSpPr>
          <p:sp>
            <p:nvSpPr>
              <p:cNvPr id="38" name="AutoShape 51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 rot="5400000">
                <a:off x="-2199" y="2269"/>
                <a:ext cx="84" cy="186"/>
              </a:xfrm>
              <a:prstGeom prst="rightArrow">
                <a:avLst>
                  <a:gd name="adj1" fmla="val 50546"/>
                  <a:gd name="adj2" fmla="val 47370"/>
                </a:avLst>
              </a:prstGeom>
              <a:solidFill>
                <a:schemeClr val="bg1"/>
              </a:solidFill>
              <a:ln w="6350" algn="ctr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</a:pPr>
                <a:endParaRPr lang="it-IT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AutoShape 51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 rot="5400000">
                <a:off x="-2167" y="2246"/>
                <a:ext cx="20" cy="95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/>
              </a:solidFill>
              <a:ln w="6350" algn="ctr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</a:pPr>
                <a:endParaRPr lang="it-IT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AutoShape 51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 rot="5400000">
                <a:off x="-2167" y="2212"/>
                <a:ext cx="20" cy="95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/>
              </a:solidFill>
              <a:ln w="6350" algn="ctr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</a:pPr>
                <a:endParaRPr lang="it-IT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" name="Group 47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1556263" y="3415680"/>
              <a:ext cx="394336" cy="341188"/>
              <a:chOff x="-2250" y="2250"/>
              <a:chExt cx="186" cy="154"/>
            </a:xfrm>
          </p:grpSpPr>
          <p:sp>
            <p:nvSpPr>
              <p:cNvPr id="35" name="AutoShape 51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rot="5400000">
                <a:off x="-2199" y="2269"/>
                <a:ext cx="84" cy="186"/>
              </a:xfrm>
              <a:prstGeom prst="rightArrow">
                <a:avLst>
                  <a:gd name="adj1" fmla="val 50546"/>
                  <a:gd name="adj2" fmla="val 47370"/>
                </a:avLst>
              </a:prstGeom>
              <a:solidFill>
                <a:schemeClr val="bg1"/>
              </a:solidFill>
              <a:ln w="6350" algn="ctr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</a:pPr>
                <a:endParaRPr lang="it-IT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AutoShape 51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rot="5400000">
                <a:off x="-2167" y="2246"/>
                <a:ext cx="20" cy="95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/>
              </a:solidFill>
              <a:ln w="6350" algn="ctr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</a:pPr>
                <a:endParaRPr lang="it-IT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AutoShape 51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rot="5400000">
                <a:off x="-2167" y="2212"/>
                <a:ext cx="20" cy="95"/>
              </a:xfrm>
              <a:prstGeom prst="rightArrow">
                <a:avLst>
                  <a:gd name="adj1" fmla="val 100000"/>
                  <a:gd name="adj2" fmla="val 0"/>
                </a:avLst>
              </a:prstGeom>
              <a:solidFill>
                <a:schemeClr val="bg1"/>
              </a:solidFill>
              <a:ln w="6350" algn="ctr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</a:pPr>
                <a:endParaRPr lang="it-IT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Line 4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rot="16200000">
              <a:off x="4740030" y="2499962"/>
              <a:ext cx="1600055" cy="0"/>
            </a:xfrm>
            <a:prstGeom prst="line">
              <a:avLst/>
            </a:prstGeom>
            <a:noFill/>
            <a:ln w="19050">
              <a:solidFill>
                <a:srgbClr val="2A64EC"/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1914974" y="2523493"/>
              <a:ext cx="1600055" cy="0"/>
            </a:xfrm>
            <a:prstGeom prst="line">
              <a:avLst/>
            </a:prstGeom>
            <a:noFill/>
            <a:ln w="19050">
              <a:solidFill>
                <a:srgbClr val="2A64EC"/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6414" y="2474471"/>
              <a:ext cx="3003012" cy="603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300" i="1" dirty="0">
                  <a:solidFill>
                    <a:srgbClr val="000000"/>
                  </a:solidFill>
                </a:rPr>
                <a:t>Concept/</a:t>
              </a:r>
              <a:br>
                <a:rPr lang="it-IT" sz="1300" i="1" dirty="0">
                  <a:solidFill>
                    <a:srgbClr val="000000"/>
                  </a:solidFill>
                </a:rPr>
              </a:br>
              <a:r>
                <a:rPr lang="it-IT" sz="1300" i="1" dirty="0">
                  <a:solidFill>
                    <a:srgbClr val="000000"/>
                  </a:solidFill>
                </a:rPr>
                <a:t>Pre-costituz.</a:t>
              </a:r>
            </a:p>
          </p:txBody>
        </p:sp>
        <p:sp>
          <p:nvSpPr>
            <p:cNvPr id="31" name="Line 111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836349" y="3215673"/>
              <a:ext cx="1834164" cy="0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dirty="0">
                <a:solidFill>
                  <a:srgbClr val="000000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/>
            <a:srcRect l="9764"/>
            <a:stretch>
              <a:fillRect/>
            </a:stretch>
          </p:blipFill>
          <p:spPr bwMode="auto">
            <a:xfrm>
              <a:off x="2737246" y="2096027"/>
              <a:ext cx="5067711" cy="115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/>
            <a:srcRect t="-4245" r="86731"/>
            <a:stretch>
              <a:fillRect/>
            </a:stretch>
          </p:blipFill>
          <p:spPr bwMode="auto">
            <a:xfrm>
              <a:off x="7726090" y="2060732"/>
              <a:ext cx="829115" cy="866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Line 4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830283" y="3337246"/>
              <a:ext cx="808488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dirty="0">
                <a:solidFill>
                  <a:srgbClr val="000000"/>
                </a:solidFill>
              </a:endParaRPr>
            </a:p>
          </p:txBody>
        </p:sp>
      </p:grpSp>
      <p:sp>
        <p:nvSpPr>
          <p:cNvPr id="44" name="Rettangolo 43"/>
          <p:cNvSpPr/>
          <p:nvPr/>
        </p:nvSpPr>
        <p:spPr>
          <a:xfrm>
            <a:off x="251520" y="3108444"/>
            <a:ext cx="25358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fontAlgn="base">
              <a:spcAft>
                <a:spcPts val="6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dirty="0">
                <a:solidFill>
                  <a:srgbClr val="000000"/>
                </a:solidFill>
                <a:cs typeface="Arial" charset="0"/>
              </a:rPr>
              <a:t>Supporto </a:t>
            </a: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specialistico da parte del Desk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 per facilitare la costituzione della Rete d’Impresa anche nell’ottica di semplificare la relazione con Intesa Sanpaolo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2777301" y="3108444"/>
            <a:ext cx="2802811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fontAlgn="base">
              <a:spcAft>
                <a:spcPts val="6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dirty="0">
                <a:solidFill>
                  <a:srgbClr val="000000"/>
                </a:solidFill>
                <a:cs typeface="Arial" charset="0"/>
              </a:rPr>
              <a:t>Servizio di smobilizzo dei crediti infra-rete attraverso </a:t>
            </a: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il factoring costruito, con plafond dedicat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i, sulla base delle specifiche necessità delle imprese in rete</a:t>
            </a:r>
          </a:p>
          <a:p>
            <a:pPr marL="266700" indent="-266700" fontAlgn="base">
              <a:spcAft>
                <a:spcPts val="6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dirty="0">
                <a:solidFill>
                  <a:srgbClr val="000000"/>
                </a:solidFill>
                <a:cs typeface="Arial" charset="0"/>
              </a:rPr>
              <a:t>Informazioni sulle </a:t>
            </a: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principali misure agevolative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 a livello regionale/nazionale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5508104" y="3108444"/>
            <a:ext cx="3335051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fontAlgn="base">
              <a:spcAft>
                <a:spcPts val="6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dirty="0">
                <a:solidFill>
                  <a:srgbClr val="000000"/>
                </a:solidFill>
                <a:cs typeface="Arial" charset="0"/>
              </a:rPr>
              <a:t>Finanziamento Nova+ al </a:t>
            </a: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100%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, con </a:t>
            </a: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preammortamento lungo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, mirato a sostenere gli </a:t>
            </a: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investimenti materiali e immateriali 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in R&amp;S</a:t>
            </a:r>
          </a:p>
          <a:p>
            <a:pPr marL="266700" indent="-266700" fontAlgn="base">
              <a:spcAft>
                <a:spcPts val="6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Valutazione tecnico-industriale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 del progetto effettuata da ingegneri specializzi per settore merceologico </a:t>
            </a:r>
          </a:p>
          <a:p>
            <a:pPr marL="266700" indent="-266700" fontAlgn="base">
              <a:spcAft>
                <a:spcPts val="6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dirty="0">
                <a:solidFill>
                  <a:srgbClr val="000000"/>
                </a:solidFill>
                <a:cs typeface="Arial" charset="0"/>
              </a:rPr>
              <a:t>Utilizzo di provvista </a:t>
            </a: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BEI dedicata alle Reti di Impresa</a:t>
            </a:r>
          </a:p>
        </p:txBody>
      </p:sp>
    </p:spTree>
    <p:extLst>
      <p:ext uri="{BB962C8B-B14F-4D97-AF65-F5344CB8AC3E}">
        <p14:creationId xmlns:p14="http://schemas.microsoft.com/office/powerpoint/2010/main" val="28627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107950" y="44624"/>
            <a:ext cx="885666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2813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120000"/>
              <a:tabLst>
                <a:tab pos="384175" algn="l"/>
              </a:tabLst>
              <a:defRPr/>
            </a:pPr>
            <a:r>
              <a:rPr lang="it-IT" sz="2400" b="1" dirty="0">
                <a:solidFill>
                  <a:srgbClr val="000000"/>
                </a:solidFill>
                <a:latin typeface="+mn-lt"/>
                <a:cs typeface="+mn-cs"/>
              </a:rPr>
              <a:t>Un’esperienza concreta nel comparto agroalimentare:</a:t>
            </a:r>
          </a:p>
          <a:p>
            <a:pPr defTabSz="912813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120000"/>
              <a:tabLst>
                <a:tab pos="384175" algn="l"/>
              </a:tabLst>
              <a:defRPr/>
            </a:pPr>
            <a:r>
              <a:rPr lang="it-IT" sz="2400" b="1" dirty="0">
                <a:solidFill>
                  <a:srgbClr val="000000"/>
                </a:solidFill>
                <a:latin typeface="+mn-lt"/>
                <a:cs typeface="+mn-cs"/>
              </a:rPr>
              <a:t>la Rete dei cerealicoltori Sardi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4139952" y="3741929"/>
            <a:ext cx="4527551" cy="135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66700" indent="-266700">
              <a:spcBef>
                <a:spcPts val="500"/>
              </a:spcBef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dirty="0">
                <a:solidFill>
                  <a:srgbClr val="000000"/>
                </a:solidFill>
                <a:cs typeface="Arial" charset="0"/>
              </a:rPr>
              <a:t>Conseguire </a:t>
            </a: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economie di scala </a:t>
            </a:r>
            <a:endParaRPr lang="it-IT" sz="1600" b="1" dirty="0" smtClean="0">
              <a:solidFill>
                <a:srgbClr val="000000"/>
              </a:solidFill>
              <a:cs typeface="Arial" charset="0"/>
            </a:endParaRPr>
          </a:p>
          <a:p>
            <a:pPr marL="266700" indent="-266700">
              <a:spcBef>
                <a:spcPts val="500"/>
              </a:spcBef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b="1" dirty="0" smtClean="0">
                <a:solidFill>
                  <a:srgbClr val="000000"/>
                </a:solidFill>
                <a:cs typeface="Arial" charset="0"/>
              </a:rPr>
              <a:t>Partecipare </a:t>
            </a: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a bandi </a:t>
            </a:r>
            <a:r>
              <a:rPr lang="it-IT" sz="1600" b="1" dirty="0" smtClean="0">
                <a:solidFill>
                  <a:srgbClr val="000000"/>
                </a:solidFill>
                <a:cs typeface="Arial" charset="0"/>
              </a:rPr>
              <a:t>multi misura </a:t>
            </a:r>
            <a:r>
              <a:rPr lang="it-IT" sz="1600" dirty="0" smtClean="0">
                <a:solidFill>
                  <a:srgbClr val="000000"/>
                </a:solidFill>
                <a:cs typeface="Arial" charset="0"/>
              </a:rPr>
              <a:t>per reperire fondi attraverso Progetti Integrati di Filiera</a:t>
            </a:r>
          </a:p>
          <a:p>
            <a:pPr marL="266700" indent="-266700">
              <a:spcBef>
                <a:spcPts val="500"/>
              </a:spcBef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b="1" dirty="0" smtClean="0">
                <a:solidFill>
                  <a:srgbClr val="000000"/>
                </a:solidFill>
                <a:cs typeface="Arial" charset="0"/>
              </a:rPr>
              <a:t>Creare </a:t>
            </a:r>
            <a:r>
              <a:rPr lang="it-IT" sz="1600" b="1" dirty="0" smtClean="0"/>
              <a:t>azioni </a:t>
            </a:r>
            <a:r>
              <a:rPr lang="it-IT" sz="1600" b="1" dirty="0"/>
              <a:t>promozionali coordinate </a:t>
            </a:r>
            <a:r>
              <a:rPr lang="it-IT" sz="1600" dirty="0" smtClean="0"/>
              <a:t>e sviluppare progetti di ricerca </a:t>
            </a:r>
            <a:r>
              <a:rPr lang="it-IT" sz="1600" dirty="0"/>
              <a:t>e innovazione</a:t>
            </a:r>
            <a:endParaRPr lang="it-IT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2480891" y="1287775"/>
            <a:ext cx="1443037" cy="576263"/>
          </a:xfrm>
          <a:prstGeom prst="rect">
            <a:avLst/>
          </a:prstGeom>
          <a:solidFill>
            <a:sysClr val="window" lastClr="FFFFFF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  <a:defRPr/>
            </a:pPr>
            <a:r>
              <a:rPr lang="it-IT" b="1" kern="0" dirty="0">
                <a:solidFill>
                  <a:sysClr val="windowText" lastClr="000000"/>
                </a:solidFill>
              </a:rPr>
              <a:t>Obiettivi</a:t>
            </a: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142876" y="1124744"/>
            <a:ext cx="205286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395" y="768996"/>
            <a:ext cx="2016349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Profilo della Rete</a:t>
            </a:r>
          </a:p>
        </p:txBody>
      </p:sp>
      <p:sp>
        <p:nvSpPr>
          <p:cNvPr id="34" name="CasellaDiTesto 3"/>
          <p:cNvSpPr txBox="1">
            <a:spLocks noChangeArrowheads="1"/>
          </p:cNvSpPr>
          <p:nvPr/>
        </p:nvSpPr>
        <p:spPr bwMode="auto">
          <a:xfrm>
            <a:off x="142876" y="1273052"/>
            <a:ext cx="2052860" cy="35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400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dirty="0">
                <a:solidFill>
                  <a:srgbClr val="000000"/>
                </a:solidFill>
                <a:cs typeface="Arial" charset="0"/>
              </a:rPr>
              <a:t>Costituita </a:t>
            </a:r>
            <a:r>
              <a:rPr lang="it-IT" sz="1600" dirty="0" smtClean="0">
                <a:solidFill>
                  <a:srgbClr val="000000"/>
                </a:solidFill>
                <a:cs typeface="Arial" charset="0"/>
              </a:rPr>
              <a:t>nel giugno 2012, </a:t>
            </a:r>
            <a:r>
              <a:rPr lang="it-IT" sz="16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comprende </a:t>
            </a:r>
            <a:r>
              <a:rPr lang="it-IT" sz="1600" b="1" dirty="0" smtClean="0">
                <a:solidFill>
                  <a:srgbClr val="000000"/>
                </a:solidFill>
                <a:cs typeface="Arial" charset="0"/>
              </a:rPr>
              <a:t>250 imprenditori agricoli, 4 pastificatori, 5 mulini, 3 ammassatori</a:t>
            </a:r>
          </a:p>
          <a:p>
            <a:pPr marL="266700" indent="-266700" fontAlgn="base">
              <a:spcBef>
                <a:spcPct val="400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dirty="0" smtClean="0">
                <a:solidFill>
                  <a:srgbClr val="000000"/>
                </a:solidFill>
                <a:cs typeface="Arial" charset="0"/>
              </a:rPr>
              <a:t>Previsto 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un </a:t>
            </a:r>
            <a:r>
              <a:rPr lang="it-IT" sz="1600" b="1" dirty="0" smtClean="0">
                <a:solidFill>
                  <a:srgbClr val="000000"/>
                </a:solidFill>
                <a:cs typeface="Arial" charset="0"/>
              </a:rPr>
              <a:t>organo comune composto da 9 membri</a:t>
            </a:r>
            <a:endParaRPr lang="it-IT" sz="16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FF4215"/>
              </a:buClr>
            </a:pPr>
            <a:endParaRPr lang="it-IT" sz="16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19376" y="848519"/>
            <a:ext cx="2879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Descrizione</a:t>
            </a:r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4091656" y="1111328"/>
            <a:ext cx="487283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91656" y="1263873"/>
            <a:ext cx="4572000" cy="15773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fontAlgn="base">
              <a:spcBef>
                <a:spcPts val="5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b="1" dirty="0" smtClean="0">
                <a:solidFill>
                  <a:srgbClr val="000000"/>
                </a:solidFill>
                <a:cs typeface="Arial" charset="0"/>
              </a:rPr>
              <a:t>Valorizzare i prodotti del territorio </a:t>
            </a:r>
            <a:r>
              <a:rPr lang="it-IT" sz="1400" dirty="0" smtClean="0">
                <a:solidFill>
                  <a:srgbClr val="000000"/>
                </a:solidFill>
                <a:cs typeface="Arial" charset="0"/>
              </a:rPr>
              <a:t>attraverso un marchio locale 100% sardo</a:t>
            </a:r>
          </a:p>
          <a:p>
            <a:pPr marL="266700" indent="-266700" fontAlgn="base">
              <a:spcBef>
                <a:spcPts val="5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b="1" dirty="0" smtClean="0">
                <a:solidFill>
                  <a:srgbClr val="000000"/>
                </a:solidFill>
                <a:cs typeface="Arial" charset="0"/>
              </a:rPr>
              <a:t>Orientare le produzioni </a:t>
            </a:r>
            <a:r>
              <a:rPr lang="it-IT" sz="1400" dirty="0" smtClean="0">
                <a:solidFill>
                  <a:srgbClr val="000000"/>
                </a:solidFill>
                <a:cs typeface="Arial" charset="0"/>
              </a:rPr>
              <a:t>verso l’alta qualità</a:t>
            </a:r>
          </a:p>
          <a:p>
            <a:pPr marL="266700" indent="-266700" fontAlgn="base">
              <a:spcBef>
                <a:spcPts val="5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b="1" dirty="0" smtClean="0">
                <a:solidFill>
                  <a:srgbClr val="000000"/>
                </a:solidFill>
                <a:cs typeface="Arial" charset="0"/>
              </a:rPr>
              <a:t>Stabilizzare quantitativi produttivi </a:t>
            </a:r>
            <a:r>
              <a:rPr lang="it-IT" sz="1400" dirty="0" smtClean="0">
                <a:solidFill>
                  <a:srgbClr val="000000"/>
                </a:solidFill>
                <a:cs typeface="Arial" charset="0"/>
              </a:rPr>
              <a:t>favorendo la programmazione colturale</a:t>
            </a:r>
          </a:p>
          <a:p>
            <a:pPr marL="266700" indent="-266700" fontAlgn="base">
              <a:spcBef>
                <a:spcPts val="500"/>
              </a:spcBef>
              <a:spcAft>
                <a:spcPct val="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400" b="1" dirty="0" smtClean="0">
                <a:solidFill>
                  <a:srgbClr val="000000"/>
                </a:solidFill>
                <a:cs typeface="Arial" charset="0"/>
              </a:rPr>
              <a:t>Favorire percorsi di tracciabilità</a:t>
            </a:r>
            <a:endParaRPr lang="it-IT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gray">
          <a:xfrm rot="5400000">
            <a:off x="683642" y="3140894"/>
            <a:ext cx="3240088" cy="215900"/>
          </a:xfrm>
          <a:prstGeom prst="triangle">
            <a:avLst>
              <a:gd name="adj" fmla="val 50000"/>
            </a:avLst>
          </a:prstGeom>
          <a:solidFill>
            <a:srgbClr val="666699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rot="10800000" vert="eaVert" lIns="91354" tIns="45676" rIns="91354" bIns="4567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483768" y="3717032"/>
            <a:ext cx="1443037" cy="576263"/>
          </a:xfrm>
          <a:prstGeom prst="rect">
            <a:avLst/>
          </a:prstGeom>
          <a:solidFill>
            <a:sysClr val="window" lastClr="FFFFFF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  <a:defRPr/>
            </a:pPr>
            <a:r>
              <a:rPr lang="it-IT" b="1" kern="0" dirty="0" smtClean="0">
                <a:solidFill>
                  <a:sysClr val="windowText" lastClr="000000"/>
                </a:solidFill>
              </a:rPr>
              <a:t>Attività</a:t>
            </a:r>
            <a:endParaRPr lang="it-IT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>
            <a:off x="4139158" y="3284984"/>
            <a:ext cx="475401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it-IT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88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376591"/>
            <a:ext cx="2376264" cy="43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35396" y="180509"/>
            <a:ext cx="8801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defTabSz="912813"/>
            <a:r>
              <a:rPr lang="it-IT" sz="2600" b="1" dirty="0" smtClean="0">
                <a:solidFill>
                  <a:srgbClr val="000000"/>
                </a:solidFill>
              </a:rPr>
              <a:t>Settore Agricoltura i dati Cassa dei Risparmi di </a:t>
            </a:r>
            <a:r>
              <a:rPr lang="it-IT" sz="2600" b="1" dirty="0" smtClean="0">
                <a:solidFill>
                  <a:srgbClr val="000000"/>
                </a:solidFill>
              </a:rPr>
              <a:t>Forlì </a:t>
            </a:r>
            <a:r>
              <a:rPr lang="it-IT" sz="2600" b="1" dirty="0" smtClean="0">
                <a:solidFill>
                  <a:srgbClr val="000000"/>
                </a:solidFill>
              </a:rPr>
              <a:t>e della Romagna </a:t>
            </a:r>
            <a:endParaRPr lang="it-IT" sz="2600" b="1" dirty="0">
              <a:solidFill>
                <a:srgbClr val="000000"/>
              </a:solidFill>
            </a:endParaRPr>
          </a:p>
        </p:txBody>
      </p:sp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71014"/>
            <a:ext cx="23717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10752"/>
            <a:ext cx="5468422" cy="450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77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03646" y="148570"/>
            <a:ext cx="8832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</a:pPr>
            <a:r>
              <a:rPr lang="it-IT" sz="2400" b="1" dirty="0">
                <a:solidFill>
                  <a:srgbClr val="000000"/>
                </a:solidFill>
              </a:rPr>
              <a:t>Conclusioni</a:t>
            </a:r>
          </a:p>
        </p:txBody>
      </p:sp>
      <p:sp>
        <p:nvSpPr>
          <p:cNvPr id="163842" name="Rectangle 11"/>
          <p:cNvSpPr>
            <a:spLocks noChangeArrowheads="1"/>
          </p:cNvSpPr>
          <p:nvPr/>
        </p:nvSpPr>
        <p:spPr bwMode="auto">
          <a:xfrm>
            <a:off x="611187" y="1268760"/>
            <a:ext cx="7993261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fontAlgn="base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n"/>
            </a:pPr>
            <a:r>
              <a:rPr lang="it-IT" dirty="0">
                <a:solidFill>
                  <a:srgbClr val="000000"/>
                </a:solidFill>
                <a:cs typeface="Arial" charset="0"/>
              </a:rPr>
              <a:t>La collaborazione in rete permette alle aziende del comparto </a:t>
            </a:r>
            <a:r>
              <a:rPr lang="it-IT" dirty="0" smtClean="0">
                <a:solidFill>
                  <a:srgbClr val="000000"/>
                </a:solidFill>
                <a:cs typeface="Arial" charset="0"/>
              </a:rPr>
              <a:t>agroalimentare e turistico-alberghiero 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di condividere </a:t>
            </a:r>
            <a:r>
              <a:rPr lang="it-IT" b="1" dirty="0">
                <a:solidFill>
                  <a:srgbClr val="000000"/>
                </a:solidFill>
                <a:cs typeface="Arial" charset="0"/>
              </a:rPr>
              <a:t>progetti e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b="1" dirty="0">
                <a:solidFill>
                  <a:srgbClr val="000000"/>
                </a:solidFill>
                <a:cs typeface="Arial" charset="0"/>
              </a:rPr>
              <a:t>piani di investimento comuni, caratterizzati da un impegno crescente</a:t>
            </a:r>
          </a:p>
          <a:p>
            <a:pPr marL="271463" indent="-271463" fontAlgn="base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n"/>
            </a:pPr>
            <a:r>
              <a:rPr lang="it-IT" dirty="0">
                <a:solidFill>
                  <a:srgbClr val="000000"/>
                </a:solidFill>
                <a:cs typeface="Arial" charset="0"/>
              </a:rPr>
              <a:t>Le «reti contratto» </a:t>
            </a:r>
            <a:r>
              <a:rPr lang="it-IT" b="1" dirty="0">
                <a:solidFill>
                  <a:srgbClr val="000000"/>
                </a:solidFill>
                <a:cs typeface="Arial" charset="0"/>
              </a:rPr>
              <a:t>salvaguardano l’individualità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 delle singole imprese </a:t>
            </a:r>
            <a:r>
              <a:rPr lang="it-IT" b="1" dirty="0">
                <a:solidFill>
                  <a:srgbClr val="000000"/>
                </a:solidFill>
                <a:cs typeface="Arial" charset="0"/>
              </a:rPr>
              <a:t>accelerandone il processo di crescita 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e </a:t>
            </a:r>
            <a:r>
              <a:rPr lang="it-IT" b="1" dirty="0">
                <a:solidFill>
                  <a:srgbClr val="000000"/>
                </a:solidFill>
                <a:cs typeface="Arial" charset="0"/>
              </a:rPr>
              <a:t>valorizzando la diversità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 di culture, esperienze, strutture, paesaggi che caratterizza i nostri territori</a:t>
            </a:r>
          </a:p>
          <a:p>
            <a:pPr marL="271463" indent="-271463" fontAlgn="base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n"/>
            </a:pPr>
            <a:r>
              <a:rPr lang="it-IT" dirty="0">
                <a:solidFill>
                  <a:srgbClr val="000000"/>
                </a:solidFill>
                <a:cs typeface="Arial" charset="0"/>
              </a:rPr>
              <a:t>Le reti possono essere considerate un’</a:t>
            </a:r>
            <a:r>
              <a:rPr lang="it-IT" b="1" dirty="0">
                <a:solidFill>
                  <a:srgbClr val="000000"/>
                </a:solidFill>
                <a:cs typeface="Arial" charset="0"/>
              </a:rPr>
              <a:t>alternativa alle operazioni straordinarie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 che sono caratterizzate da una notevole complessità e che richiedono un impegno rilevante da parte dei soggetti coinvolti (es. operazioni di acquisizione di rami d’azienda o quote societarie, fusioni, ...) </a:t>
            </a:r>
          </a:p>
          <a:p>
            <a:pPr marL="271463" indent="-271463" fontAlgn="base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n"/>
            </a:pPr>
            <a:r>
              <a:rPr lang="it-IT" dirty="0">
                <a:solidFill>
                  <a:srgbClr val="000000"/>
                </a:solidFill>
                <a:cs typeface="Arial" charset="0"/>
              </a:rPr>
              <a:t>Con il «DL lavoro» sono state introdotte misure che semplificano il distacco e che riguardano la «co-datorialità» che potrebbero consentire un </a:t>
            </a:r>
            <a:r>
              <a:rPr lang="it-IT" b="1" dirty="0">
                <a:solidFill>
                  <a:srgbClr val="000000"/>
                </a:solidFill>
                <a:cs typeface="Arial" charset="0"/>
              </a:rPr>
              <a:t>impiego più efficiente del personale tra le aziende in rete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 e che possono contribuire a rafforzare le sinergie tra gli operatori turistici per fornire servizi maggiormente integrati e consentire risparmi </a:t>
            </a:r>
          </a:p>
        </p:txBody>
      </p:sp>
      <p:sp>
        <p:nvSpPr>
          <p:cNvPr id="163843" name="Rectangle 12"/>
          <p:cNvSpPr>
            <a:spLocks noChangeArrowheads="1"/>
          </p:cNvSpPr>
          <p:nvPr/>
        </p:nvSpPr>
        <p:spPr bwMode="auto">
          <a:xfrm>
            <a:off x="467544" y="1052512"/>
            <a:ext cx="8208912" cy="5040783"/>
          </a:xfrm>
          <a:prstGeom prst="rect">
            <a:avLst/>
          </a:prstGeom>
          <a:noFill/>
          <a:ln w="9525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5100" y="198447"/>
            <a:ext cx="8240889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 defTabSz="957263" fontAlgn="base"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Grazie</a:t>
            </a:r>
          </a:p>
        </p:txBody>
      </p:sp>
      <p:sp>
        <p:nvSpPr>
          <p:cNvPr id="1326082" name="Text Box 4"/>
          <p:cNvSpPr txBox="1">
            <a:spLocks noChangeArrowheads="1"/>
          </p:cNvSpPr>
          <p:nvPr/>
        </p:nvSpPr>
        <p:spPr bwMode="auto">
          <a:xfrm>
            <a:off x="420773" y="822329"/>
            <a:ext cx="6167451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2425" indent="-352425">
              <a:spcAft>
                <a:spcPct val="50000"/>
              </a:spcAft>
              <a:buClr>
                <a:srgbClr val="FF4215"/>
              </a:buClr>
            </a:pPr>
            <a:endParaRPr lang="it-IT" dirty="0">
              <a:solidFill>
                <a:srgbClr val="000000"/>
              </a:solidFill>
            </a:endParaRPr>
          </a:p>
          <a:p>
            <a:pPr marL="352425" indent="-352425">
              <a:spcAft>
                <a:spcPct val="50000"/>
              </a:spcAft>
              <a:buClr>
                <a:srgbClr val="FF4215"/>
              </a:buClr>
            </a:pPr>
            <a:r>
              <a:rPr lang="it-IT" dirty="0">
                <a:solidFill>
                  <a:srgbClr val="000000"/>
                </a:solidFill>
              </a:rPr>
              <a:t>Per informazioni o approfondimenti:</a:t>
            </a:r>
          </a:p>
          <a:p>
            <a:pPr marL="352425" indent="-352425">
              <a:spcAft>
                <a:spcPct val="500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dirty="0">
                <a:solidFill>
                  <a:srgbClr val="000000"/>
                </a:solidFill>
              </a:rPr>
              <a:t>Tutte le Filiali </a:t>
            </a:r>
            <a:r>
              <a:rPr lang="it-IT" dirty="0" smtClean="0">
                <a:solidFill>
                  <a:srgbClr val="000000"/>
                </a:solidFill>
              </a:rPr>
              <a:t>del </a:t>
            </a:r>
            <a:r>
              <a:rPr lang="it-IT" dirty="0">
                <a:solidFill>
                  <a:srgbClr val="000000"/>
                </a:solidFill>
              </a:rPr>
              <a:t>Gruppo Intesa Sanpaolo </a:t>
            </a:r>
            <a:br>
              <a:rPr lang="it-IT" dirty="0">
                <a:solidFill>
                  <a:srgbClr val="000000"/>
                </a:solidFill>
              </a:rPr>
            </a:br>
            <a:endParaRPr lang="it-IT" dirty="0">
              <a:solidFill>
                <a:srgbClr val="000000"/>
              </a:solidFill>
            </a:endParaRPr>
          </a:p>
          <a:p>
            <a:pPr marL="352425" indent="-352425">
              <a:spcAft>
                <a:spcPct val="500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dirty="0">
                <a:solidFill>
                  <a:srgbClr val="000000"/>
                </a:solidFill>
              </a:rPr>
              <a:t>Sito Internet Intesa Sanpaolo: </a:t>
            </a:r>
            <a:r>
              <a:rPr lang="it-IT" dirty="0">
                <a:solidFill>
                  <a:srgbClr val="000000"/>
                </a:solidFill>
                <a:hlinkClick r:id="rId3"/>
              </a:rPr>
              <a:t>www.intesasanpaolo.com</a:t>
            </a:r>
            <a:r>
              <a:rPr lang="it-IT" dirty="0">
                <a:solidFill>
                  <a:srgbClr val="000000"/>
                </a:solidFill>
              </a:rPr>
              <a:t> </a:t>
            </a:r>
            <a:br>
              <a:rPr lang="it-IT" dirty="0">
                <a:solidFill>
                  <a:srgbClr val="000000"/>
                </a:solidFill>
              </a:rPr>
            </a:br>
            <a:endParaRPr lang="it-IT" dirty="0">
              <a:solidFill>
                <a:srgbClr val="000000"/>
              </a:solidFill>
            </a:endParaRPr>
          </a:p>
          <a:p>
            <a:pPr marL="352425" indent="-352425">
              <a:spcAft>
                <a:spcPct val="500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dirty="0">
                <a:solidFill>
                  <a:srgbClr val="000000"/>
                </a:solidFill>
              </a:rPr>
              <a:t>Sito Internet Mediocredito Italiano: </a:t>
            </a:r>
            <a:r>
              <a:rPr lang="it-IT" dirty="0">
                <a:solidFill>
                  <a:srgbClr val="000000"/>
                </a:solidFill>
                <a:hlinkClick r:id="rId4"/>
              </a:rPr>
              <a:t>www.mediocreditoitaliano.com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endParaRPr lang="it-IT" dirty="0">
              <a:solidFill>
                <a:srgbClr val="000000"/>
              </a:solidFill>
            </a:endParaRPr>
          </a:p>
          <a:p>
            <a:pPr marL="352425" indent="-352425">
              <a:spcAft>
                <a:spcPct val="500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dirty="0">
                <a:solidFill>
                  <a:srgbClr val="000000"/>
                </a:solidFill>
              </a:rPr>
              <a:t>Centralino Mediocredito Italiano: </a:t>
            </a:r>
            <a:br>
              <a:rPr lang="it-IT" dirty="0">
                <a:solidFill>
                  <a:srgbClr val="000000"/>
                </a:solidFill>
              </a:rPr>
            </a:br>
            <a:r>
              <a:rPr lang="it-IT" dirty="0">
                <a:solidFill>
                  <a:srgbClr val="000000"/>
                </a:solidFill>
              </a:rPr>
              <a:t>02.87940511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75" y="3238525"/>
            <a:ext cx="3998913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515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30"/>
          <p:cNvSpPr txBox="1">
            <a:spLocks noChangeArrowheads="1"/>
          </p:cNvSpPr>
          <p:nvPr/>
        </p:nvSpPr>
        <p:spPr bwMode="auto">
          <a:xfrm>
            <a:off x="5838825" y="4332288"/>
            <a:ext cx="3100388" cy="219075"/>
          </a:xfrm>
          <a:prstGeom prst="rect">
            <a:avLst/>
          </a:prstGeom>
          <a:solidFill>
            <a:srgbClr val="0A28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800" b="1">
                <a:solidFill>
                  <a:srgbClr val="FFFFFF"/>
                </a:solidFill>
              </a:rPr>
              <a:t>Asia-Pacific / Middle East</a:t>
            </a:r>
          </a:p>
        </p:txBody>
      </p:sp>
      <p:sp>
        <p:nvSpPr>
          <p:cNvPr id="86019" name="Rectangle 69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8778875" cy="279400"/>
          </a:xfrm>
        </p:spPr>
        <p:txBody>
          <a:bodyPr>
            <a:noAutofit/>
          </a:bodyPr>
          <a:lstStyle/>
          <a:p>
            <a:pPr marL="88900" defTabSz="957263" eaLnBrk="1" hangingPunct="1">
              <a:defRPr/>
            </a:pPr>
            <a:r>
              <a:rPr lang="en-GB" dirty="0">
                <a:solidFill>
                  <a:srgbClr val="000000"/>
                </a:solidFill>
              </a:rPr>
              <a:t>La forza e la capillarità di un grande Gruppo</a:t>
            </a:r>
          </a:p>
        </p:txBody>
      </p:sp>
      <p:sp>
        <p:nvSpPr>
          <p:cNvPr id="39940" name="TextBox 326"/>
          <p:cNvSpPr txBox="1">
            <a:spLocks noChangeArrowheads="1"/>
          </p:cNvSpPr>
          <p:nvPr/>
        </p:nvSpPr>
        <p:spPr bwMode="auto">
          <a:xfrm>
            <a:off x="3665538" y="5067300"/>
            <a:ext cx="1914525" cy="1169988"/>
          </a:xfrm>
          <a:prstGeom prst="rect">
            <a:avLst/>
          </a:prstGeom>
          <a:noFill/>
          <a:ln w="9525">
            <a:solidFill>
              <a:srgbClr val="BCD8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700" b="1" u="sng">
                <a:solidFill>
                  <a:srgbClr val="0A2873"/>
                </a:solidFill>
              </a:rPr>
              <a:t>Country</a:t>
            </a:r>
            <a:r>
              <a:rPr lang="en-GB" sz="700" b="1">
                <a:solidFill>
                  <a:srgbClr val="0A2873"/>
                </a:solidFill>
              </a:rPr>
              <a:t>	</a:t>
            </a:r>
            <a:r>
              <a:rPr lang="en-GB" sz="700" b="1" u="sng">
                <a:solidFill>
                  <a:srgbClr val="0A2873"/>
                </a:solidFill>
              </a:rPr>
              <a:t>Subsidiary (Branches)</a:t>
            </a:r>
            <a:endParaRPr lang="it-IT" sz="700" u="sng">
              <a:solidFill>
                <a:srgbClr val="0A2873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Egypt</a:t>
            </a:r>
            <a:r>
              <a:rPr lang="it-IT" sz="700">
                <a:solidFill>
                  <a:srgbClr val="000000"/>
                </a:solidFill>
              </a:rPr>
              <a:t>	</a:t>
            </a:r>
            <a:r>
              <a:rPr lang="en-GB" sz="700">
                <a:solidFill>
                  <a:srgbClr val="000000"/>
                </a:solidFill>
              </a:rPr>
              <a:t>Bank of Alexandria 	(200)</a:t>
            </a:r>
          </a:p>
          <a:p>
            <a:pPr eaLnBrk="1" fontAlgn="ctr" hangingPunct="1"/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 u="sng">
                <a:solidFill>
                  <a:srgbClr val="0A2873"/>
                </a:solidFill>
              </a:rPr>
              <a:t>Country</a:t>
            </a:r>
            <a:r>
              <a:rPr lang="en-GB" sz="700" b="1">
                <a:solidFill>
                  <a:srgbClr val="0A2873"/>
                </a:solidFill>
              </a:rPr>
              <a:t>	</a:t>
            </a:r>
            <a:r>
              <a:rPr lang="en-GB" sz="700" b="1" u="sng">
                <a:solidFill>
                  <a:srgbClr val="0A2873"/>
                </a:solidFill>
              </a:rPr>
              <a:t>Representative </a:t>
            </a:r>
            <a:r>
              <a:rPr lang="en-GB" sz="700" b="1">
                <a:solidFill>
                  <a:srgbClr val="0A2873"/>
                </a:solidFill>
              </a:rPr>
              <a:t>	</a:t>
            </a:r>
            <a:r>
              <a:rPr lang="en-GB" sz="700" b="1" u="sng">
                <a:solidFill>
                  <a:srgbClr val="0A2873"/>
                </a:solidFill>
              </a:rPr>
              <a:t>Offices</a:t>
            </a:r>
            <a:endParaRPr lang="it-IT" sz="700" b="1" u="sng">
              <a:solidFill>
                <a:srgbClr val="0A2873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Egypt</a:t>
            </a:r>
            <a:r>
              <a:rPr lang="it-IT" sz="700">
                <a:solidFill>
                  <a:srgbClr val="000000"/>
                </a:solidFill>
              </a:rPr>
              <a:t>	</a:t>
            </a:r>
            <a:r>
              <a:rPr lang="en-GB" sz="700">
                <a:solidFill>
                  <a:srgbClr val="000000"/>
                </a:solidFill>
              </a:rPr>
              <a:t>Cairo</a:t>
            </a:r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Morocco</a:t>
            </a:r>
            <a:r>
              <a:rPr lang="it-IT" sz="700">
                <a:solidFill>
                  <a:srgbClr val="000000"/>
                </a:solidFill>
              </a:rPr>
              <a:t>	</a:t>
            </a:r>
            <a:r>
              <a:rPr lang="en-GB" sz="700">
                <a:solidFill>
                  <a:srgbClr val="000000"/>
                </a:solidFill>
              </a:rPr>
              <a:t>Casablanca</a:t>
            </a:r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Tunisia</a:t>
            </a:r>
            <a:r>
              <a:rPr lang="it-IT" sz="700">
                <a:solidFill>
                  <a:srgbClr val="000000"/>
                </a:solidFill>
              </a:rPr>
              <a:t>	</a:t>
            </a:r>
            <a:r>
              <a:rPr lang="en-GB" sz="700">
                <a:solidFill>
                  <a:srgbClr val="000000"/>
                </a:solidFill>
              </a:rPr>
              <a:t>Tunis</a:t>
            </a:r>
            <a:endParaRPr lang="it-IT" sz="900">
              <a:solidFill>
                <a:srgbClr val="000000"/>
              </a:solidFill>
            </a:endParaRPr>
          </a:p>
        </p:txBody>
      </p:sp>
      <p:sp>
        <p:nvSpPr>
          <p:cNvPr id="39941" name="TextBox 328"/>
          <p:cNvSpPr txBox="1">
            <a:spLocks noChangeArrowheads="1"/>
          </p:cNvSpPr>
          <p:nvPr/>
        </p:nvSpPr>
        <p:spPr bwMode="auto">
          <a:xfrm>
            <a:off x="5835650" y="4514850"/>
            <a:ext cx="3090863" cy="1708150"/>
          </a:xfrm>
          <a:prstGeom prst="rect">
            <a:avLst/>
          </a:prstGeom>
          <a:noFill/>
          <a:ln w="9525">
            <a:solidFill>
              <a:srgbClr val="0A28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700" b="1" u="sng">
                <a:solidFill>
                  <a:srgbClr val="0A2873"/>
                </a:solidFill>
              </a:rPr>
              <a:t>Country</a:t>
            </a:r>
            <a:r>
              <a:rPr lang="en-GB" sz="700" b="1">
                <a:solidFill>
                  <a:srgbClr val="0A2873"/>
                </a:solidFill>
              </a:rPr>
              <a:t>		</a:t>
            </a:r>
            <a:r>
              <a:rPr lang="en-GB" sz="700" b="1" u="sng">
                <a:solidFill>
                  <a:srgbClr val="0A2873"/>
                </a:solidFill>
              </a:rPr>
              <a:t>Direct Branches</a:t>
            </a:r>
            <a:endParaRPr lang="it-IT" sz="700" b="1" u="sng">
              <a:solidFill>
                <a:srgbClr val="0A2873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United Arab Emirates		</a:t>
            </a:r>
            <a:r>
              <a:rPr lang="en-GB" sz="700">
                <a:solidFill>
                  <a:srgbClr val="000000"/>
                </a:solidFill>
              </a:rPr>
              <a:t>Dubai</a:t>
            </a:r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People's Republic of China</a:t>
            </a:r>
            <a:r>
              <a:rPr lang="it-IT" sz="700">
                <a:solidFill>
                  <a:srgbClr val="000000"/>
                </a:solidFill>
              </a:rPr>
              <a:t>	</a:t>
            </a:r>
            <a:r>
              <a:rPr lang="en-GB" sz="700">
                <a:solidFill>
                  <a:srgbClr val="000000"/>
                </a:solidFill>
              </a:rPr>
              <a:t>Hong Kong</a:t>
            </a:r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People's Republic of China</a:t>
            </a:r>
            <a:r>
              <a:rPr lang="it-IT" sz="700">
                <a:solidFill>
                  <a:srgbClr val="000000"/>
                </a:solidFill>
              </a:rPr>
              <a:t>	</a:t>
            </a:r>
            <a:r>
              <a:rPr lang="en-GB" sz="700">
                <a:solidFill>
                  <a:srgbClr val="000000"/>
                </a:solidFill>
              </a:rPr>
              <a:t>Shanghai</a:t>
            </a:r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Singapore</a:t>
            </a:r>
            <a:r>
              <a:rPr lang="it-IT" sz="700">
                <a:solidFill>
                  <a:srgbClr val="000000"/>
                </a:solidFill>
              </a:rPr>
              <a:t>		</a:t>
            </a:r>
            <a:r>
              <a:rPr lang="en-GB" sz="700">
                <a:solidFill>
                  <a:srgbClr val="000000"/>
                </a:solidFill>
              </a:rPr>
              <a:t>Singapore</a:t>
            </a:r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Japan</a:t>
            </a:r>
            <a:r>
              <a:rPr lang="it-IT" sz="700">
                <a:solidFill>
                  <a:srgbClr val="000000"/>
                </a:solidFill>
              </a:rPr>
              <a:t>		</a:t>
            </a:r>
            <a:r>
              <a:rPr lang="en-GB" sz="700">
                <a:solidFill>
                  <a:srgbClr val="000000"/>
                </a:solidFill>
              </a:rPr>
              <a:t>Tokyo</a:t>
            </a:r>
            <a:endParaRPr lang="it-IT" sz="700">
              <a:solidFill>
                <a:srgbClr val="000000"/>
              </a:solidFill>
            </a:endParaRPr>
          </a:p>
          <a:p>
            <a:pPr eaLnBrk="1" hangingPunct="1"/>
            <a:endParaRPr lang="en-GB" sz="700" b="1" u="sng">
              <a:solidFill>
                <a:srgbClr val="0A2873"/>
              </a:solidFill>
            </a:endParaRPr>
          </a:p>
          <a:p>
            <a:pPr eaLnBrk="1" hangingPunct="1"/>
            <a:r>
              <a:rPr lang="en-GB" sz="700" b="1" u="sng">
                <a:solidFill>
                  <a:srgbClr val="0A2873"/>
                </a:solidFill>
              </a:rPr>
              <a:t>Country</a:t>
            </a:r>
            <a:r>
              <a:rPr lang="en-GB" sz="700" b="1">
                <a:solidFill>
                  <a:srgbClr val="0A2873"/>
                </a:solidFill>
              </a:rPr>
              <a:t>		</a:t>
            </a:r>
            <a:r>
              <a:rPr lang="en-GB" sz="700" b="1" u="sng">
                <a:solidFill>
                  <a:srgbClr val="0A2873"/>
                </a:solidFill>
              </a:rPr>
              <a:t>Representative Offices</a:t>
            </a:r>
            <a:endParaRPr lang="it-IT" sz="700" b="1" u="sng">
              <a:solidFill>
                <a:srgbClr val="0A2873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United Arab Emirates		</a:t>
            </a:r>
            <a:r>
              <a:rPr lang="en-GB" sz="700">
                <a:solidFill>
                  <a:srgbClr val="000000"/>
                </a:solidFill>
              </a:rPr>
              <a:t>Abu</a:t>
            </a:r>
            <a:r>
              <a:rPr lang="en-GB" sz="700" b="1">
                <a:solidFill>
                  <a:srgbClr val="000000"/>
                </a:solidFill>
              </a:rPr>
              <a:t> </a:t>
            </a:r>
            <a:r>
              <a:rPr lang="en-GB" sz="700">
                <a:solidFill>
                  <a:srgbClr val="000000"/>
                </a:solidFill>
              </a:rPr>
              <a:t>Dhabi</a:t>
            </a:r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India</a:t>
            </a:r>
            <a:r>
              <a:rPr lang="it-IT" sz="700">
                <a:solidFill>
                  <a:srgbClr val="000000"/>
                </a:solidFill>
              </a:rPr>
              <a:t>		</a:t>
            </a:r>
            <a:r>
              <a:rPr lang="en-GB" sz="700">
                <a:solidFill>
                  <a:srgbClr val="000000"/>
                </a:solidFill>
              </a:rPr>
              <a:t>Mumbai</a:t>
            </a:r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Lebanon</a:t>
            </a:r>
            <a:r>
              <a:rPr lang="it-IT" sz="700">
                <a:solidFill>
                  <a:srgbClr val="000000"/>
                </a:solidFill>
              </a:rPr>
              <a:t>		</a:t>
            </a:r>
            <a:r>
              <a:rPr lang="en-GB" sz="700">
                <a:solidFill>
                  <a:srgbClr val="000000"/>
                </a:solidFill>
              </a:rPr>
              <a:t>Beirut</a:t>
            </a:r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People's Republic of China</a:t>
            </a:r>
            <a:r>
              <a:rPr lang="it-IT" sz="700">
                <a:solidFill>
                  <a:srgbClr val="000000"/>
                </a:solidFill>
              </a:rPr>
              <a:t>	</a:t>
            </a:r>
            <a:r>
              <a:rPr lang="en-GB" sz="700">
                <a:solidFill>
                  <a:srgbClr val="000000"/>
                </a:solidFill>
              </a:rPr>
              <a:t>Beijing</a:t>
            </a:r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South Korea</a:t>
            </a:r>
            <a:r>
              <a:rPr lang="it-IT" sz="700">
                <a:solidFill>
                  <a:srgbClr val="000000"/>
                </a:solidFill>
              </a:rPr>
              <a:t>		</a:t>
            </a:r>
            <a:r>
              <a:rPr lang="en-GB" sz="700">
                <a:solidFill>
                  <a:srgbClr val="000000"/>
                </a:solidFill>
              </a:rPr>
              <a:t>Seoul</a:t>
            </a:r>
            <a:endParaRPr lang="it-IT" sz="700">
              <a:solidFill>
                <a:srgbClr val="000000"/>
              </a:solidFill>
            </a:endParaRPr>
          </a:p>
          <a:p>
            <a:pPr eaLnBrk="1" fontAlgn="ctr" hangingPunct="1"/>
            <a:r>
              <a:rPr lang="en-GB" sz="700" b="1">
                <a:solidFill>
                  <a:srgbClr val="000000"/>
                </a:solidFill>
              </a:rPr>
              <a:t>Vietnam</a:t>
            </a:r>
            <a:r>
              <a:rPr lang="it-IT" sz="700">
                <a:solidFill>
                  <a:srgbClr val="000000"/>
                </a:solidFill>
              </a:rPr>
              <a:t>		</a:t>
            </a:r>
            <a:r>
              <a:rPr lang="en-GB" sz="700">
                <a:solidFill>
                  <a:srgbClr val="000000"/>
                </a:solidFill>
              </a:rPr>
              <a:t>Ho Chi Minh City</a:t>
            </a:r>
          </a:p>
          <a:p>
            <a:pPr eaLnBrk="1" fontAlgn="ctr" hangingPunct="1"/>
            <a:r>
              <a:rPr lang="it-IT" sz="700" b="1">
                <a:solidFill>
                  <a:srgbClr val="000000"/>
                </a:solidFill>
              </a:rPr>
              <a:t>Australia		</a:t>
            </a:r>
            <a:r>
              <a:rPr lang="it-IT" sz="700">
                <a:solidFill>
                  <a:srgbClr val="000000"/>
                </a:solidFill>
              </a:rPr>
              <a:t>Sidney</a:t>
            </a:r>
          </a:p>
        </p:txBody>
      </p:sp>
      <p:sp>
        <p:nvSpPr>
          <p:cNvPr id="39942" name="TextBox 333"/>
          <p:cNvSpPr txBox="1">
            <a:spLocks noChangeArrowheads="1"/>
          </p:cNvSpPr>
          <p:nvPr/>
        </p:nvSpPr>
        <p:spPr bwMode="auto">
          <a:xfrm>
            <a:off x="3665538" y="4849813"/>
            <a:ext cx="1914525" cy="214312"/>
          </a:xfrm>
          <a:prstGeom prst="rect">
            <a:avLst/>
          </a:prstGeom>
          <a:solidFill>
            <a:srgbClr val="BCD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800" b="1">
                <a:solidFill>
                  <a:srgbClr val="000000"/>
                </a:solidFill>
              </a:rPr>
              <a:t>Africa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3676650" y="3697288"/>
            <a:ext cx="1903413" cy="9540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>
            <a:lvl1pPr>
              <a:defRPr sz="7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7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7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7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7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ts val="813"/>
              </a:lnSpc>
              <a:spcBef>
                <a:spcPct val="0"/>
              </a:spcBef>
              <a:spcAft>
                <a:spcPct val="0"/>
              </a:spcAft>
              <a:defRPr sz="7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ts val="813"/>
              </a:lnSpc>
              <a:spcBef>
                <a:spcPct val="0"/>
              </a:spcBef>
              <a:spcAft>
                <a:spcPct val="0"/>
              </a:spcAft>
              <a:defRPr sz="7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ts val="813"/>
              </a:lnSpc>
              <a:spcBef>
                <a:spcPct val="0"/>
              </a:spcBef>
              <a:spcAft>
                <a:spcPct val="0"/>
              </a:spcAft>
              <a:defRPr sz="7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ts val="813"/>
              </a:lnSpc>
              <a:spcBef>
                <a:spcPct val="0"/>
              </a:spcBef>
              <a:spcAft>
                <a:spcPct val="0"/>
              </a:spcAft>
              <a:defRPr sz="7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b="1" u="sng" dirty="0">
                <a:solidFill>
                  <a:srgbClr val="0A2873"/>
                </a:solidFill>
              </a:rPr>
              <a:t>Country</a:t>
            </a:r>
            <a:r>
              <a:rPr lang="en-GB" b="1" dirty="0">
                <a:solidFill>
                  <a:srgbClr val="0A2873"/>
                </a:solidFill>
              </a:rPr>
              <a:t>	</a:t>
            </a:r>
            <a:r>
              <a:rPr lang="en-GB" b="1" u="sng" dirty="0">
                <a:solidFill>
                  <a:srgbClr val="0A2873"/>
                </a:solidFill>
              </a:rPr>
              <a:t>Direct Branches</a:t>
            </a:r>
            <a:endParaRPr lang="it-IT" b="1" u="sng" dirty="0">
              <a:solidFill>
                <a:srgbClr val="0A2873"/>
              </a:solidFill>
            </a:endParaRPr>
          </a:p>
          <a:p>
            <a:pPr fontAlgn="ctr">
              <a:defRPr/>
            </a:pPr>
            <a:r>
              <a:rPr lang="en-GB" b="1" dirty="0"/>
              <a:t>Cayman Isl.</a:t>
            </a:r>
            <a:r>
              <a:rPr lang="it-IT" dirty="0"/>
              <a:t>	</a:t>
            </a:r>
            <a:r>
              <a:rPr lang="en-GB" dirty="0"/>
              <a:t>George Town</a:t>
            </a:r>
            <a:endParaRPr lang="it-IT" dirty="0"/>
          </a:p>
          <a:p>
            <a:pPr fontAlgn="ctr">
              <a:defRPr/>
            </a:pPr>
            <a:r>
              <a:rPr lang="en-GB" b="1" dirty="0"/>
              <a:t>USA</a:t>
            </a:r>
            <a:r>
              <a:rPr lang="it-IT" dirty="0"/>
              <a:t>	</a:t>
            </a:r>
            <a:r>
              <a:rPr lang="en-GB" dirty="0"/>
              <a:t>New York</a:t>
            </a:r>
            <a:endParaRPr lang="it-IT" dirty="0"/>
          </a:p>
          <a:p>
            <a:pPr>
              <a:defRPr/>
            </a:pPr>
            <a:endParaRPr lang="en-GB" b="1" u="sng" dirty="0">
              <a:solidFill>
                <a:srgbClr val="0A2873"/>
              </a:solidFill>
            </a:endParaRPr>
          </a:p>
          <a:p>
            <a:pPr>
              <a:defRPr/>
            </a:pPr>
            <a:r>
              <a:rPr lang="en-GB" b="1" u="sng" dirty="0">
                <a:solidFill>
                  <a:srgbClr val="0A2873"/>
                </a:solidFill>
              </a:rPr>
              <a:t>Country</a:t>
            </a:r>
            <a:r>
              <a:rPr lang="en-GB" b="1" dirty="0">
                <a:solidFill>
                  <a:srgbClr val="0A2873"/>
                </a:solidFill>
              </a:rPr>
              <a:t>	</a:t>
            </a:r>
            <a:r>
              <a:rPr lang="en-GB" b="1" u="sng" dirty="0">
                <a:solidFill>
                  <a:srgbClr val="0A2873"/>
                </a:solidFill>
              </a:rPr>
              <a:t>Representative </a:t>
            </a:r>
            <a:r>
              <a:rPr lang="en-GB" b="1" dirty="0" smtClean="0">
                <a:solidFill>
                  <a:srgbClr val="0A2873"/>
                </a:solidFill>
              </a:rPr>
              <a:t>	</a:t>
            </a:r>
            <a:r>
              <a:rPr lang="en-GB" b="1" u="sng" dirty="0" smtClean="0">
                <a:solidFill>
                  <a:srgbClr val="0A2873"/>
                </a:solidFill>
              </a:rPr>
              <a:t>Offices</a:t>
            </a:r>
            <a:endParaRPr lang="it-IT" b="1" u="sng" dirty="0">
              <a:solidFill>
                <a:srgbClr val="0A2873"/>
              </a:solidFill>
            </a:endParaRPr>
          </a:p>
          <a:p>
            <a:pPr fontAlgn="ctr">
              <a:defRPr/>
            </a:pPr>
            <a:r>
              <a:rPr lang="en-GB" b="1" dirty="0"/>
              <a:t>Brazil</a:t>
            </a:r>
            <a:r>
              <a:rPr lang="it-IT" dirty="0"/>
              <a:t>	</a:t>
            </a:r>
            <a:r>
              <a:rPr lang="en-GB" dirty="0"/>
              <a:t>Sao Paulo</a:t>
            </a:r>
            <a:endParaRPr lang="it-IT" dirty="0"/>
          </a:p>
          <a:p>
            <a:pPr fontAlgn="ctr">
              <a:defRPr/>
            </a:pPr>
            <a:r>
              <a:rPr lang="en-GB" b="1" dirty="0"/>
              <a:t>Chile</a:t>
            </a:r>
            <a:r>
              <a:rPr lang="it-IT" dirty="0"/>
              <a:t>	</a:t>
            </a:r>
            <a:r>
              <a:rPr lang="en-GB" dirty="0"/>
              <a:t>Santiago</a:t>
            </a:r>
            <a:endParaRPr lang="it-IT" sz="900" dirty="0"/>
          </a:p>
        </p:txBody>
      </p:sp>
      <p:sp>
        <p:nvSpPr>
          <p:cNvPr id="304" name="TextBox 303"/>
          <p:cNvSpPr txBox="1"/>
          <p:nvPr/>
        </p:nvSpPr>
        <p:spPr>
          <a:xfrm>
            <a:off x="3675063" y="3481388"/>
            <a:ext cx="1905000" cy="222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800" b="1" dirty="0" err="1">
                <a:solidFill>
                  <a:srgbClr val="000000"/>
                </a:solidFill>
              </a:rPr>
              <a:t>Americas</a:t>
            </a:r>
            <a:endParaRPr lang="it-IT" sz="800" b="1" dirty="0">
              <a:solidFill>
                <a:srgbClr val="000000"/>
              </a:solidFill>
            </a:endParaRPr>
          </a:p>
        </p:txBody>
      </p:sp>
      <p:sp>
        <p:nvSpPr>
          <p:cNvPr id="39945" name="TextBox 308"/>
          <p:cNvSpPr txBox="1">
            <a:spLocks noChangeArrowheads="1"/>
          </p:cNvSpPr>
          <p:nvPr/>
        </p:nvSpPr>
        <p:spPr bwMode="auto">
          <a:xfrm>
            <a:off x="107950" y="2493963"/>
            <a:ext cx="3455988" cy="220662"/>
          </a:xfrm>
          <a:prstGeom prst="rect">
            <a:avLst/>
          </a:prstGeom>
          <a:solidFill>
            <a:srgbClr val="5183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800" b="1">
                <a:solidFill>
                  <a:srgbClr val="FFFFFF"/>
                </a:solidFill>
              </a:rPr>
              <a:t>Europe</a:t>
            </a:r>
          </a:p>
        </p:txBody>
      </p:sp>
      <p:sp>
        <p:nvSpPr>
          <p:cNvPr id="298" name="TextBox 331"/>
          <p:cNvSpPr txBox="1"/>
          <p:nvPr/>
        </p:nvSpPr>
        <p:spPr>
          <a:xfrm>
            <a:off x="107950" y="2697163"/>
            <a:ext cx="3455988" cy="3540125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700" b="1" u="sng" dirty="0">
                <a:solidFill>
                  <a:srgbClr val="0A2873"/>
                </a:solidFill>
              </a:rPr>
              <a:t>Country</a:t>
            </a:r>
            <a:r>
              <a:rPr lang="en-GB" sz="700" b="1" dirty="0">
                <a:solidFill>
                  <a:srgbClr val="0070C0"/>
                </a:solidFill>
              </a:rPr>
              <a:t>	</a:t>
            </a:r>
            <a:r>
              <a:rPr lang="en-GB" sz="700" b="1" u="sng" dirty="0">
                <a:solidFill>
                  <a:srgbClr val="0A2873"/>
                </a:solidFill>
              </a:rPr>
              <a:t>Direct Branches</a:t>
            </a:r>
            <a:endParaRPr lang="it-IT" sz="700" b="1" u="sng" dirty="0">
              <a:solidFill>
                <a:srgbClr val="0A2873"/>
              </a:solidFill>
            </a:endParaRP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France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>
                <a:solidFill>
                  <a:srgbClr val="000000"/>
                </a:solidFill>
              </a:rPr>
              <a:t>Paris		</a:t>
            </a:r>
            <a:endParaRPr lang="it-IT" sz="700" dirty="0">
              <a:solidFill>
                <a:srgbClr val="000000"/>
              </a:solidFill>
            </a:endParaRP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Germany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>
                <a:solidFill>
                  <a:srgbClr val="000000"/>
                </a:solidFill>
              </a:rPr>
              <a:t>Frankfurt</a:t>
            </a:r>
            <a:endParaRPr lang="it-IT" sz="700" dirty="0">
              <a:solidFill>
                <a:srgbClr val="000000"/>
              </a:solidFill>
            </a:endParaRP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Poland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>
                <a:solidFill>
                  <a:srgbClr val="000000"/>
                </a:solidFill>
              </a:rPr>
              <a:t>Warsaw</a:t>
            </a:r>
            <a:endParaRPr lang="en-GB" sz="700" b="1" dirty="0">
              <a:solidFill>
                <a:srgbClr val="000000"/>
              </a:solidFill>
            </a:endParaRP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Spain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>
                <a:solidFill>
                  <a:srgbClr val="000000"/>
                </a:solidFill>
              </a:rPr>
              <a:t>Madrid</a:t>
            </a:r>
            <a:endParaRPr lang="it-IT" sz="700" dirty="0">
              <a:solidFill>
                <a:srgbClr val="000000"/>
              </a:solidFill>
            </a:endParaRP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The Netherlands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>
                <a:solidFill>
                  <a:srgbClr val="000000"/>
                </a:solidFill>
              </a:rPr>
              <a:t>Amsterdam</a:t>
            </a:r>
            <a:endParaRPr lang="it-IT" sz="700" dirty="0">
              <a:solidFill>
                <a:srgbClr val="000000"/>
              </a:solidFill>
            </a:endParaRP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United Kingdom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>
                <a:solidFill>
                  <a:srgbClr val="000000"/>
                </a:solidFill>
              </a:rPr>
              <a:t>London</a:t>
            </a:r>
          </a:p>
          <a:p>
            <a:pPr fontAlgn="ctr">
              <a:defRPr/>
            </a:pPr>
            <a:endParaRPr lang="en-GB" sz="700" dirty="0">
              <a:solidFill>
                <a:srgbClr val="000000"/>
              </a:solidFill>
            </a:endParaRPr>
          </a:p>
          <a:p>
            <a:pPr fontAlgn="ctr">
              <a:defRPr/>
            </a:pPr>
            <a:r>
              <a:rPr lang="en-GB" sz="700" b="1" u="sng" dirty="0">
                <a:solidFill>
                  <a:srgbClr val="0A2873"/>
                </a:solidFill>
              </a:rPr>
              <a:t>Country </a:t>
            </a:r>
            <a:r>
              <a:rPr lang="en-GB" sz="700" b="1" dirty="0">
                <a:solidFill>
                  <a:srgbClr val="0A5028"/>
                </a:solidFill>
              </a:rPr>
              <a:t>	</a:t>
            </a:r>
            <a:r>
              <a:rPr lang="en-GB" sz="700" b="1" u="sng" dirty="0">
                <a:solidFill>
                  <a:srgbClr val="0A2873"/>
                </a:solidFill>
              </a:rPr>
              <a:t>Representative Offices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Belgium	</a:t>
            </a:r>
            <a:r>
              <a:rPr lang="en-GB" sz="700" dirty="0">
                <a:solidFill>
                  <a:srgbClr val="000000"/>
                </a:solidFill>
              </a:rPr>
              <a:t>Brussels</a:t>
            </a:r>
            <a:r>
              <a:rPr lang="en-GB" sz="700" baseline="30000" dirty="0">
                <a:solidFill>
                  <a:srgbClr val="000000"/>
                </a:solidFill>
              </a:rPr>
              <a:t>1)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Greece</a:t>
            </a:r>
            <a:r>
              <a:rPr lang="it-IT" sz="700" dirty="0">
                <a:solidFill>
                  <a:srgbClr val="000000"/>
                </a:solidFill>
              </a:rPr>
              <a:t>	A</a:t>
            </a:r>
            <a:r>
              <a:rPr lang="en-GB" sz="700" dirty="0" err="1">
                <a:solidFill>
                  <a:srgbClr val="000000"/>
                </a:solidFill>
              </a:rPr>
              <a:t>thens</a:t>
            </a:r>
            <a:endParaRPr lang="en-GB" sz="700" baseline="30000" dirty="0">
              <a:solidFill>
                <a:srgbClr val="000000"/>
              </a:solidFill>
            </a:endParaRP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Russian Federation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>
                <a:solidFill>
                  <a:srgbClr val="000000"/>
                </a:solidFill>
              </a:rPr>
              <a:t>Moscow</a:t>
            </a:r>
            <a:endParaRPr lang="it-IT" sz="700" dirty="0">
              <a:solidFill>
                <a:srgbClr val="000000"/>
              </a:solidFill>
            </a:endParaRP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Sweden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>
                <a:solidFill>
                  <a:srgbClr val="000000"/>
                </a:solidFill>
              </a:rPr>
              <a:t>Stockholm</a:t>
            </a:r>
            <a:endParaRPr lang="it-IT" sz="7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700" b="1" u="sng" dirty="0">
              <a:solidFill>
                <a:srgbClr val="0A5028"/>
              </a:solidFill>
            </a:endParaRPr>
          </a:p>
          <a:p>
            <a:pPr>
              <a:defRPr/>
            </a:pPr>
            <a:r>
              <a:rPr lang="en-GB" sz="700" b="1" u="sng" dirty="0">
                <a:solidFill>
                  <a:srgbClr val="0A2873"/>
                </a:solidFill>
              </a:rPr>
              <a:t>Country</a:t>
            </a:r>
            <a:r>
              <a:rPr lang="it-IT" sz="700" b="1" dirty="0">
                <a:solidFill>
                  <a:srgbClr val="0A5028"/>
                </a:solidFill>
              </a:rPr>
              <a:t>	</a:t>
            </a:r>
            <a:r>
              <a:rPr lang="en-GB" sz="700" b="1" u="sng" dirty="0">
                <a:solidFill>
                  <a:srgbClr val="0A2873"/>
                </a:solidFill>
              </a:rPr>
              <a:t>Subsidiaries</a:t>
            </a:r>
            <a:r>
              <a:rPr lang="it-IT" sz="700" b="1" dirty="0">
                <a:solidFill>
                  <a:srgbClr val="0A2873"/>
                </a:solidFill>
              </a:rPr>
              <a:t>		   </a:t>
            </a:r>
            <a:r>
              <a:rPr lang="it-IT" sz="700" b="1" u="sng" dirty="0" err="1">
                <a:solidFill>
                  <a:srgbClr val="0A2873"/>
                </a:solidFill>
              </a:rPr>
              <a:t>Branches</a:t>
            </a:r>
            <a:r>
              <a:rPr lang="it-IT" sz="700" b="1" u="sng" dirty="0">
                <a:solidFill>
                  <a:srgbClr val="0A2873"/>
                </a:solidFill>
              </a:rPr>
              <a:t>  </a:t>
            </a:r>
            <a:r>
              <a:rPr lang="it-IT" sz="700" b="1" dirty="0">
                <a:solidFill>
                  <a:srgbClr val="0A2873"/>
                </a:solidFill>
              </a:rPr>
              <a:t>   </a:t>
            </a:r>
            <a:endParaRPr lang="it-IT" sz="700" b="1" u="sng" dirty="0">
              <a:solidFill>
                <a:srgbClr val="0A2873"/>
              </a:solidFill>
            </a:endParaRP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Ukraine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Pravex</a:t>
            </a:r>
            <a:r>
              <a:rPr lang="en-GB" sz="700" dirty="0">
                <a:solidFill>
                  <a:srgbClr val="000000"/>
                </a:solidFill>
              </a:rPr>
              <a:t>-Bank</a:t>
            </a:r>
            <a:r>
              <a:rPr lang="en-GB" sz="700" baseline="30000" dirty="0">
                <a:solidFill>
                  <a:srgbClr val="000000"/>
                </a:solidFill>
              </a:rPr>
              <a:t>		</a:t>
            </a:r>
            <a:r>
              <a:rPr lang="en-GB" sz="700" dirty="0">
                <a:solidFill>
                  <a:srgbClr val="000000"/>
                </a:solidFill>
              </a:rPr>
              <a:t>         259</a:t>
            </a:r>
            <a:endParaRPr lang="en-GB" sz="700" b="1" dirty="0">
              <a:solidFill>
                <a:srgbClr val="000000"/>
              </a:solidFill>
            </a:endParaRP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Slovakia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Vseobecna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Uverova</a:t>
            </a:r>
            <a:r>
              <a:rPr lang="en-GB" sz="700" dirty="0">
                <a:solidFill>
                  <a:srgbClr val="000000"/>
                </a:solidFill>
              </a:rPr>
              <a:t> Banka - VUB</a:t>
            </a:r>
            <a:r>
              <a:rPr lang="it-IT" sz="700" dirty="0">
                <a:solidFill>
                  <a:srgbClr val="000000"/>
                </a:solidFill>
              </a:rPr>
              <a:t>	         240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Croatia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Privredna</a:t>
            </a:r>
            <a:r>
              <a:rPr lang="en-GB" sz="700" dirty="0">
                <a:solidFill>
                  <a:srgbClr val="000000"/>
                </a:solidFill>
              </a:rPr>
              <a:t> Banka Zagreb - PBZ</a:t>
            </a:r>
            <a:r>
              <a:rPr lang="it-IT" sz="700" dirty="0">
                <a:solidFill>
                  <a:srgbClr val="000000"/>
                </a:solidFill>
              </a:rPr>
              <a:t>	         211 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Serbia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Banca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Intesa</a:t>
            </a:r>
            <a:r>
              <a:rPr lang="en-GB" sz="700" dirty="0">
                <a:solidFill>
                  <a:srgbClr val="000000"/>
                </a:solidFill>
              </a:rPr>
              <a:t> Beograd</a:t>
            </a:r>
            <a:r>
              <a:rPr lang="it-IT" sz="700" dirty="0">
                <a:solidFill>
                  <a:srgbClr val="000000"/>
                </a:solidFill>
              </a:rPr>
              <a:t>		         196 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Hungary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>
                <a:solidFill>
                  <a:srgbClr val="000000"/>
                </a:solidFill>
              </a:rPr>
              <a:t>Central-European Intern. Bank - CIB</a:t>
            </a:r>
            <a:r>
              <a:rPr lang="it-IT" sz="700" dirty="0">
                <a:solidFill>
                  <a:srgbClr val="000000"/>
                </a:solidFill>
              </a:rPr>
              <a:t>	         107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Romania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Intesa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Sanpaolo</a:t>
            </a:r>
            <a:r>
              <a:rPr lang="en-GB" sz="700" dirty="0">
                <a:solidFill>
                  <a:srgbClr val="000000"/>
                </a:solidFill>
              </a:rPr>
              <a:t> Bank Romania</a:t>
            </a:r>
            <a:r>
              <a:rPr lang="it-IT" sz="700" dirty="0">
                <a:solidFill>
                  <a:srgbClr val="000000"/>
                </a:solidFill>
              </a:rPr>
              <a:t>	          83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Russian Federation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Banca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Intesa</a:t>
            </a:r>
            <a:r>
              <a:rPr lang="en-GB" sz="700" dirty="0">
                <a:solidFill>
                  <a:srgbClr val="000000"/>
                </a:solidFill>
              </a:rPr>
              <a:t>		          75</a:t>
            </a:r>
            <a:r>
              <a:rPr lang="it-IT" sz="700" dirty="0">
                <a:solidFill>
                  <a:srgbClr val="000000"/>
                </a:solidFill>
              </a:rPr>
              <a:t>  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Bosnia–Herzegovina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Intesa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Sanpaolo</a:t>
            </a:r>
            <a:r>
              <a:rPr lang="en-GB" sz="700" dirty="0">
                <a:solidFill>
                  <a:srgbClr val="000000"/>
                </a:solidFill>
              </a:rPr>
              <a:t> Banka </a:t>
            </a:r>
            <a:r>
              <a:rPr lang="en-GB" sz="700" dirty="0" err="1">
                <a:solidFill>
                  <a:srgbClr val="000000"/>
                </a:solidFill>
              </a:rPr>
              <a:t>Bosna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i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Hercegovina</a:t>
            </a:r>
            <a:r>
              <a:rPr lang="en-GB" sz="700" dirty="0">
                <a:solidFill>
                  <a:srgbClr val="000000"/>
                </a:solidFill>
              </a:rPr>
              <a:t>	          54</a:t>
            </a:r>
            <a:endParaRPr lang="it-IT" sz="700" dirty="0">
              <a:solidFill>
                <a:srgbClr val="000000"/>
              </a:solidFill>
            </a:endParaRP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Slovenia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Banca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Koper</a:t>
            </a:r>
            <a:r>
              <a:rPr lang="it-IT" sz="700" dirty="0">
                <a:solidFill>
                  <a:srgbClr val="000000"/>
                </a:solidFill>
              </a:rPr>
              <a:t>		          52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Albania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Intesa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Sanpaolo</a:t>
            </a:r>
            <a:r>
              <a:rPr lang="en-GB" sz="700" dirty="0">
                <a:solidFill>
                  <a:srgbClr val="000000"/>
                </a:solidFill>
              </a:rPr>
              <a:t> Bank Albania</a:t>
            </a:r>
            <a:r>
              <a:rPr lang="it-IT" sz="700" dirty="0">
                <a:solidFill>
                  <a:srgbClr val="000000"/>
                </a:solidFill>
              </a:rPr>
              <a:t>	          32 </a:t>
            </a:r>
            <a:r>
              <a:rPr lang="en-GB" sz="700" b="1" dirty="0">
                <a:solidFill>
                  <a:srgbClr val="000000"/>
                </a:solidFill>
              </a:rPr>
              <a:t>Czech Republic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Vseobecna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Uverova</a:t>
            </a:r>
            <a:r>
              <a:rPr lang="en-GB" sz="700" dirty="0">
                <a:solidFill>
                  <a:srgbClr val="000000"/>
                </a:solidFill>
              </a:rPr>
              <a:t> Banka - VUB</a:t>
            </a:r>
            <a:r>
              <a:rPr lang="it-IT" sz="700" dirty="0">
                <a:solidFill>
                  <a:srgbClr val="000000"/>
                </a:solidFill>
              </a:rPr>
              <a:t>	           1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Ireland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Intesa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Sanpaolo</a:t>
            </a:r>
            <a:r>
              <a:rPr lang="en-GB" sz="700" dirty="0">
                <a:solidFill>
                  <a:srgbClr val="000000"/>
                </a:solidFill>
              </a:rPr>
              <a:t> Bank Ireland (CIB Division)</a:t>
            </a:r>
            <a:r>
              <a:rPr lang="it-IT" sz="700" dirty="0">
                <a:solidFill>
                  <a:srgbClr val="000000"/>
                </a:solidFill>
              </a:rPr>
              <a:t>	           1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Luxembourg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Banca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Fideuram</a:t>
            </a:r>
            <a:r>
              <a:rPr lang="en-GB" sz="700" dirty="0">
                <a:solidFill>
                  <a:srgbClr val="000000"/>
                </a:solidFill>
              </a:rPr>
              <a:t>		           1</a:t>
            </a:r>
            <a:endParaRPr lang="it-IT" sz="700" dirty="0">
              <a:solidFill>
                <a:srgbClr val="000000"/>
              </a:solidFill>
            </a:endParaRPr>
          </a:p>
          <a:p>
            <a:pPr fontAlgn="ctr">
              <a:defRPr/>
            </a:pPr>
            <a:r>
              <a:rPr lang="it-IT" sz="700" b="1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Société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dirty="0" err="1">
                <a:solidFill>
                  <a:srgbClr val="000000"/>
                </a:solidFill>
              </a:rPr>
              <a:t>Europèenne</a:t>
            </a:r>
            <a:r>
              <a:rPr lang="en-GB" sz="700" dirty="0">
                <a:solidFill>
                  <a:srgbClr val="000000"/>
                </a:solidFill>
              </a:rPr>
              <a:t> de </a:t>
            </a:r>
            <a:r>
              <a:rPr lang="en-GB" sz="700" dirty="0" err="1">
                <a:solidFill>
                  <a:srgbClr val="000000"/>
                </a:solidFill>
              </a:rPr>
              <a:t>Banque</a:t>
            </a:r>
            <a:r>
              <a:rPr lang="en-GB" sz="700" dirty="0">
                <a:solidFill>
                  <a:srgbClr val="000000"/>
                </a:solidFill>
              </a:rPr>
              <a:t>  - SEB (CIB Div.)</a:t>
            </a:r>
            <a:r>
              <a:rPr lang="en-GB" sz="500" dirty="0">
                <a:solidFill>
                  <a:srgbClr val="000000"/>
                </a:solidFill>
              </a:rPr>
              <a:t> </a:t>
            </a:r>
            <a:r>
              <a:rPr lang="en-GB" sz="300" dirty="0">
                <a:solidFill>
                  <a:srgbClr val="000000"/>
                </a:solidFill>
              </a:rPr>
              <a:t> </a:t>
            </a:r>
            <a:r>
              <a:rPr lang="en-GB" sz="700" dirty="0">
                <a:solidFill>
                  <a:srgbClr val="000000"/>
                </a:solidFill>
              </a:rPr>
              <a:t>     </a:t>
            </a:r>
            <a:r>
              <a:rPr lang="it-IT" sz="700" dirty="0">
                <a:solidFill>
                  <a:srgbClr val="000000"/>
                </a:solidFill>
              </a:rPr>
              <a:t>1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Switzerland</a:t>
            </a:r>
            <a:r>
              <a:rPr lang="it-IT" sz="700" dirty="0">
                <a:solidFill>
                  <a:srgbClr val="000000"/>
                </a:solidFill>
              </a:rPr>
              <a:t>	Intesa Sanpaolo Private </a:t>
            </a:r>
            <a:r>
              <a:rPr lang="it-IT" sz="700" dirty="0" err="1">
                <a:solidFill>
                  <a:srgbClr val="000000"/>
                </a:solidFill>
              </a:rPr>
              <a:t>Bank</a:t>
            </a:r>
            <a:r>
              <a:rPr lang="it-IT" sz="700" dirty="0">
                <a:solidFill>
                  <a:srgbClr val="000000"/>
                </a:solidFill>
              </a:rPr>
              <a:t> (</a:t>
            </a:r>
            <a:r>
              <a:rPr lang="it-IT" sz="700" dirty="0" err="1">
                <a:solidFill>
                  <a:srgbClr val="000000"/>
                </a:solidFill>
              </a:rPr>
              <a:t>Suisse</a:t>
            </a:r>
            <a:r>
              <a:rPr lang="it-IT" sz="700" dirty="0">
                <a:solidFill>
                  <a:srgbClr val="000000"/>
                </a:solidFill>
              </a:rPr>
              <a:t>)	           1</a:t>
            </a:r>
          </a:p>
          <a:p>
            <a:pPr fontAlgn="ctr">
              <a:defRPr/>
            </a:pPr>
            <a:r>
              <a:rPr lang="en-GB" sz="700" b="1" dirty="0">
                <a:solidFill>
                  <a:srgbClr val="000000"/>
                </a:solidFill>
              </a:rPr>
              <a:t>United Kingdom</a:t>
            </a:r>
            <a:r>
              <a:rPr lang="it-IT" sz="700" dirty="0">
                <a:solidFill>
                  <a:srgbClr val="000000"/>
                </a:solidFill>
              </a:rPr>
              <a:t>	</a:t>
            </a:r>
            <a:r>
              <a:rPr lang="en-GB" sz="700" dirty="0" err="1">
                <a:solidFill>
                  <a:srgbClr val="000000"/>
                </a:solidFill>
              </a:rPr>
              <a:t>Banca</a:t>
            </a:r>
            <a:r>
              <a:rPr lang="en-GB" sz="700" dirty="0">
                <a:solidFill>
                  <a:srgbClr val="000000"/>
                </a:solidFill>
              </a:rPr>
              <a:t> IMI (CIB Division)                                           </a:t>
            </a:r>
            <a:r>
              <a:rPr lang="en-GB" sz="600" dirty="0">
                <a:solidFill>
                  <a:srgbClr val="000000"/>
                </a:solidFill>
              </a:rPr>
              <a:t> </a:t>
            </a:r>
            <a:r>
              <a:rPr lang="en-GB" sz="700" dirty="0">
                <a:solidFill>
                  <a:srgbClr val="000000"/>
                </a:solidFill>
              </a:rPr>
              <a:t> 1 </a:t>
            </a:r>
          </a:p>
        </p:txBody>
      </p:sp>
      <p:sp>
        <p:nvSpPr>
          <p:cNvPr id="299" name="CasellaDiTesto 298"/>
          <p:cNvSpPr txBox="1"/>
          <p:nvPr/>
        </p:nvSpPr>
        <p:spPr>
          <a:xfrm>
            <a:off x="128588" y="649288"/>
            <a:ext cx="8345487" cy="15557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8000">
                <a:schemeClr val="bg1">
                  <a:lumMod val="99000"/>
                  <a:lumOff val="1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>
            <a:defPPr>
              <a:defRPr lang="it-IT"/>
            </a:defPPr>
            <a:lvl1pPr marL="0" marR="0" indent="0" defTabSz="801688" eaLnBrk="0" latinLnBrk="0" hangingPunct="0">
              <a:lnSpc>
                <a:spcPct val="100000"/>
              </a:lnSpc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 sz="1600" b="1">
                <a:solidFill>
                  <a:srgbClr val="D11F11"/>
                </a:solidFill>
                <a:latin typeface="Segoe Print" pitchFamily="2" charset="0"/>
              </a:defRPr>
            </a:lvl1pPr>
          </a:lstStyle>
          <a:p>
            <a:pPr marL="285750" indent="-285750"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000000"/>
                </a:solidFill>
              </a:rPr>
              <a:t>Oltre 19,2 milioni di clienti </a:t>
            </a:r>
          </a:p>
          <a:p>
            <a:pPr marL="285750" indent="-285750"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000000"/>
                </a:solidFill>
              </a:rPr>
              <a:t>4.900 sportelli in Italia, 1.540 all’estero</a:t>
            </a:r>
          </a:p>
          <a:p>
            <a:pPr marL="285750" indent="-285750"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000000"/>
                </a:solidFill>
              </a:rPr>
              <a:t>Presente in 40 Paesi del mondo</a:t>
            </a:r>
          </a:p>
          <a:p>
            <a:pPr marL="285750" indent="-285750"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000000"/>
                </a:solidFill>
              </a:rPr>
              <a:t>12 Banche estere in 12 Paesi</a:t>
            </a:r>
          </a:p>
          <a:p>
            <a:pPr marL="285750" indent="-285750"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endParaRPr lang="it-IT" dirty="0" smtClean="0"/>
          </a:p>
          <a:p>
            <a:pPr marL="285750" indent="-285750"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endParaRPr lang="it-IT" dirty="0" smtClean="0"/>
          </a:p>
          <a:p>
            <a:pPr marL="285750" indent="-285750">
              <a:buClr>
                <a:srgbClr val="000066"/>
              </a:buClr>
              <a:buFont typeface="Wingdings" pitchFamily="2" charset="2"/>
              <a:buChar char="§"/>
              <a:defRPr/>
            </a:pPr>
            <a:endParaRPr lang="it-IT" dirty="0"/>
          </a:p>
        </p:txBody>
      </p:sp>
      <p:grpSp>
        <p:nvGrpSpPr>
          <p:cNvPr id="39948" name="Group 3"/>
          <p:cNvGrpSpPr>
            <a:grpSpLocks/>
          </p:cNvGrpSpPr>
          <p:nvPr/>
        </p:nvGrpSpPr>
        <p:grpSpPr bwMode="auto">
          <a:xfrm>
            <a:off x="5148263" y="1773238"/>
            <a:ext cx="3744912" cy="2447925"/>
            <a:chOff x="785" y="1008"/>
            <a:chExt cx="4523" cy="2624"/>
          </a:xfrm>
        </p:grpSpPr>
        <p:sp>
          <p:nvSpPr>
            <p:cNvPr id="624" name="Freeform 4"/>
            <p:cNvSpPr>
              <a:spLocks/>
            </p:cNvSpPr>
            <p:nvPr/>
          </p:nvSpPr>
          <p:spPr bwMode="auto">
            <a:xfrm>
              <a:off x="3786" y="1347"/>
              <a:ext cx="77" cy="174"/>
            </a:xfrm>
            <a:custGeom>
              <a:avLst/>
              <a:gdLst>
                <a:gd name="T0" fmla="*/ 78 w 91"/>
                <a:gd name="T1" fmla="*/ 9 h 186"/>
                <a:gd name="T2" fmla="*/ 77 w 91"/>
                <a:gd name="T3" fmla="*/ 1 h 186"/>
                <a:gd name="T4" fmla="*/ 74 w 91"/>
                <a:gd name="T5" fmla="*/ 0 h 186"/>
                <a:gd name="T6" fmla="*/ 65 w 91"/>
                <a:gd name="T7" fmla="*/ 7 h 186"/>
                <a:gd name="T8" fmla="*/ 55 w 91"/>
                <a:gd name="T9" fmla="*/ 20 h 186"/>
                <a:gd name="T10" fmla="*/ 45 w 91"/>
                <a:gd name="T11" fmla="*/ 27 h 186"/>
                <a:gd name="T12" fmla="*/ 35 w 91"/>
                <a:gd name="T13" fmla="*/ 33 h 186"/>
                <a:gd name="T14" fmla="*/ 8 w 91"/>
                <a:gd name="T15" fmla="*/ 89 h 186"/>
                <a:gd name="T16" fmla="*/ 0 w 91"/>
                <a:gd name="T17" fmla="*/ 115 h 186"/>
                <a:gd name="T18" fmla="*/ 1 w 91"/>
                <a:gd name="T19" fmla="*/ 125 h 186"/>
                <a:gd name="T20" fmla="*/ 0 w 91"/>
                <a:gd name="T21" fmla="*/ 147 h 186"/>
                <a:gd name="T22" fmla="*/ 2 w 91"/>
                <a:gd name="T23" fmla="*/ 148 h 186"/>
                <a:gd name="T24" fmla="*/ 4 w 91"/>
                <a:gd name="T25" fmla="*/ 151 h 186"/>
                <a:gd name="T26" fmla="*/ 3 w 91"/>
                <a:gd name="T27" fmla="*/ 157 h 186"/>
                <a:gd name="T28" fmla="*/ 2 w 91"/>
                <a:gd name="T29" fmla="*/ 172 h 186"/>
                <a:gd name="T30" fmla="*/ 5 w 91"/>
                <a:gd name="T31" fmla="*/ 175 h 186"/>
                <a:gd name="T32" fmla="*/ 14 w 91"/>
                <a:gd name="T33" fmla="*/ 178 h 186"/>
                <a:gd name="T34" fmla="*/ 22 w 91"/>
                <a:gd name="T35" fmla="*/ 179 h 186"/>
                <a:gd name="T36" fmla="*/ 26 w 91"/>
                <a:gd name="T37" fmla="*/ 181 h 186"/>
                <a:gd name="T38" fmla="*/ 28 w 91"/>
                <a:gd name="T39" fmla="*/ 185 h 186"/>
                <a:gd name="T40" fmla="*/ 42 w 91"/>
                <a:gd name="T41" fmla="*/ 185 h 186"/>
                <a:gd name="T42" fmla="*/ 47 w 91"/>
                <a:gd name="T43" fmla="*/ 185 h 186"/>
                <a:gd name="T44" fmla="*/ 51 w 91"/>
                <a:gd name="T45" fmla="*/ 181 h 186"/>
                <a:gd name="T46" fmla="*/ 52 w 91"/>
                <a:gd name="T47" fmla="*/ 177 h 186"/>
                <a:gd name="T48" fmla="*/ 49 w 91"/>
                <a:gd name="T49" fmla="*/ 172 h 186"/>
                <a:gd name="T50" fmla="*/ 45 w 91"/>
                <a:gd name="T51" fmla="*/ 170 h 186"/>
                <a:gd name="T52" fmla="*/ 41 w 91"/>
                <a:gd name="T53" fmla="*/ 169 h 186"/>
                <a:gd name="T54" fmla="*/ 31 w 91"/>
                <a:gd name="T55" fmla="*/ 157 h 186"/>
                <a:gd name="T56" fmla="*/ 26 w 91"/>
                <a:gd name="T57" fmla="*/ 135 h 186"/>
                <a:gd name="T58" fmla="*/ 26 w 91"/>
                <a:gd name="T59" fmla="*/ 116 h 186"/>
                <a:gd name="T60" fmla="*/ 35 w 91"/>
                <a:gd name="T61" fmla="*/ 99 h 186"/>
                <a:gd name="T62" fmla="*/ 34 w 91"/>
                <a:gd name="T63" fmla="*/ 92 h 186"/>
                <a:gd name="T64" fmla="*/ 36 w 91"/>
                <a:gd name="T65" fmla="*/ 83 h 186"/>
                <a:gd name="T66" fmla="*/ 41 w 91"/>
                <a:gd name="T67" fmla="*/ 76 h 186"/>
                <a:gd name="T68" fmla="*/ 57 w 91"/>
                <a:gd name="T69" fmla="*/ 51 h 186"/>
                <a:gd name="T70" fmla="*/ 70 w 91"/>
                <a:gd name="T71" fmla="*/ 36 h 186"/>
                <a:gd name="T72" fmla="*/ 90 w 91"/>
                <a:gd name="T73" fmla="*/ 21 h 186"/>
                <a:gd name="T74" fmla="*/ 78 w 91"/>
                <a:gd name="T75" fmla="*/ 9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1"/>
                <a:gd name="T115" fmla="*/ 0 h 186"/>
                <a:gd name="T116" fmla="*/ 91 w 91"/>
                <a:gd name="T117" fmla="*/ 186 h 1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1" h="186">
                  <a:moveTo>
                    <a:pt x="78" y="9"/>
                  </a:moveTo>
                  <a:lnTo>
                    <a:pt x="77" y="1"/>
                  </a:lnTo>
                  <a:lnTo>
                    <a:pt x="74" y="0"/>
                  </a:lnTo>
                  <a:lnTo>
                    <a:pt x="65" y="7"/>
                  </a:lnTo>
                  <a:lnTo>
                    <a:pt x="55" y="20"/>
                  </a:lnTo>
                  <a:lnTo>
                    <a:pt x="45" y="27"/>
                  </a:lnTo>
                  <a:lnTo>
                    <a:pt x="35" y="33"/>
                  </a:lnTo>
                  <a:lnTo>
                    <a:pt x="8" y="89"/>
                  </a:lnTo>
                  <a:lnTo>
                    <a:pt x="0" y="115"/>
                  </a:lnTo>
                  <a:lnTo>
                    <a:pt x="1" y="125"/>
                  </a:lnTo>
                  <a:lnTo>
                    <a:pt x="0" y="147"/>
                  </a:lnTo>
                  <a:lnTo>
                    <a:pt x="2" y="148"/>
                  </a:lnTo>
                  <a:lnTo>
                    <a:pt x="4" y="151"/>
                  </a:lnTo>
                  <a:lnTo>
                    <a:pt x="3" y="157"/>
                  </a:lnTo>
                  <a:lnTo>
                    <a:pt x="2" y="172"/>
                  </a:lnTo>
                  <a:lnTo>
                    <a:pt x="5" y="175"/>
                  </a:lnTo>
                  <a:lnTo>
                    <a:pt x="14" y="178"/>
                  </a:lnTo>
                  <a:lnTo>
                    <a:pt x="22" y="179"/>
                  </a:lnTo>
                  <a:lnTo>
                    <a:pt x="26" y="181"/>
                  </a:lnTo>
                  <a:lnTo>
                    <a:pt x="28" y="185"/>
                  </a:lnTo>
                  <a:lnTo>
                    <a:pt x="42" y="185"/>
                  </a:lnTo>
                  <a:lnTo>
                    <a:pt x="47" y="185"/>
                  </a:lnTo>
                  <a:lnTo>
                    <a:pt x="51" y="181"/>
                  </a:lnTo>
                  <a:lnTo>
                    <a:pt x="52" y="177"/>
                  </a:lnTo>
                  <a:lnTo>
                    <a:pt x="49" y="172"/>
                  </a:lnTo>
                  <a:lnTo>
                    <a:pt x="45" y="170"/>
                  </a:lnTo>
                  <a:lnTo>
                    <a:pt x="41" y="169"/>
                  </a:lnTo>
                  <a:lnTo>
                    <a:pt x="31" y="157"/>
                  </a:lnTo>
                  <a:lnTo>
                    <a:pt x="26" y="135"/>
                  </a:lnTo>
                  <a:lnTo>
                    <a:pt x="26" y="116"/>
                  </a:lnTo>
                  <a:lnTo>
                    <a:pt x="35" y="99"/>
                  </a:lnTo>
                  <a:lnTo>
                    <a:pt x="34" y="92"/>
                  </a:lnTo>
                  <a:lnTo>
                    <a:pt x="36" y="83"/>
                  </a:lnTo>
                  <a:lnTo>
                    <a:pt x="41" y="76"/>
                  </a:lnTo>
                  <a:lnTo>
                    <a:pt x="57" y="51"/>
                  </a:lnTo>
                  <a:lnTo>
                    <a:pt x="70" y="36"/>
                  </a:lnTo>
                  <a:lnTo>
                    <a:pt x="90" y="21"/>
                  </a:lnTo>
                  <a:lnTo>
                    <a:pt x="78" y="9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" name="Freeform 5"/>
            <p:cNvSpPr>
              <a:spLocks/>
            </p:cNvSpPr>
            <p:nvPr/>
          </p:nvSpPr>
          <p:spPr bwMode="auto">
            <a:xfrm>
              <a:off x="3623" y="1204"/>
              <a:ext cx="100" cy="65"/>
            </a:xfrm>
            <a:custGeom>
              <a:avLst/>
              <a:gdLst>
                <a:gd name="T0" fmla="*/ 27 w 119"/>
                <a:gd name="T1" fmla="*/ 9 h 70"/>
                <a:gd name="T2" fmla="*/ 25 w 119"/>
                <a:gd name="T3" fmla="*/ 14 h 70"/>
                <a:gd name="T4" fmla="*/ 22 w 119"/>
                <a:gd name="T5" fmla="*/ 18 h 70"/>
                <a:gd name="T6" fmla="*/ 14 w 119"/>
                <a:gd name="T7" fmla="*/ 21 h 70"/>
                <a:gd name="T8" fmla="*/ 5 w 119"/>
                <a:gd name="T9" fmla="*/ 23 h 70"/>
                <a:gd name="T10" fmla="*/ 0 w 119"/>
                <a:gd name="T11" fmla="*/ 27 h 70"/>
                <a:gd name="T12" fmla="*/ 0 w 119"/>
                <a:gd name="T13" fmla="*/ 32 h 70"/>
                <a:gd name="T14" fmla="*/ 6 w 119"/>
                <a:gd name="T15" fmla="*/ 36 h 70"/>
                <a:gd name="T16" fmla="*/ 36 w 119"/>
                <a:gd name="T17" fmla="*/ 42 h 70"/>
                <a:gd name="T18" fmla="*/ 53 w 119"/>
                <a:gd name="T19" fmla="*/ 42 h 70"/>
                <a:gd name="T20" fmla="*/ 72 w 119"/>
                <a:gd name="T21" fmla="*/ 69 h 70"/>
                <a:gd name="T22" fmla="*/ 92 w 119"/>
                <a:gd name="T23" fmla="*/ 55 h 70"/>
                <a:gd name="T24" fmla="*/ 93 w 119"/>
                <a:gd name="T25" fmla="*/ 42 h 70"/>
                <a:gd name="T26" fmla="*/ 104 w 119"/>
                <a:gd name="T27" fmla="*/ 37 h 70"/>
                <a:gd name="T28" fmla="*/ 113 w 119"/>
                <a:gd name="T29" fmla="*/ 30 h 70"/>
                <a:gd name="T30" fmla="*/ 118 w 119"/>
                <a:gd name="T31" fmla="*/ 21 h 70"/>
                <a:gd name="T32" fmla="*/ 118 w 119"/>
                <a:gd name="T33" fmla="*/ 16 h 70"/>
                <a:gd name="T34" fmla="*/ 116 w 119"/>
                <a:gd name="T35" fmla="*/ 14 h 70"/>
                <a:gd name="T36" fmla="*/ 111 w 119"/>
                <a:gd name="T37" fmla="*/ 15 h 70"/>
                <a:gd name="T38" fmla="*/ 104 w 119"/>
                <a:gd name="T39" fmla="*/ 21 h 70"/>
                <a:gd name="T40" fmla="*/ 84 w 119"/>
                <a:gd name="T41" fmla="*/ 30 h 70"/>
                <a:gd name="T42" fmla="*/ 65 w 119"/>
                <a:gd name="T43" fmla="*/ 28 h 70"/>
                <a:gd name="T44" fmla="*/ 61 w 119"/>
                <a:gd name="T45" fmla="*/ 26 h 70"/>
                <a:gd name="T46" fmla="*/ 59 w 119"/>
                <a:gd name="T47" fmla="*/ 16 h 70"/>
                <a:gd name="T48" fmla="*/ 70 w 119"/>
                <a:gd name="T49" fmla="*/ 3 h 70"/>
                <a:gd name="T50" fmla="*/ 53 w 119"/>
                <a:gd name="T51" fmla="*/ 0 h 70"/>
                <a:gd name="T52" fmla="*/ 38 w 119"/>
                <a:gd name="T53" fmla="*/ 1 h 70"/>
                <a:gd name="T54" fmla="*/ 27 w 119"/>
                <a:gd name="T55" fmla="*/ 9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9"/>
                <a:gd name="T85" fmla="*/ 0 h 70"/>
                <a:gd name="T86" fmla="*/ 119 w 119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9" h="70">
                  <a:moveTo>
                    <a:pt x="27" y="9"/>
                  </a:moveTo>
                  <a:lnTo>
                    <a:pt x="25" y="14"/>
                  </a:lnTo>
                  <a:lnTo>
                    <a:pt x="22" y="18"/>
                  </a:lnTo>
                  <a:lnTo>
                    <a:pt x="14" y="21"/>
                  </a:lnTo>
                  <a:lnTo>
                    <a:pt x="5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6" y="36"/>
                  </a:lnTo>
                  <a:lnTo>
                    <a:pt x="36" y="42"/>
                  </a:lnTo>
                  <a:lnTo>
                    <a:pt x="53" y="42"/>
                  </a:lnTo>
                  <a:lnTo>
                    <a:pt x="72" y="69"/>
                  </a:lnTo>
                  <a:lnTo>
                    <a:pt x="92" y="55"/>
                  </a:lnTo>
                  <a:lnTo>
                    <a:pt x="93" y="42"/>
                  </a:lnTo>
                  <a:lnTo>
                    <a:pt x="104" y="37"/>
                  </a:lnTo>
                  <a:lnTo>
                    <a:pt x="113" y="30"/>
                  </a:lnTo>
                  <a:lnTo>
                    <a:pt x="118" y="21"/>
                  </a:lnTo>
                  <a:lnTo>
                    <a:pt x="118" y="16"/>
                  </a:lnTo>
                  <a:lnTo>
                    <a:pt x="116" y="14"/>
                  </a:lnTo>
                  <a:lnTo>
                    <a:pt x="111" y="15"/>
                  </a:lnTo>
                  <a:lnTo>
                    <a:pt x="104" y="21"/>
                  </a:lnTo>
                  <a:lnTo>
                    <a:pt x="84" y="30"/>
                  </a:lnTo>
                  <a:lnTo>
                    <a:pt x="65" y="28"/>
                  </a:lnTo>
                  <a:lnTo>
                    <a:pt x="61" y="26"/>
                  </a:lnTo>
                  <a:lnTo>
                    <a:pt x="59" y="16"/>
                  </a:lnTo>
                  <a:lnTo>
                    <a:pt x="70" y="3"/>
                  </a:lnTo>
                  <a:lnTo>
                    <a:pt x="53" y="0"/>
                  </a:lnTo>
                  <a:lnTo>
                    <a:pt x="38" y="1"/>
                  </a:lnTo>
                  <a:lnTo>
                    <a:pt x="27" y="9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" name="Freeform 6"/>
            <p:cNvSpPr>
              <a:spLocks/>
            </p:cNvSpPr>
            <p:nvPr/>
          </p:nvSpPr>
          <p:spPr bwMode="auto">
            <a:xfrm>
              <a:off x="3699" y="1204"/>
              <a:ext cx="23" cy="17"/>
            </a:xfrm>
            <a:custGeom>
              <a:avLst/>
              <a:gdLst>
                <a:gd name="T0" fmla="*/ 6 w 26"/>
                <a:gd name="T1" fmla="*/ 0 h 19"/>
                <a:gd name="T2" fmla="*/ 2 w 26"/>
                <a:gd name="T3" fmla="*/ 5 h 19"/>
                <a:gd name="T4" fmla="*/ 0 w 26"/>
                <a:gd name="T5" fmla="*/ 11 h 19"/>
                <a:gd name="T6" fmla="*/ 1 w 26"/>
                <a:gd name="T7" fmla="*/ 15 h 19"/>
                <a:gd name="T8" fmla="*/ 15 w 26"/>
                <a:gd name="T9" fmla="*/ 18 h 19"/>
                <a:gd name="T10" fmla="*/ 22 w 26"/>
                <a:gd name="T11" fmla="*/ 18 h 19"/>
                <a:gd name="T12" fmla="*/ 25 w 26"/>
                <a:gd name="T13" fmla="*/ 15 h 19"/>
                <a:gd name="T14" fmla="*/ 22 w 26"/>
                <a:gd name="T15" fmla="*/ 8 h 19"/>
                <a:gd name="T16" fmla="*/ 15 w 26"/>
                <a:gd name="T17" fmla="*/ 4 h 19"/>
                <a:gd name="T18" fmla="*/ 6 w 26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19"/>
                <a:gd name="T32" fmla="*/ 26 w 2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19">
                  <a:moveTo>
                    <a:pt x="6" y="0"/>
                  </a:moveTo>
                  <a:lnTo>
                    <a:pt x="2" y="5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15" y="4"/>
                  </a:lnTo>
                  <a:lnTo>
                    <a:pt x="6" y="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" name="Freeform 7"/>
            <p:cNvSpPr>
              <a:spLocks/>
            </p:cNvSpPr>
            <p:nvPr/>
          </p:nvSpPr>
          <p:spPr bwMode="auto">
            <a:xfrm>
              <a:off x="3709" y="1270"/>
              <a:ext cx="25" cy="19"/>
            </a:xfrm>
            <a:custGeom>
              <a:avLst/>
              <a:gdLst>
                <a:gd name="T0" fmla="*/ 15 w 31"/>
                <a:gd name="T1" fmla="*/ 0 h 19"/>
                <a:gd name="T2" fmla="*/ 25 w 31"/>
                <a:gd name="T3" fmla="*/ 2 h 19"/>
                <a:gd name="T4" fmla="*/ 30 w 31"/>
                <a:gd name="T5" fmla="*/ 8 h 19"/>
                <a:gd name="T6" fmla="*/ 25 w 31"/>
                <a:gd name="T7" fmla="*/ 14 h 19"/>
                <a:gd name="T8" fmla="*/ 15 w 31"/>
                <a:gd name="T9" fmla="*/ 18 h 19"/>
                <a:gd name="T10" fmla="*/ 4 w 31"/>
                <a:gd name="T11" fmla="*/ 14 h 19"/>
                <a:gd name="T12" fmla="*/ 0 w 31"/>
                <a:gd name="T13" fmla="*/ 8 h 19"/>
                <a:gd name="T14" fmla="*/ 4 w 31"/>
                <a:gd name="T15" fmla="*/ 2 h 19"/>
                <a:gd name="T16" fmla="*/ 15 w 3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9"/>
                <a:gd name="T29" fmla="*/ 31 w 3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9">
                  <a:moveTo>
                    <a:pt x="15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25" y="14"/>
                  </a:lnTo>
                  <a:lnTo>
                    <a:pt x="15" y="18"/>
                  </a:lnTo>
                  <a:lnTo>
                    <a:pt x="4" y="14"/>
                  </a:lnTo>
                  <a:lnTo>
                    <a:pt x="0" y="8"/>
                  </a:lnTo>
                  <a:lnTo>
                    <a:pt x="4" y="2"/>
                  </a:lnTo>
                  <a:lnTo>
                    <a:pt x="15" y="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" name="Freeform 8"/>
            <p:cNvSpPr>
              <a:spLocks/>
            </p:cNvSpPr>
            <p:nvPr/>
          </p:nvSpPr>
          <p:spPr bwMode="auto">
            <a:xfrm>
              <a:off x="3791" y="1226"/>
              <a:ext cx="23" cy="37"/>
            </a:xfrm>
            <a:custGeom>
              <a:avLst/>
              <a:gdLst>
                <a:gd name="T0" fmla="*/ 14 w 28"/>
                <a:gd name="T1" fmla="*/ 0 h 41"/>
                <a:gd name="T2" fmla="*/ 19 w 28"/>
                <a:gd name="T3" fmla="*/ 1 h 41"/>
                <a:gd name="T4" fmla="*/ 23 w 28"/>
                <a:gd name="T5" fmla="*/ 5 h 41"/>
                <a:gd name="T6" fmla="*/ 27 w 28"/>
                <a:gd name="T7" fmla="*/ 12 h 41"/>
                <a:gd name="T8" fmla="*/ 27 w 28"/>
                <a:gd name="T9" fmla="*/ 20 h 41"/>
                <a:gd name="T10" fmla="*/ 23 w 28"/>
                <a:gd name="T11" fmla="*/ 34 h 41"/>
                <a:gd name="T12" fmla="*/ 14 w 28"/>
                <a:gd name="T13" fmla="*/ 40 h 41"/>
                <a:gd name="T14" fmla="*/ 4 w 28"/>
                <a:gd name="T15" fmla="*/ 34 h 41"/>
                <a:gd name="T16" fmla="*/ 0 w 28"/>
                <a:gd name="T17" fmla="*/ 20 h 41"/>
                <a:gd name="T18" fmla="*/ 4 w 28"/>
                <a:gd name="T19" fmla="*/ 5 h 41"/>
                <a:gd name="T20" fmla="*/ 9 w 28"/>
                <a:gd name="T21" fmla="*/ 1 h 41"/>
                <a:gd name="T22" fmla="*/ 14 w 28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41"/>
                <a:gd name="T38" fmla="*/ 28 w 28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41">
                  <a:moveTo>
                    <a:pt x="14" y="0"/>
                  </a:moveTo>
                  <a:lnTo>
                    <a:pt x="19" y="1"/>
                  </a:lnTo>
                  <a:lnTo>
                    <a:pt x="23" y="5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3" y="34"/>
                  </a:lnTo>
                  <a:lnTo>
                    <a:pt x="14" y="40"/>
                  </a:lnTo>
                  <a:lnTo>
                    <a:pt x="4" y="34"/>
                  </a:lnTo>
                  <a:lnTo>
                    <a:pt x="0" y="2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" name="Freeform 9"/>
            <p:cNvSpPr>
              <a:spLocks/>
            </p:cNvSpPr>
            <p:nvPr/>
          </p:nvSpPr>
          <p:spPr bwMode="auto">
            <a:xfrm>
              <a:off x="3820" y="1222"/>
              <a:ext cx="17" cy="34"/>
            </a:xfrm>
            <a:custGeom>
              <a:avLst/>
              <a:gdLst>
                <a:gd name="T0" fmla="*/ 9 w 20"/>
                <a:gd name="T1" fmla="*/ 36 h 37"/>
                <a:gd name="T2" fmla="*/ 17 w 20"/>
                <a:gd name="T3" fmla="*/ 31 h 37"/>
                <a:gd name="T4" fmla="*/ 19 w 20"/>
                <a:gd name="T5" fmla="*/ 18 h 37"/>
                <a:gd name="T6" fmla="*/ 17 w 20"/>
                <a:gd name="T7" fmla="*/ 5 h 37"/>
                <a:gd name="T8" fmla="*/ 9 w 20"/>
                <a:gd name="T9" fmla="*/ 0 h 37"/>
                <a:gd name="T10" fmla="*/ 3 w 20"/>
                <a:gd name="T11" fmla="*/ 5 h 37"/>
                <a:gd name="T12" fmla="*/ 0 w 20"/>
                <a:gd name="T13" fmla="*/ 18 h 37"/>
                <a:gd name="T14" fmla="*/ 3 w 20"/>
                <a:gd name="T15" fmla="*/ 31 h 37"/>
                <a:gd name="T16" fmla="*/ 9 w 20"/>
                <a:gd name="T17" fmla="*/ 36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37"/>
                <a:gd name="T29" fmla="*/ 20 w 2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37">
                  <a:moveTo>
                    <a:pt x="9" y="36"/>
                  </a:moveTo>
                  <a:lnTo>
                    <a:pt x="17" y="31"/>
                  </a:lnTo>
                  <a:lnTo>
                    <a:pt x="19" y="18"/>
                  </a:lnTo>
                  <a:lnTo>
                    <a:pt x="17" y="5"/>
                  </a:lnTo>
                  <a:lnTo>
                    <a:pt x="9" y="0"/>
                  </a:lnTo>
                  <a:lnTo>
                    <a:pt x="3" y="5"/>
                  </a:lnTo>
                  <a:lnTo>
                    <a:pt x="0" y="18"/>
                  </a:lnTo>
                  <a:lnTo>
                    <a:pt x="3" y="31"/>
                  </a:lnTo>
                  <a:lnTo>
                    <a:pt x="9" y="36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" name="Freeform 10"/>
            <p:cNvSpPr>
              <a:spLocks/>
            </p:cNvSpPr>
            <p:nvPr/>
          </p:nvSpPr>
          <p:spPr bwMode="auto">
            <a:xfrm>
              <a:off x="3734" y="1250"/>
              <a:ext cx="29" cy="24"/>
            </a:xfrm>
            <a:custGeom>
              <a:avLst/>
              <a:gdLst>
                <a:gd name="T0" fmla="*/ 15 w 32"/>
                <a:gd name="T1" fmla="*/ 24 h 25"/>
                <a:gd name="T2" fmla="*/ 25 w 32"/>
                <a:gd name="T3" fmla="*/ 19 h 25"/>
                <a:gd name="T4" fmla="*/ 29 w 32"/>
                <a:gd name="T5" fmla="*/ 16 h 25"/>
                <a:gd name="T6" fmla="*/ 31 w 32"/>
                <a:gd name="T7" fmla="*/ 10 h 25"/>
                <a:gd name="T8" fmla="*/ 29 w 32"/>
                <a:gd name="T9" fmla="*/ 6 h 25"/>
                <a:gd name="T10" fmla="*/ 25 w 32"/>
                <a:gd name="T11" fmla="*/ 2 h 25"/>
                <a:gd name="T12" fmla="*/ 21 w 32"/>
                <a:gd name="T13" fmla="*/ 0 h 25"/>
                <a:gd name="T14" fmla="*/ 15 w 32"/>
                <a:gd name="T15" fmla="*/ 0 h 25"/>
                <a:gd name="T16" fmla="*/ 4 w 32"/>
                <a:gd name="T17" fmla="*/ 2 h 25"/>
                <a:gd name="T18" fmla="*/ 0 w 32"/>
                <a:gd name="T19" fmla="*/ 10 h 25"/>
                <a:gd name="T20" fmla="*/ 4 w 32"/>
                <a:gd name="T21" fmla="*/ 19 h 25"/>
                <a:gd name="T22" fmla="*/ 15 w 32"/>
                <a:gd name="T23" fmla="*/ 24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5"/>
                <a:gd name="T38" fmla="*/ 32 w 32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5">
                  <a:moveTo>
                    <a:pt x="15" y="24"/>
                  </a:moveTo>
                  <a:lnTo>
                    <a:pt x="25" y="19"/>
                  </a:lnTo>
                  <a:lnTo>
                    <a:pt x="29" y="16"/>
                  </a:lnTo>
                  <a:lnTo>
                    <a:pt x="31" y="10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4" y="2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15" y="24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" name="Freeform 11"/>
            <p:cNvSpPr>
              <a:spLocks/>
            </p:cNvSpPr>
            <p:nvPr/>
          </p:nvSpPr>
          <p:spPr bwMode="auto">
            <a:xfrm>
              <a:off x="3768" y="1241"/>
              <a:ext cx="17" cy="37"/>
            </a:xfrm>
            <a:custGeom>
              <a:avLst/>
              <a:gdLst>
                <a:gd name="T0" fmla="*/ 10 w 21"/>
                <a:gd name="T1" fmla="*/ 39 h 40"/>
                <a:gd name="T2" fmla="*/ 17 w 21"/>
                <a:gd name="T3" fmla="*/ 33 h 40"/>
                <a:gd name="T4" fmla="*/ 20 w 21"/>
                <a:gd name="T5" fmla="*/ 20 h 40"/>
                <a:gd name="T6" fmla="*/ 17 w 21"/>
                <a:gd name="T7" fmla="*/ 6 h 40"/>
                <a:gd name="T8" fmla="*/ 10 w 21"/>
                <a:gd name="T9" fmla="*/ 0 h 40"/>
                <a:gd name="T10" fmla="*/ 3 w 21"/>
                <a:gd name="T11" fmla="*/ 6 h 40"/>
                <a:gd name="T12" fmla="*/ 0 w 21"/>
                <a:gd name="T13" fmla="*/ 20 h 40"/>
                <a:gd name="T14" fmla="*/ 3 w 21"/>
                <a:gd name="T15" fmla="*/ 33 h 40"/>
                <a:gd name="T16" fmla="*/ 10 w 21"/>
                <a:gd name="T17" fmla="*/ 39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0"/>
                <a:gd name="T29" fmla="*/ 21 w 21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0">
                  <a:moveTo>
                    <a:pt x="10" y="39"/>
                  </a:moveTo>
                  <a:lnTo>
                    <a:pt x="17" y="33"/>
                  </a:lnTo>
                  <a:lnTo>
                    <a:pt x="20" y="20"/>
                  </a:lnTo>
                  <a:lnTo>
                    <a:pt x="17" y="6"/>
                  </a:lnTo>
                  <a:lnTo>
                    <a:pt x="10" y="0"/>
                  </a:lnTo>
                  <a:lnTo>
                    <a:pt x="3" y="6"/>
                  </a:lnTo>
                  <a:lnTo>
                    <a:pt x="0" y="20"/>
                  </a:lnTo>
                  <a:lnTo>
                    <a:pt x="3" y="33"/>
                  </a:lnTo>
                  <a:lnTo>
                    <a:pt x="10" y="39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" name="Freeform 12"/>
            <p:cNvSpPr>
              <a:spLocks/>
            </p:cNvSpPr>
            <p:nvPr/>
          </p:nvSpPr>
          <p:spPr bwMode="auto">
            <a:xfrm>
              <a:off x="3732" y="1216"/>
              <a:ext cx="29" cy="22"/>
            </a:xfrm>
            <a:custGeom>
              <a:avLst/>
              <a:gdLst>
                <a:gd name="T0" fmla="*/ 16 w 34"/>
                <a:gd name="T1" fmla="*/ 25 h 26"/>
                <a:gd name="T2" fmla="*/ 27 w 34"/>
                <a:gd name="T3" fmla="*/ 21 h 26"/>
                <a:gd name="T4" fmla="*/ 31 w 34"/>
                <a:gd name="T5" fmla="*/ 18 h 26"/>
                <a:gd name="T6" fmla="*/ 33 w 34"/>
                <a:gd name="T7" fmla="*/ 12 h 26"/>
                <a:gd name="T8" fmla="*/ 31 w 34"/>
                <a:gd name="T9" fmla="*/ 6 h 26"/>
                <a:gd name="T10" fmla="*/ 27 w 34"/>
                <a:gd name="T11" fmla="*/ 3 h 26"/>
                <a:gd name="T12" fmla="*/ 23 w 34"/>
                <a:gd name="T13" fmla="*/ 0 h 26"/>
                <a:gd name="T14" fmla="*/ 16 w 34"/>
                <a:gd name="T15" fmla="*/ 0 h 26"/>
                <a:gd name="T16" fmla="*/ 4 w 34"/>
                <a:gd name="T17" fmla="*/ 3 h 26"/>
                <a:gd name="T18" fmla="*/ 0 w 34"/>
                <a:gd name="T19" fmla="*/ 12 h 26"/>
                <a:gd name="T20" fmla="*/ 4 w 34"/>
                <a:gd name="T21" fmla="*/ 21 h 26"/>
                <a:gd name="T22" fmla="*/ 16 w 34"/>
                <a:gd name="T23" fmla="*/ 25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26"/>
                <a:gd name="T38" fmla="*/ 34 w 34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26">
                  <a:moveTo>
                    <a:pt x="16" y="25"/>
                  </a:moveTo>
                  <a:lnTo>
                    <a:pt x="27" y="21"/>
                  </a:lnTo>
                  <a:lnTo>
                    <a:pt x="31" y="18"/>
                  </a:lnTo>
                  <a:lnTo>
                    <a:pt x="33" y="12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4" y="21"/>
                  </a:lnTo>
                  <a:lnTo>
                    <a:pt x="16" y="25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" name="Freeform 13"/>
            <p:cNvSpPr>
              <a:spLocks/>
            </p:cNvSpPr>
            <p:nvPr/>
          </p:nvSpPr>
          <p:spPr bwMode="auto">
            <a:xfrm>
              <a:off x="3857" y="1171"/>
              <a:ext cx="29" cy="24"/>
            </a:xfrm>
            <a:custGeom>
              <a:avLst/>
              <a:gdLst>
                <a:gd name="T0" fmla="*/ 33 w 34"/>
                <a:gd name="T1" fmla="*/ 2 h 28"/>
                <a:gd name="T2" fmla="*/ 26 w 34"/>
                <a:gd name="T3" fmla="*/ 0 h 28"/>
                <a:gd name="T4" fmla="*/ 20 w 34"/>
                <a:gd name="T5" fmla="*/ 0 h 28"/>
                <a:gd name="T6" fmla="*/ 14 w 34"/>
                <a:gd name="T7" fmla="*/ 5 h 28"/>
                <a:gd name="T8" fmla="*/ 2 w 34"/>
                <a:gd name="T9" fmla="*/ 18 h 28"/>
                <a:gd name="T10" fmla="*/ 0 w 34"/>
                <a:gd name="T11" fmla="*/ 23 h 28"/>
                <a:gd name="T12" fmla="*/ 4 w 34"/>
                <a:gd name="T13" fmla="*/ 27 h 28"/>
                <a:gd name="T14" fmla="*/ 13 w 34"/>
                <a:gd name="T15" fmla="*/ 27 h 28"/>
                <a:gd name="T16" fmla="*/ 23 w 34"/>
                <a:gd name="T17" fmla="*/ 18 h 28"/>
                <a:gd name="T18" fmla="*/ 30 w 34"/>
                <a:gd name="T19" fmla="*/ 9 h 28"/>
                <a:gd name="T20" fmla="*/ 33 w 34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8"/>
                <a:gd name="T35" fmla="*/ 34 w 34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8">
                  <a:moveTo>
                    <a:pt x="33" y="2"/>
                  </a:moveTo>
                  <a:lnTo>
                    <a:pt x="26" y="0"/>
                  </a:lnTo>
                  <a:lnTo>
                    <a:pt x="20" y="0"/>
                  </a:lnTo>
                  <a:lnTo>
                    <a:pt x="14" y="5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4" y="27"/>
                  </a:lnTo>
                  <a:lnTo>
                    <a:pt x="13" y="27"/>
                  </a:lnTo>
                  <a:lnTo>
                    <a:pt x="23" y="18"/>
                  </a:lnTo>
                  <a:lnTo>
                    <a:pt x="30" y="9"/>
                  </a:lnTo>
                  <a:lnTo>
                    <a:pt x="33" y="2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" name="Freeform 14"/>
            <p:cNvSpPr>
              <a:spLocks/>
            </p:cNvSpPr>
            <p:nvPr/>
          </p:nvSpPr>
          <p:spPr bwMode="auto">
            <a:xfrm>
              <a:off x="3768" y="1185"/>
              <a:ext cx="38" cy="29"/>
            </a:xfrm>
            <a:custGeom>
              <a:avLst/>
              <a:gdLst>
                <a:gd name="T0" fmla="*/ 15 w 45"/>
                <a:gd name="T1" fmla="*/ 3 h 31"/>
                <a:gd name="T2" fmla="*/ 5 w 45"/>
                <a:gd name="T3" fmla="*/ 0 h 31"/>
                <a:gd name="T4" fmla="*/ 0 w 45"/>
                <a:gd name="T5" fmla="*/ 0 h 31"/>
                <a:gd name="T6" fmla="*/ 0 w 45"/>
                <a:gd name="T7" fmla="*/ 7 h 31"/>
                <a:gd name="T8" fmla="*/ 15 w 45"/>
                <a:gd name="T9" fmla="*/ 23 h 31"/>
                <a:gd name="T10" fmla="*/ 24 w 45"/>
                <a:gd name="T11" fmla="*/ 28 h 31"/>
                <a:gd name="T12" fmla="*/ 35 w 45"/>
                <a:gd name="T13" fmla="*/ 30 h 31"/>
                <a:gd name="T14" fmla="*/ 42 w 45"/>
                <a:gd name="T15" fmla="*/ 28 h 31"/>
                <a:gd name="T16" fmla="*/ 44 w 45"/>
                <a:gd name="T17" fmla="*/ 25 h 31"/>
                <a:gd name="T18" fmla="*/ 37 w 45"/>
                <a:gd name="T19" fmla="*/ 18 h 31"/>
                <a:gd name="T20" fmla="*/ 15 w 45"/>
                <a:gd name="T21" fmla="*/ 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31"/>
                <a:gd name="T35" fmla="*/ 45 w 45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31">
                  <a:moveTo>
                    <a:pt x="1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23"/>
                  </a:lnTo>
                  <a:lnTo>
                    <a:pt x="24" y="28"/>
                  </a:lnTo>
                  <a:lnTo>
                    <a:pt x="35" y="30"/>
                  </a:lnTo>
                  <a:lnTo>
                    <a:pt x="42" y="28"/>
                  </a:lnTo>
                  <a:lnTo>
                    <a:pt x="44" y="25"/>
                  </a:lnTo>
                  <a:lnTo>
                    <a:pt x="37" y="18"/>
                  </a:lnTo>
                  <a:lnTo>
                    <a:pt x="15" y="3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" name="Freeform 15"/>
            <p:cNvSpPr>
              <a:spLocks/>
            </p:cNvSpPr>
            <p:nvPr/>
          </p:nvSpPr>
          <p:spPr bwMode="auto">
            <a:xfrm>
              <a:off x="3759" y="1204"/>
              <a:ext cx="31" cy="29"/>
            </a:xfrm>
            <a:custGeom>
              <a:avLst/>
              <a:gdLst>
                <a:gd name="T0" fmla="*/ 20 w 38"/>
                <a:gd name="T1" fmla="*/ 9 h 32"/>
                <a:gd name="T2" fmla="*/ 12 w 38"/>
                <a:gd name="T3" fmla="*/ 2 h 32"/>
                <a:gd name="T4" fmla="*/ 5 w 38"/>
                <a:gd name="T5" fmla="*/ 0 h 32"/>
                <a:gd name="T6" fmla="*/ 0 w 38"/>
                <a:gd name="T7" fmla="*/ 4 h 32"/>
                <a:gd name="T8" fmla="*/ 0 w 38"/>
                <a:gd name="T9" fmla="*/ 12 h 32"/>
                <a:gd name="T10" fmla="*/ 5 w 38"/>
                <a:gd name="T11" fmla="*/ 17 h 32"/>
                <a:gd name="T12" fmla="*/ 16 w 38"/>
                <a:gd name="T13" fmla="*/ 24 h 32"/>
                <a:gd name="T14" fmla="*/ 25 w 38"/>
                <a:gd name="T15" fmla="*/ 29 h 32"/>
                <a:gd name="T16" fmla="*/ 31 w 38"/>
                <a:gd name="T17" fmla="*/ 31 h 32"/>
                <a:gd name="T18" fmla="*/ 37 w 38"/>
                <a:gd name="T19" fmla="*/ 27 h 32"/>
                <a:gd name="T20" fmla="*/ 37 w 38"/>
                <a:gd name="T21" fmla="*/ 24 h 32"/>
                <a:gd name="T22" fmla="*/ 37 w 38"/>
                <a:gd name="T23" fmla="*/ 19 h 32"/>
                <a:gd name="T24" fmla="*/ 29 w 38"/>
                <a:gd name="T25" fmla="*/ 14 h 32"/>
                <a:gd name="T26" fmla="*/ 20 w 38"/>
                <a:gd name="T27" fmla="*/ 9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2"/>
                <a:gd name="T44" fmla="*/ 38 w 3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2">
                  <a:moveTo>
                    <a:pt x="20" y="9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6" y="24"/>
                  </a:lnTo>
                  <a:lnTo>
                    <a:pt x="25" y="29"/>
                  </a:lnTo>
                  <a:lnTo>
                    <a:pt x="31" y="31"/>
                  </a:lnTo>
                  <a:lnTo>
                    <a:pt x="37" y="27"/>
                  </a:lnTo>
                  <a:lnTo>
                    <a:pt x="37" y="24"/>
                  </a:lnTo>
                  <a:lnTo>
                    <a:pt x="37" y="19"/>
                  </a:lnTo>
                  <a:lnTo>
                    <a:pt x="29" y="14"/>
                  </a:lnTo>
                  <a:lnTo>
                    <a:pt x="20" y="9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" name="Freeform 16"/>
            <p:cNvSpPr>
              <a:spLocks/>
            </p:cNvSpPr>
            <p:nvPr/>
          </p:nvSpPr>
          <p:spPr bwMode="auto">
            <a:xfrm>
              <a:off x="3797" y="1180"/>
              <a:ext cx="21" cy="24"/>
            </a:xfrm>
            <a:custGeom>
              <a:avLst/>
              <a:gdLst>
                <a:gd name="T0" fmla="*/ 9 w 24"/>
                <a:gd name="T1" fmla="*/ 0 h 25"/>
                <a:gd name="T2" fmla="*/ 2 w 24"/>
                <a:gd name="T3" fmla="*/ 0 h 25"/>
                <a:gd name="T4" fmla="*/ 0 w 24"/>
                <a:gd name="T5" fmla="*/ 3 h 25"/>
                <a:gd name="T6" fmla="*/ 1 w 24"/>
                <a:gd name="T7" fmla="*/ 12 h 25"/>
                <a:gd name="T8" fmla="*/ 7 w 24"/>
                <a:gd name="T9" fmla="*/ 20 h 25"/>
                <a:gd name="T10" fmla="*/ 14 w 24"/>
                <a:gd name="T11" fmla="*/ 24 h 25"/>
                <a:gd name="T12" fmla="*/ 23 w 24"/>
                <a:gd name="T13" fmla="*/ 24 h 25"/>
                <a:gd name="T14" fmla="*/ 9 w 24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5"/>
                <a:gd name="T26" fmla="*/ 24 w 2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5">
                  <a:moveTo>
                    <a:pt x="9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" y="12"/>
                  </a:lnTo>
                  <a:lnTo>
                    <a:pt x="7" y="20"/>
                  </a:lnTo>
                  <a:lnTo>
                    <a:pt x="14" y="24"/>
                  </a:lnTo>
                  <a:lnTo>
                    <a:pt x="23" y="24"/>
                  </a:lnTo>
                  <a:lnTo>
                    <a:pt x="9" y="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7" name="Freeform 17"/>
            <p:cNvSpPr>
              <a:spLocks/>
            </p:cNvSpPr>
            <p:nvPr/>
          </p:nvSpPr>
          <p:spPr bwMode="auto">
            <a:xfrm>
              <a:off x="3837" y="1204"/>
              <a:ext cx="17" cy="26"/>
            </a:xfrm>
            <a:custGeom>
              <a:avLst/>
              <a:gdLst>
                <a:gd name="T0" fmla="*/ 11 w 21"/>
                <a:gd name="T1" fmla="*/ 0 h 26"/>
                <a:gd name="T2" fmla="*/ 8 w 21"/>
                <a:gd name="T3" fmla="*/ 1 h 26"/>
                <a:gd name="T4" fmla="*/ 0 w 21"/>
                <a:gd name="T5" fmla="*/ 3 h 26"/>
                <a:gd name="T6" fmla="*/ 0 w 21"/>
                <a:gd name="T7" fmla="*/ 10 h 26"/>
                <a:gd name="T8" fmla="*/ 11 w 21"/>
                <a:gd name="T9" fmla="*/ 25 h 26"/>
                <a:gd name="T10" fmla="*/ 20 w 21"/>
                <a:gd name="T11" fmla="*/ 19 h 26"/>
                <a:gd name="T12" fmla="*/ 20 w 21"/>
                <a:gd name="T13" fmla="*/ 11 h 26"/>
                <a:gd name="T14" fmla="*/ 17 w 21"/>
                <a:gd name="T15" fmla="*/ 6 h 26"/>
                <a:gd name="T16" fmla="*/ 11 w 21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6"/>
                <a:gd name="T29" fmla="*/ 21 w 2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6">
                  <a:moveTo>
                    <a:pt x="11" y="0"/>
                  </a:moveTo>
                  <a:lnTo>
                    <a:pt x="8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11" y="25"/>
                  </a:lnTo>
                  <a:lnTo>
                    <a:pt x="20" y="19"/>
                  </a:lnTo>
                  <a:lnTo>
                    <a:pt x="20" y="11"/>
                  </a:lnTo>
                  <a:lnTo>
                    <a:pt x="17" y="6"/>
                  </a:lnTo>
                  <a:lnTo>
                    <a:pt x="11" y="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8" name="Freeform 18"/>
            <p:cNvSpPr>
              <a:spLocks/>
            </p:cNvSpPr>
            <p:nvPr/>
          </p:nvSpPr>
          <p:spPr bwMode="auto">
            <a:xfrm>
              <a:off x="3281" y="1219"/>
              <a:ext cx="100" cy="204"/>
            </a:xfrm>
            <a:custGeom>
              <a:avLst/>
              <a:gdLst>
                <a:gd name="T0" fmla="*/ 48 w 119"/>
                <a:gd name="T1" fmla="*/ 20 h 220"/>
                <a:gd name="T2" fmla="*/ 41 w 119"/>
                <a:gd name="T3" fmla="*/ 17 h 220"/>
                <a:gd name="T4" fmla="*/ 37 w 119"/>
                <a:gd name="T5" fmla="*/ 19 h 220"/>
                <a:gd name="T6" fmla="*/ 36 w 119"/>
                <a:gd name="T7" fmla="*/ 23 h 220"/>
                <a:gd name="T8" fmla="*/ 36 w 119"/>
                <a:gd name="T9" fmla="*/ 30 h 220"/>
                <a:gd name="T10" fmla="*/ 31 w 119"/>
                <a:gd name="T11" fmla="*/ 32 h 220"/>
                <a:gd name="T12" fmla="*/ 26 w 119"/>
                <a:gd name="T13" fmla="*/ 33 h 220"/>
                <a:gd name="T14" fmla="*/ 18 w 119"/>
                <a:gd name="T15" fmla="*/ 23 h 220"/>
                <a:gd name="T16" fmla="*/ 12 w 119"/>
                <a:gd name="T17" fmla="*/ 16 h 220"/>
                <a:gd name="T18" fmla="*/ 6 w 119"/>
                <a:gd name="T19" fmla="*/ 15 h 220"/>
                <a:gd name="T20" fmla="*/ 2 w 119"/>
                <a:gd name="T21" fmla="*/ 15 h 220"/>
                <a:gd name="T22" fmla="*/ 0 w 119"/>
                <a:gd name="T23" fmla="*/ 34 h 220"/>
                <a:gd name="T24" fmla="*/ 0 w 119"/>
                <a:gd name="T25" fmla="*/ 57 h 220"/>
                <a:gd name="T26" fmla="*/ 3 w 119"/>
                <a:gd name="T27" fmla="*/ 70 h 220"/>
                <a:gd name="T28" fmla="*/ 8 w 119"/>
                <a:gd name="T29" fmla="*/ 83 h 220"/>
                <a:gd name="T30" fmla="*/ 14 w 119"/>
                <a:gd name="T31" fmla="*/ 90 h 220"/>
                <a:gd name="T32" fmla="*/ 30 w 119"/>
                <a:gd name="T33" fmla="*/ 113 h 220"/>
                <a:gd name="T34" fmla="*/ 44 w 119"/>
                <a:gd name="T35" fmla="*/ 105 h 220"/>
                <a:gd name="T36" fmla="*/ 48 w 119"/>
                <a:gd name="T37" fmla="*/ 93 h 220"/>
                <a:gd name="T38" fmla="*/ 63 w 119"/>
                <a:gd name="T39" fmla="*/ 93 h 220"/>
                <a:gd name="T40" fmla="*/ 65 w 119"/>
                <a:gd name="T41" fmla="*/ 94 h 220"/>
                <a:gd name="T42" fmla="*/ 70 w 119"/>
                <a:gd name="T43" fmla="*/ 99 h 220"/>
                <a:gd name="T44" fmla="*/ 74 w 119"/>
                <a:gd name="T45" fmla="*/ 105 h 220"/>
                <a:gd name="T46" fmla="*/ 66 w 119"/>
                <a:gd name="T47" fmla="*/ 113 h 220"/>
                <a:gd name="T48" fmla="*/ 38 w 119"/>
                <a:gd name="T49" fmla="*/ 129 h 220"/>
                <a:gd name="T50" fmla="*/ 38 w 119"/>
                <a:gd name="T51" fmla="*/ 142 h 220"/>
                <a:gd name="T52" fmla="*/ 48 w 119"/>
                <a:gd name="T53" fmla="*/ 151 h 220"/>
                <a:gd name="T54" fmla="*/ 38 w 119"/>
                <a:gd name="T55" fmla="*/ 162 h 220"/>
                <a:gd name="T56" fmla="*/ 42 w 119"/>
                <a:gd name="T57" fmla="*/ 174 h 220"/>
                <a:gd name="T58" fmla="*/ 52 w 119"/>
                <a:gd name="T59" fmla="*/ 190 h 220"/>
                <a:gd name="T60" fmla="*/ 64 w 119"/>
                <a:gd name="T61" fmla="*/ 207 h 220"/>
                <a:gd name="T62" fmla="*/ 70 w 119"/>
                <a:gd name="T63" fmla="*/ 219 h 220"/>
                <a:gd name="T64" fmla="*/ 80 w 119"/>
                <a:gd name="T65" fmla="*/ 210 h 220"/>
                <a:gd name="T66" fmla="*/ 90 w 119"/>
                <a:gd name="T67" fmla="*/ 170 h 220"/>
                <a:gd name="T68" fmla="*/ 96 w 119"/>
                <a:gd name="T69" fmla="*/ 152 h 220"/>
                <a:gd name="T70" fmla="*/ 101 w 119"/>
                <a:gd name="T71" fmla="*/ 129 h 220"/>
                <a:gd name="T72" fmla="*/ 111 w 119"/>
                <a:gd name="T73" fmla="*/ 97 h 220"/>
                <a:gd name="T74" fmla="*/ 115 w 119"/>
                <a:gd name="T75" fmla="*/ 86 h 220"/>
                <a:gd name="T76" fmla="*/ 118 w 119"/>
                <a:gd name="T77" fmla="*/ 75 h 220"/>
                <a:gd name="T78" fmla="*/ 116 w 119"/>
                <a:gd name="T79" fmla="*/ 65 h 220"/>
                <a:gd name="T80" fmla="*/ 105 w 119"/>
                <a:gd name="T81" fmla="*/ 46 h 220"/>
                <a:gd name="T82" fmla="*/ 109 w 119"/>
                <a:gd name="T83" fmla="*/ 21 h 220"/>
                <a:gd name="T84" fmla="*/ 75 w 119"/>
                <a:gd name="T85" fmla="*/ 0 h 220"/>
                <a:gd name="T86" fmla="*/ 67 w 119"/>
                <a:gd name="T87" fmla="*/ 3 h 220"/>
                <a:gd name="T88" fmla="*/ 63 w 119"/>
                <a:gd name="T89" fmla="*/ 5 h 220"/>
                <a:gd name="T90" fmla="*/ 63 w 119"/>
                <a:gd name="T91" fmla="*/ 10 h 220"/>
                <a:gd name="T92" fmla="*/ 61 w 119"/>
                <a:gd name="T93" fmla="*/ 22 h 220"/>
                <a:gd name="T94" fmla="*/ 57 w 119"/>
                <a:gd name="T95" fmla="*/ 30 h 220"/>
                <a:gd name="T96" fmla="*/ 48 w 119"/>
                <a:gd name="T97" fmla="*/ 20 h 2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"/>
                <a:gd name="T148" fmla="*/ 0 h 220"/>
                <a:gd name="T149" fmla="*/ 119 w 119"/>
                <a:gd name="T150" fmla="*/ 220 h 2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" h="220">
                  <a:moveTo>
                    <a:pt x="48" y="20"/>
                  </a:moveTo>
                  <a:lnTo>
                    <a:pt x="41" y="17"/>
                  </a:lnTo>
                  <a:lnTo>
                    <a:pt x="37" y="19"/>
                  </a:lnTo>
                  <a:lnTo>
                    <a:pt x="36" y="23"/>
                  </a:lnTo>
                  <a:lnTo>
                    <a:pt x="36" y="30"/>
                  </a:lnTo>
                  <a:lnTo>
                    <a:pt x="31" y="32"/>
                  </a:lnTo>
                  <a:lnTo>
                    <a:pt x="26" y="33"/>
                  </a:lnTo>
                  <a:lnTo>
                    <a:pt x="18" y="23"/>
                  </a:lnTo>
                  <a:lnTo>
                    <a:pt x="12" y="16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0" y="34"/>
                  </a:lnTo>
                  <a:lnTo>
                    <a:pt x="0" y="57"/>
                  </a:lnTo>
                  <a:lnTo>
                    <a:pt x="3" y="70"/>
                  </a:lnTo>
                  <a:lnTo>
                    <a:pt x="8" y="83"/>
                  </a:lnTo>
                  <a:lnTo>
                    <a:pt x="14" y="90"/>
                  </a:lnTo>
                  <a:lnTo>
                    <a:pt x="30" y="113"/>
                  </a:lnTo>
                  <a:lnTo>
                    <a:pt x="44" y="105"/>
                  </a:lnTo>
                  <a:lnTo>
                    <a:pt x="48" y="93"/>
                  </a:lnTo>
                  <a:lnTo>
                    <a:pt x="63" y="93"/>
                  </a:lnTo>
                  <a:lnTo>
                    <a:pt x="65" y="94"/>
                  </a:lnTo>
                  <a:lnTo>
                    <a:pt x="70" y="99"/>
                  </a:lnTo>
                  <a:lnTo>
                    <a:pt x="74" y="105"/>
                  </a:lnTo>
                  <a:lnTo>
                    <a:pt x="66" y="113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48" y="151"/>
                  </a:lnTo>
                  <a:lnTo>
                    <a:pt x="38" y="162"/>
                  </a:lnTo>
                  <a:lnTo>
                    <a:pt x="42" y="174"/>
                  </a:lnTo>
                  <a:lnTo>
                    <a:pt x="52" y="190"/>
                  </a:lnTo>
                  <a:lnTo>
                    <a:pt x="64" y="207"/>
                  </a:lnTo>
                  <a:lnTo>
                    <a:pt x="70" y="219"/>
                  </a:lnTo>
                  <a:lnTo>
                    <a:pt x="80" y="210"/>
                  </a:lnTo>
                  <a:lnTo>
                    <a:pt x="90" y="170"/>
                  </a:lnTo>
                  <a:lnTo>
                    <a:pt x="96" y="152"/>
                  </a:lnTo>
                  <a:lnTo>
                    <a:pt x="101" y="129"/>
                  </a:lnTo>
                  <a:lnTo>
                    <a:pt x="111" y="97"/>
                  </a:lnTo>
                  <a:lnTo>
                    <a:pt x="115" y="86"/>
                  </a:lnTo>
                  <a:lnTo>
                    <a:pt x="118" y="75"/>
                  </a:lnTo>
                  <a:lnTo>
                    <a:pt x="116" y="65"/>
                  </a:lnTo>
                  <a:lnTo>
                    <a:pt x="105" y="46"/>
                  </a:lnTo>
                  <a:lnTo>
                    <a:pt x="109" y="21"/>
                  </a:lnTo>
                  <a:lnTo>
                    <a:pt x="75" y="0"/>
                  </a:lnTo>
                  <a:lnTo>
                    <a:pt x="67" y="3"/>
                  </a:lnTo>
                  <a:lnTo>
                    <a:pt x="63" y="5"/>
                  </a:lnTo>
                  <a:lnTo>
                    <a:pt x="63" y="10"/>
                  </a:lnTo>
                  <a:lnTo>
                    <a:pt x="61" y="22"/>
                  </a:lnTo>
                  <a:lnTo>
                    <a:pt x="57" y="30"/>
                  </a:lnTo>
                  <a:lnTo>
                    <a:pt x="48" y="2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9" name="Freeform 19"/>
            <p:cNvSpPr>
              <a:spLocks/>
            </p:cNvSpPr>
            <p:nvPr/>
          </p:nvSpPr>
          <p:spPr bwMode="auto">
            <a:xfrm>
              <a:off x="3362" y="1182"/>
              <a:ext cx="115" cy="88"/>
            </a:xfrm>
            <a:custGeom>
              <a:avLst/>
              <a:gdLst>
                <a:gd name="T0" fmla="*/ 23 w 134"/>
                <a:gd name="T1" fmla="*/ 0 h 95"/>
                <a:gd name="T2" fmla="*/ 14 w 134"/>
                <a:gd name="T3" fmla="*/ 20 h 95"/>
                <a:gd name="T4" fmla="*/ 0 w 134"/>
                <a:gd name="T5" fmla="*/ 30 h 95"/>
                <a:gd name="T6" fmla="*/ 2 w 134"/>
                <a:gd name="T7" fmla="*/ 39 h 95"/>
                <a:gd name="T8" fmla="*/ 12 w 134"/>
                <a:gd name="T9" fmla="*/ 51 h 95"/>
                <a:gd name="T10" fmla="*/ 27 w 134"/>
                <a:gd name="T11" fmla="*/ 54 h 95"/>
                <a:gd name="T12" fmla="*/ 33 w 134"/>
                <a:gd name="T13" fmla="*/ 58 h 95"/>
                <a:gd name="T14" fmla="*/ 31 w 134"/>
                <a:gd name="T15" fmla="*/ 63 h 95"/>
                <a:gd name="T16" fmla="*/ 25 w 134"/>
                <a:gd name="T17" fmla="*/ 72 h 95"/>
                <a:gd name="T18" fmla="*/ 27 w 134"/>
                <a:gd name="T19" fmla="*/ 79 h 95"/>
                <a:gd name="T20" fmla="*/ 35 w 134"/>
                <a:gd name="T21" fmla="*/ 85 h 95"/>
                <a:gd name="T22" fmla="*/ 42 w 134"/>
                <a:gd name="T23" fmla="*/ 87 h 95"/>
                <a:gd name="T24" fmla="*/ 61 w 134"/>
                <a:gd name="T25" fmla="*/ 86 h 95"/>
                <a:gd name="T26" fmla="*/ 73 w 134"/>
                <a:gd name="T27" fmla="*/ 87 h 95"/>
                <a:gd name="T28" fmla="*/ 86 w 134"/>
                <a:gd name="T29" fmla="*/ 94 h 95"/>
                <a:gd name="T30" fmla="*/ 133 w 134"/>
                <a:gd name="T31" fmla="*/ 41 h 95"/>
                <a:gd name="T32" fmla="*/ 122 w 134"/>
                <a:gd name="T33" fmla="*/ 24 h 95"/>
                <a:gd name="T34" fmla="*/ 99 w 134"/>
                <a:gd name="T35" fmla="*/ 20 h 95"/>
                <a:gd name="T36" fmla="*/ 60 w 134"/>
                <a:gd name="T37" fmla="*/ 0 h 95"/>
                <a:gd name="T38" fmla="*/ 58 w 134"/>
                <a:gd name="T39" fmla="*/ 11 h 95"/>
                <a:gd name="T40" fmla="*/ 42 w 134"/>
                <a:gd name="T41" fmla="*/ 10 h 95"/>
                <a:gd name="T42" fmla="*/ 23 w 134"/>
                <a:gd name="T43" fmla="*/ 0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4"/>
                <a:gd name="T67" fmla="*/ 0 h 95"/>
                <a:gd name="T68" fmla="*/ 134 w 134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4" h="95">
                  <a:moveTo>
                    <a:pt x="23" y="0"/>
                  </a:moveTo>
                  <a:lnTo>
                    <a:pt x="14" y="20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12" y="51"/>
                  </a:lnTo>
                  <a:lnTo>
                    <a:pt x="27" y="54"/>
                  </a:lnTo>
                  <a:lnTo>
                    <a:pt x="33" y="58"/>
                  </a:lnTo>
                  <a:lnTo>
                    <a:pt x="31" y="63"/>
                  </a:lnTo>
                  <a:lnTo>
                    <a:pt x="25" y="72"/>
                  </a:lnTo>
                  <a:lnTo>
                    <a:pt x="27" y="79"/>
                  </a:lnTo>
                  <a:lnTo>
                    <a:pt x="35" y="85"/>
                  </a:lnTo>
                  <a:lnTo>
                    <a:pt x="42" y="87"/>
                  </a:lnTo>
                  <a:lnTo>
                    <a:pt x="61" y="86"/>
                  </a:lnTo>
                  <a:lnTo>
                    <a:pt x="73" y="87"/>
                  </a:lnTo>
                  <a:lnTo>
                    <a:pt x="86" y="94"/>
                  </a:lnTo>
                  <a:lnTo>
                    <a:pt x="133" y="41"/>
                  </a:lnTo>
                  <a:lnTo>
                    <a:pt x="122" y="24"/>
                  </a:lnTo>
                  <a:lnTo>
                    <a:pt x="99" y="20"/>
                  </a:lnTo>
                  <a:lnTo>
                    <a:pt x="60" y="0"/>
                  </a:lnTo>
                  <a:lnTo>
                    <a:pt x="58" y="11"/>
                  </a:lnTo>
                  <a:lnTo>
                    <a:pt x="42" y="10"/>
                  </a:lnTo>
                  <a:lnTo>
                    <a:pt x="23" y="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0" name="Freeform 20"/>
            <p:cNvSpPr>
              <a:spLocks/>
            </p:cNvSpPr>
            <p:nvPr/>
          </p:nvSpPr>
          <p:spPr bwMode="auto">
            <a:xfrm>
              <a:off x="3387" y="1331"/>
              <a:ext cx="44" cy="44"/>
            </a:xfrm>
            <a:custGeom>
              <a:avLst/>
              <a:gdLst>
                <a:gd name="T0" fmla="*/ 29 w 50"/>
                <a:gd name="T1" fmla="*/ 6 h 46"/>
                <a:gd name="T2" fmla="*/ 22 w 50"/>
                <a:gd name="T3" fmla="*/ 2 h 46"/>
                <a:gd name="T4" fmla="*/ 15 w 50"/>
                <a:gd name="T5" fmla="*/ 0 h 46"/>
                <a:gd name="T6" fmla="*/ 11 w 50"/>
                <a:gd name="T7" fmla="*/ 1 h 46"/>
                <a:gd name="T8" fmla="*/ 1 w 50"/>
                <a:gd name="T9" fmla="*/ 14 h 46"/>
                <a:gd name="T10" fmla="*/ 0 w 50"/>
                <a:gd name="T11" fmla="*/ 21 h 46"/>
                <a:gd name="T12" fmla="*/ 3 w 50"/>
                <a:gd name="T13" fmla="*/ 27 h 46"/>
                <a:gd name="T14" fmla="*/ 29 w 50"/>
                <a:gd name="T15" fmla="*/ 45 h 46"/>
                <a:gd name="T16" fmla="*/ 41 w 50"/>
                <a:gd name="T17" fmla="*/ 38 h 46"/>
                <a:gd name="T18" fmla="*/ 49 w 50"/>
                <a:gd name="T19" fmla="*/ 31 h 46"/>
                <a:gd name="T20" fmla="*/ 49 w 50"/>
                <a:gd name="T21" fmla="*/ 24 h 46"/>
                <a:gd name="T22" fmla="*/ 29 w 50"/>
                <a:gd name="T23" fmla="*/ 6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46"/>
                <a:gd name="T38" fmla="*/ 50 w 50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46">
                  <a:moveTo>
                    <a:pt x="29" y="6"/>
                  </a:moveTo>
                  <a:lnTo>
                    <a:pt x="22" y="2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3" y="27"/>
                  </a:lnTo>
                  <a:lnTo>
                    <a:pt x="29" y="45"/>
                  </a:lnTo>
                  <a:lnTo>
                    <a:pt x="41" y="38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29" y="6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1" name="Freeform 21"/>
            <p:cNvSpPr>
              <a:spLocks/>
            </p:cNvSpPr>
            <p:nvPr/>
          </p:nvSpPr>
          <p:spPr bwMode="auto">
            <a:xfrm>
              <a:off x="3264" y="1287"/>
              <a:ext cx="36" cy="44"/>
            </a:xfrm>
            <a:custGeom>
              <a:avLst/>
              <a:gdLst>
                <a:gd name="T0" fmla="*/ 0 w 42"/>
                <a:gd name="T1" fmla="*/ 0 h 49"/>
                <a:gd name="T2" fmla="*/ 2 w 42"/>
                <a:gd name="T3" fmla="*/ 11 h 49"/>
                <a:gd name="T4" fmla="*/ 13 w 42"/>
                <a:gd name="T5" fmla="*/ 27 h 49"/>
                <a:gd name="T6" fmla="*/ 25 w 42"/>
                <a:gd name="T7" fmla="*/ 41 h 49"/>
                <a:gd name="T8" fmla="*/ 38 w 42"/>
                <a:gd name="T9" fmla="*/ 48 h 49"/>
                <a:gd name="T10" fmla="*/ 41 w 42"/>
                <a:gd name="T11" fmla="*/ 44 h 49"/>
                <a:gd name="T12" fmla="*/ 38 w 42"/>
                <a:gd name="T13" fmla="*/ 39 h 49"/>
                <a:gd name="T14" fmla="*/ 33 w 42"/>
                <a:gd name="T15" fmla="*/ 31 h 49"/>
                <a:gd name="T16" fmla="*/ 27 w 42"/>
                <a:gd name="T17" fmla="*/ 25 h 49"/>
                <a:gd name="T18" fmla="*/ 11 w 42"/>
                <a:gd name="T19" fmla="*/ 12 h 49"/>
                <a:gd name="T20" fmla="*/ 0 w 42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49"/>
                <a:gd name="T35" fmla="*/ 42 w 42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49">
                  <a:moveTo>
                    <a:pt x="0" y="0"/>
                  </a:moveTo>
                  <a:lnTo>
                    <a:pt x="2" y="11"/>
                  </a:lnTo>
                  <a:lnTo>
                    <a:pt x="13" y="27"/>
                  </a:lnTo>
                  <a:lnTo>
                    <a:pt x="25" y="41"/>
                  </a:lnTo>
                  <a:lnTo>
                    <a:pt x="38" y="48"/>
                  </a:lnTo>
                  <a:lnTo>
                    <a:pt x="41" y="44"/>
                  </a:lnTo>
                  <a:lnTo>
                    <a:pt x="38" y="39"/>
                  </a:lnTo>
                  <a:lnTo>
                    <a:pt x="33" y="31"/>
                  </a:lnTo>
                  <a:lnTo>
                    <a:pt x="27" y="25"/>
                  </a:lnTo>
                  <a:lnTo>
                    <a:pt x="11" y="12"/>
                  </a:lnTo>
                  <a:lnTo>
                    <a:pt x="0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2" name="Freeform 22"/>
            <p:cNvSpPr>
              <a:spLocks/>
            </p:cNvSpPr>
            <p:nvPr/>
          </p:nvSpPr>
          <p:spPr bwMode="auto">
            <a:xfrm>
              <a:off x="3385" y="1301"/>
              <a:ext cx="31" cy="22"/>
            </a:xfrm>
            <a:custGeom>
              <a:avLst/>
              <a:gdLst>
                <a:gd name="T0" fmla="*/ 17 w 36"/>
                <a:gd name="T1" fmla="*/ 0 h 25"/>
                <a:gd name="T2" fmla="*/ 24 w 36"/>
                <a:gd name="T3" fmla="*/ 0 h 25"/>
                <a:gd name="T4" fmla="*/ 29 w 36"/>
                <a:gd name="T5" fmla="*/ 3 h 25"/>
                <a:gd name="T6" fmla="*/ 32 w 36"/>
                <a:gd name="T7" fmla="*/ 6 h 25"/>
                <a:gd name="T8" fmla="*/ 35 w 36"/>
                <a:gd name="T9" fmla="*/ 12 h 25"/>
                <a:gd name="T10" fmla="*/ 32 w 36"/>
                <a:gd name="T11" fmla="*/ 16 h 25"/>
                <a:gd name="T12" fmla="*/ 29 w 36"/>
                <a:gd name="T13" fmla="*/ 19 h 25"/>
                <a:gd name="T14" fmla="*/ 17 w 36"/>
                <a:gd name="T15" fmla="*/ 24 h 25"/>
                <a:gd name="T16" fmla="*/ 4 w 36"/>
                <a:gd name="T17" fmla="*/ 19 h 25"/>
                <a:gd name="T18" fmla="*/ 0 w 36"/>
                <a:gd name="T19" fmla="*/ 12 h 25"/>
                <a:gd name="T20" fmla="*/ 4 w 36"/>
                <a:gd name="T21" fmla="*/ 3 h 25"/>
                <a:gd name="T22" fmla="*/ 17 w 36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25"/>
                <a:gd name="T38" fmla="*/ 36 w 36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25">
                  <a:moveTo>
                    <a:pt x="17" y="0"/>
                  </a:moveTo>
                  <a:lnTo>
                    <a:pt x="24" y="0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2" y="16"/>
                  </a:lnTo>
                  <a:lnTo>
                    <a:pt x="29" y="19"/>
                  </a:lnTo>
                  <a:lnTo>
                    <a:pt x="17" y="24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4" y="3"/>
                  </a:lnTo>
                  <a:lnTo>
                    <a:pt x="17" y="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3" name="Freeform 23"/>
            <p:cNvSpPr>
              <a:spLocks/>
            </p:cNvSpPr>
            <p:nvPr/>
          </p:nvSpPr>
          <p:spPr bwMode="auto">
            <a:xfrm>
              <a:off x="4905" y="2000"/>
              <a:ext cx="17" cy="26"/>
            </a:xfrm>
            <a:custGeom>
              <a:avLst/>
              <a:gdLst>
                <a:gd name="T0" fmla="*/ 9 w 20"/>
                <a:gd name="T1" fmla="*/ 25 h 26"/>
                <a:gd name="T2" fmla="*/ 2 w 20"/>
                <a:gd name="T3" fmla="*/ 21 h 26"/>
                <a:gd name="T4" fmla="*/ 0 w 20"/>
                <a:gd name="T5" fmla="*/ 13 h 26"/>
                <a:gd name="T6" fmla="*/ 2 w 20"/>
                <a:gd name="T7" fmla="*/ 4 h 26"/>
                <a:gd name="T8" fmla="*/ 9 w 20"/>
                <a:gd name="T9" fmla="*/ 0 h 26"/>
                <a:gd name="T10" fmla="*/ 16 w 20"/>
                <a:gd name="T11" fmla="*/ 4 h 26"/>
                <a:gd name="T12" fmla="*/ 19 w 20"/>
                <a:gd name="T13" fmla="*/ 13 h 26"/>
                <a:gd name="T14" fmla="*/ 16 w 20"/>
                <a:gd name="T15" fmla="*/ 21 h 26"/>
                <a:gd name="T16" fmla="*/ 9 w 20"/>
                <a:gd name="T17" fmla="*/ 2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6"/>
                <a:gd name="T29" fmla="*/ 20 w 20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6">
                  <a:moveTo>
                    <a:pt x="9" y="25"/>
                  </a:moveTo>
                  <a:lnTo>
                    <a:pt x="2" y="21"/>
                  </a:lnTo>
                  <a:lnTo>
                    <a:pt x="0" y="13"/>
                  </a:lnTo>
                  <a:lnTo>
                    <a:pt x="2" y="4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9" y="13"/>
                  </a:lnTo>
                  <a:lnTo>
                    <a:pt x="16" y="21"/>
                  </a:lnTo>
                  <a:lnTo>
                    <a:pt x="9" y="25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4" name="Freeform 24"/>
            <p:cNvSpPr>
              <a:spLocks/>
            </p:cNvSpPr>
            <p:nvPr/>
          </p:nvSpPr>
          <p:spPr bwMode="auto">
            <a:xfrm>
              <a:off x="4896" y="2027"/>
              <a:ext cx="17" cy="20"/>
            </a:xfrm>
            <a:custGeom>
              <a:avLst/>
              <a:gdLst>
                <a:gd name="T0" fmla="*/ 12 w 20"/>
                <a:gd name="T1" fmla="*/ 18 h 19"/>
                <a:gd name="T2" fmla="*/ 16 w 20"/>
                <a:gd name="T3" fmla="*/ 16 h 19"/>
                <a:gd name="T4" fmla="*/ 19 w 20"/>
                <a:gd name="T5" fmla="*/ 8 h 19"/>
                <a:gd name="T6" fmla="*/ 16 w 20"/>
                <a:gd name="T7" fmla="*/ 4 h 19"/>
                <a:gd name="T8" fmla="*/ 12 w 20"/>
                <a:gd name="T9" fmla="*/ 0 h 19"/>
                <a:gd name="T10" fmla="*/ 4 w 20"/>
                <a:gd name="T11" fmla="*/ 4 h 19"/>
                <a:gd name="T12" fmla="*/ 0 w 20"/>
                <a:gd name="T13" fmla="*/ 8 h 19"/>
                <a:gd name="T14" fmla="*/ 12 w 20"/>
                <a:gd name="T15" fmla="*/ 1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9"/>
                <a:gd name="T26" fmla="*/ 20 w 20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9">
                  <a:moveTo>
                    <a:pt x="12" y="18"/>
                  </a:moveTo>
                  <a:lnTo>
                    <a:pt x="16" y="16"/>
                  </a:lnTo>
                  <a:lnTo>
                    <a:pt x="19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12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5" name="Freeform 25"/>
            <p:cNvSpPr>
              <a:spLocks/>
            </p:cNvSpPr>
            <p:nvPr/>
          </p:nvSpPr>
          <p:spPr bwMode="auto">
            <a:xfrm>
              <a:off x="4886" y="2041"/>
              <a:ext cx="19" cy="19"/>
            </a:xfrm>
            <a:custGeom>
              <a:avLst/>
              <a:gdLst>
                <a:gd name="T0" fmla="*/ 11 w 21"/>
                <a:gd name="T1" fmla="*/ 18 h 19"/>
                <a:gd name="T2" fmla="*/ 20 w 21"/>
                <a:gd name="T3" fmla="*/ 15 h 19"/>
                <a:gd name="T4" fmla="*/ 20 w 21"/>
                <a:gd name="T5" fmla="*/ 9 h 19"/>
                <a:gd name="T6" fmla="*/ 20 w 21"/>
                <a:gd name="T7" fmla="*/ 2 h 19"/>
                <a:gd name="T8" fmla="*/ 11 w 21"/>
                <a:gd name="T9" fmla="*/ 0 h 19"/>
                <a:gd name="T10" fmla="*/ 0 w 21"/>
                <a:gd name="T11" fmla="*/ 9 h 19"/>
                <a:gd name="T12" fmla="*/ 11 w 21"/>
                <a:gd name="T13" fmla="*/ 1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9"/>
                <a:gd name="T23" fmla="*/ 21 w 21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9">
                  <a:moveTo>
                    <a:pt x="11" y="18"/>
                  </a:moveTo>
                  <a:lnTo>
                    <a:pt x="20" y="15"/>
                  </a:lnTo>
                  <a:lnTo>
                    <a:pt x="20" y="9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0" y="9"/>
                  </a:lnTo>
                  <a:lnTo>
                    <a:pt x="11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6" name="Freeform 26"/>
            <p:cNvSpPr>
              <a:spLocks/>
            </p:cNvSpPr>
            <p:nvPr/>
          </p:nvSpPr>
          <p:spPr bwMode="auto">
            <a:xfrm>
              <a:off x="4879" y="2049"/>
              <a:ext cx="17" cy="17"/>
            </a:xfrm>
            <a:custGeom>
              <a:avLst/>
              <a:gdLst>
                <a:gd name="T0" fmla="*/ 11 w 21"/>
                <a:gd name="T1" fmla="*/ 18 h 19"/>
                <a:gd name="T2" fmla="*/ 17 w 21"/>
                <a:gd name="T3" fmla="*/ 16 h 19"/>
                <a:gd name="T4" fmla="*/ 20 w 21"/>
                <a:gd name="T5" fmla="*/ 9 h 19"/>
                <a:gd name="T6" fmla="*/ 17 w 21"/>
                <a:gd name="T7" fmla="*/ 3 h 19"/>
                <a:gd name="T8" fmla="*/ 11 w 21"/>
                <a:gd name="T9" fmla="*/ 0 h 19"/>
                <a:gd name="T10" fmla="*/ 0 w 21"/>
                <a:gd name="T11" fmla="*/ 9 h 19"/>
                <a:gd name="T12" fmla="*/ 11 w 21"/>
                <a:gd name="T13" fmla="*/ 1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9"/>
                <a:gd name="T23" fmla="*/ 21 w 21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9">
                  <a:moveTo>
                    <a:pt x="11" y="18"/>
                  </a:moveTo>
                  <a:lnTo>
                    <a:pt x="17" y="16"/>
                  </a:lnTo>
                  <a:lnTo>
                    <a:pt x="20" y="9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0" y="9"/>
                  </a:lnTo>
                  <a:lnTo>
                    <a:pt x="11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7" name="Freeform 27"/>
            <p:cNvSpPr>
              <a:spLocks/>
            </p:cNvSpPr>
            <p:nvPr/>
          </p:nvSpPr>
          <p:spPr bwMode="auto">
            <a:xfrm>
              <a:off x="4840" y="2090"/>
              <a:ext cx="17" cy="19"/>
            </a:xfrm>
            <a:custGeom>
              <a:avLst/>
              <a:gdLst>
                <a:gd name="T0" fmla="*/ 8 w 20"/>
                <a:gd name="T1" fmla="*/ 18 h 19"/>
                <a:gd name="T2" fmla="*/ 15 w 20"/>
                <a:gd name="T3" fmla="*/ 14 h 19"/>
                <a:gd name="T4" fmla="*/ 19 w 20"/>
                <a:gd name="T5" fmla="*/ 9 h 19"/>
                <a:gd name="T6" fmla="*/ 15 w 20"/>
                <a:gd name="T7" fmla="*/ 3 h 19"/>
                <a:gd name="T8" fmla="*/ 8 w 20"/>
                <a:gd name="T9" fmla="*/ 0 h 19"/>
                <a:gd name="T10" fmla="*/ 1 w 20"/>
                <a:gd name="T11" fmla="*/ 3 h 19"/>
                <a:gd name="T12" fmla="*/ 0 w 20"/>
                <a:gd name="T13" fmla="*/ 9 h 19"/>
                <a:gd name="T14" fmla="*/ 8 w 20"/>
                <a:gd name="T15" fmla="*/ 1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9"/>
                <a:gd name="T26" fmla="*/ 20 w 20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9">
                  <a:moveTo>
                    <a:pt x="8" y="18"/>
                  </a:moveTo>
                  <a:lnTo>
                    <a:pt x="15" y="14"/>
                  </a:lnTo>
                  <a:lnTo>
                    <a:pt x="19" y="9"/>
                  </a:lnTo>
                  <a:lnTo>
                    <a:pt x="15" y="3"/>
                  </a:lnTo>
                  <a:lnTo>
                    <a:pt x="8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8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8" name="Freeform 28"/>
            <p:cNvSpPr>
              <a:spLocks/>
            </p:cNvSpPr>
            <p:nvPr/>
          </p:nvSpPr>
          <p:spPr bwMode="auto">
            <a:xfrm>
              <a:off x="4817" y="2106"/>
              <a:ext cx="17" cy="19"/>
            </a:xfrm>
            <a:custGeom>
              <a:avLst/>
              <a:gdLst>
                <a:gd name="T0" fmla="*/ 9 w 20"/>
                <a:gd name="T1" fmla="*/ 18 h 19"/>
                <a:gd name="T2" fmla="*/ 19 w 20"/>
                <a:gd name="T3" fmla="*/ 9 h 19"/>
                <a:gd name="T4" fmla="*/ 15 w 20"/>
                <a:gd name="T5" fmla="*/ 2 h 19"/>
                <a:gd name="T6" fmla="*/ 9 w 20"/>
                <a:gd name="T7" fmla="*/ 0 h 19"/>
                <a:gd name="T8" fmla="*/ 3 w 20"/>
                <a:gd name="T9" fmla="*/ 2 h 19"/>
                <a:gd name="T10" fmla="*/ 0 w 20"/>
                <a:gd name="T11" fmla="*/ 9 h 19"/>
                <a:gd name="T12" fmla="*/ 9 w 20"/>
                <a:gd name="T13" fmla="*/ 1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9"/>
                <a:gd name="T23" fmla="*/ 20 w 2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9">
                  <a:moveTo>
                    <a:pt x="9" y="18"/>
                  </a:moveTo>
                  <a:lnTo>
                    <a:pt x="19" y="9"/>
                  </a:lnTo>
                  <a:lnTo>
                    <a:pt x="15" y="2"/>
                  </a:lnTo>
                  <a:lnTo>
                    <a:pt x="9" y="0"/>
                  </a:lnTo>
                  <a:lnTo>
                    <a:pt x="3" y="2"/>
                  </a:lnTo>
                  <a:lnTo>
                    <a:pt x="0" y="9"/>
                  </a:lnTo>
                  <a:lnTo>
                    <a:pt x="9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9" name="Freeform 29"/>
            <p:cNvSpPr>
              <a:spLocks/>
            </p:cNvSpPr>
            <p:nvPr/>
          </p:nvSpPr>
          <p:spPr bwMode="auto">
            <a:xfrm>
              <a:off x="4742" y="1942"/>
              <a:ext cx="31" cy="151"/>
            </a:xfrm>
            <a:custGeom>
              <a:avLst/>
              <a:gdLst>
                <a:gd name="T0" fmla="*/ 28 w 36"/>
                <a:gd name="T1" fmla="*/ 6 h 164"/>
                <a:gd name="T2" fmla="*/ 25 w 36"/>
                <a:gd name="T3" fmla="*/ 2 h 164"/>
                <a:gd name="T4" fmla="*/ 21 w 36"/>
                <a:gd name="T5" fmla="*/ 0 h 164"/>
                <a:gd name="T6" fmla="*/ 16 w 36"/>
                <a:gd name="T7" fmla="*/ 2 h 164"/>
                <a:gd name="T8" fmla="*/ 9 w 36"/>
                <a:gd name="T9" fmla="*/ 21 h 164"/>
                <a:gd name="T10" fmla="*/ 2 w 36"/>
                <a:gd name="T11" fmla="*/ 40 h 164"/>
                <a:gd name="T12" fmla="*/ 7 w 36"/>
                <a:gd name="T13" fmla="*/ 58 h 164"/>
                <a:gd name="T14" fmla="*/ 9 w 36"/>
                <a:gd name="T15" fmla="*/ 97 h 164"/>
                <a:gd name="T16" fmla="*/ 7 w 36"/>
                <a:gd name="T17" fmla="*/ 137 h 164"/>
                <a:gd name="T18" fmla="*/ 0 w 36"/>
                <a:gd name="T19" fmla="*/ 158 h 164"/>
                <a:gd name="T20" fmla="*/ 9 w 36"/>
                <a:gd name="T21" fmla="*/ 163 h 164"/>
                <a:gd name="T22" fmla="*/ 13 w 36"/>
                <a:gd name="T23" fmla="*/ 149 h 164"/>
                <a:gd name="T24" fmla="*/ 24 w 36"/>
                <a:gd name="T25" fmla="*/ 160 h 164"/>
                <a:gd name="T26" fmla="*/ 24 w 36"/>
                <a:gd name="T27" fmla="*/ 152 h 164"/>
                <a:gd name="T28" fmla="*/ 21 w 36"/>
                <a:gd name="T29" fmla="*/ 139 h 164"/>
                <a:gd name="T30" fmla="*/ 17 w 36"/>
                <a:gd name="T31" fmla="*/ 122 h 164"/>
                <a:gd name="T32" fmla="*/ 19 w 36"/>
                <a:gd name="T33" fmla="*/ 113 h 164"/>
                <a:gd name="T34" fmla="*/ 26 w 36"/>
                <a:gd name="T35" fmla="*/ 104 h 164"/>
                <a:gd name="T36" fmla="*/ 33 w 36"/>
                <a:gd name="T37" fmla="*/ 97 h 164"/>
                <a:gd name="T38" fmla="*/ 35 w 36"/>
                <a:gd name="T39" fmla="*/ 91 h 164"/>
                <a:gd name="T40" fmla="*/ 33 w 36"/>
                <a:gd name="T41" fmla="*/ 79 h 164"/>
                <a:gd name="T42" fmla="*/ 26 w 36"/>
                <a:gd name="T43" fmla="*/ 35 h 164"/>
                <a:gd name="T44" fmla="*/ 24 w 36"/>
                <a:gd name="T45" fmla="*/ 23 h 164"/>
                <a:gd name="T46" fmla="*/ 25 w 36"/>
                <a:gd name="T47" fmla="*/ 14 h 164"/>
                <a:gd name="T48" fmla="*/ 28 w 36"/>
                <a:gd name="T49" fmla="*/ 6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164"/>
                <a:gd name="T77" fmla="*/ 36 w 36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164">
                  <a:moveTo>
                    <a:pt x="28" y="6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9" y="21"/>
                  </a:lnTo>
                  <a:lnTo>
                    <a:pt x="2" y="40"/>
                  </a:lnTo>
                  <a:lnTo>
                    <a:pt x="7" y="58"/>
                  </a:lnTo>
                  <a:lnTo>
                    <a:pt x="9" y="97"/>
                  </a:lnTo>
                  <a:lnTo>
                    <a:pt x="7" y="137"/>
                  </a:lnTo>
                  <a:lnTo>
                    <a:pt x="0" y="158"/>
                  </a:lnTo>
                  <a:lnTo>
                    <a:pt x="9" y="163"/>
                  </a:lnTo>
                  <a:lnTo>
                    <a:pt x="13" y="149"/>
                  </a:lnTo>
                  <a:lnTo>
                    <a:pt x="24" y="160"/>
                  </a:lnTo>
                  <a:lnTo>
                    <a:pt x="24" y="152"/>
                  </a:lnTo>
                  <a:lnTo>
                    <a:pt x="21" y="139"/>
                  </a:lnTo>
                  <a:lnTo>
                    <a:pt x="17" y="122"/>
                  </a:lnTo>
                  <a:lnTo>
                    <a:pt x="19" y="113"/>
                  </a:lnTo>
                  <a:lnTo>
                    <a:pt x="26" y="104"/>
                  </a:lnTo>
                  <a:lnTo>
                    <a:pt x="33" y="97"/>
                  </a:lnTo>
                  <a:lnTo>
                    <a:pt x="35" y="91"/>
                  </a:lnTo>
                  <a:lnTo>
                    <a:pt x="33" y="79"/>
                  </a:lnTo>
                  <a:lnTo>
                    <a:pt x="26" y="35"/>
                  </a:lnTo>
                  <a:lnTo>
                    <a:pt x="24" y="23"/>
                  </a:lnTo>
                  <a:lnTo>
                    <a:pt x="25" y="14"/>
                  </a:lnTo>
                  <a:lnTo>
                    <a:pt x="28" y="6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0" name="Freeform 30"/>
            <p:cNvSpPr>
              <a:spLocks/>
            </p:cNvSpPr>
            <p:nvPr/>
          </p:nvSpPr>
          <p:spPr bwMode="auto">
            <a:xfrm>
              <a:off x="3345" y="1200"/>
              <a:ext cx="1963" cy="1069"/>
            </a:xfrm>
            <a:custGeom>
              <a:avLst/>
              <a:gdLst>
                <a:gd name="T0" fmla="*/ 1629 w 2299"/>
                <a:gd name="T1" fmla="*/ 840 h 1154"/>
                <a:gd name="T2" fmla="*/ 1733 w 2299"/>
                <a:gd name="T3" fmla="*/ 693 h 1154"/>
                <a:gd name="T4" fmla="*/ 1900 w 2299"/>
                <a:gd name="T5" fmla="*/ 623 h 1154"/>
                <a:gd name="T6" fmla="*/ 1830 w 2299"/>
                <a:gd name="T7" fmla="*/ 770 h 1154"/>
                <a:gd name="T8" fmla="*/ 1933 w 2299"/>
                <a:gd name="T9" fmla="*/ 698 h 1154"/>
                <a:gd name="T10" fmla="*/ 2061 w 2299"/>
                <a:gd name="T11" fmla="*/ 638 h 1154"/>
                <a:gd name="T12" fmla="*/ 2125 w 2299"/>
                <a:gd name="T13" fmla="*/ 541 h 1154"/>
                <a:gd name="T14" fmla="*/ 2276 w 2299"/>
                <a:gd name="T15" fmla="*/ 513 h 1154"/>
                <a:gd name="T16" fmla="*/ 2158 w 2299"/>
                <a:gd name="T17" fmla="*/ 406 h 1154"/>
                <a:gd name="T18" fmla="*/ 2026 w 2299"/>
                <a:gd name="T19" fmla="*/ 373 h 1154"/>
                <a:gd name="T20" fmla="*/ 1822 w 2299"/>
                <a:gd name="T21" fmla="*/ 328 h 1154"/>
                <a:gd name="T22" fmla="*/ 1722 w 2299"/>
                <a:gd name="T23" fmla="*/ 285 h 1154"/>
                <a:gd name="T24" fmla="*/ 1618 w 2299"/>
                <a:gd name="T25" fmla="*/ 287 h 1154"/>
                <a:gd name="T26" fmla="*/ 1494 w 2299"/>
                <a:gd name="T27" fmla="*/ 251 h 1154"/>
                <a:gd name="T28" fmla="*/ 1278 w 2299"/>
                <a:gd name="T29" fmla="*/ 209 h 1154"/>
                <a:gd name="T30" fmla="*/ 1197 w 2299"/>
                <a:gd name="T31" fmla="*/ 211 h 1154"/>
                <a:gd name="T32" fmla="*/ 1230 w 2299"/>
                <a:gd name="T33" fmla="*/ 50 h 1154"/>
                <a:gd name="T34" fmla="*/ 1128 w 2299"/>
                <a:gd name="T35" fmla="*/ 7 h 1154"/>
                <a:gd name="T36" fmla="*/ 1077 w 2299"/>
                <a:gd name="T37" fmla="*/ 110 h 1154"/>
                <a:gd name="T38" fmla="*/ 927 w 2299"/>
                <a:gd name="T39" fmla="*/ 122 h 1154"/>
                <a:gd name="T40" fmla="*/ 826 w 2299"/>
                <a:gd name="T41" fmla="*/ 269 h 1154"/>
                <a:gd name="T42" fmla="*/ 844 w 2299"/>
                <a:gd name="T43" fmla="*/ 345 h 1154"/>
                <a:gd name="T44" fmla="*/ 779 w 2299"/>
                <a:gd name="T45" fmla="*/ 271 h 1154"/>
                <a:gd name="T46" fmla="*/ 735 w 2299"/>
                <a:gd name="T47" fmla="*/ 287 h 1154"/>
                <a:gd name="T48" fmla="*/ 770 w 2299"/>
                <a:gd name="T49" fmla="*/ 389 h 1154"/>
                <a:gd name="T50" fmla="*/ 808 w 2299"/>
                <a:gd name="T51" fmla="*/ 467 h 1154"/>
                <a:gd name="T52" fmla="*/ 775 w 2299"/>
                <a:gd name="T53" fmla="*/ 471 h 1154"/>
                <a:gd name="T54" fmla="*/ 730 w 2299"/>
                <a:gd name="T55" fmla="*/ 411 h 1154"/>
                <a:gd name="T56" fmla="*/ 696 w 2299"/>
                <a:gd name="T57" fmla="*/ 455 h 1154"/>
                <a:gd name="T58" fmla="*/ 720 w 2299"/>
                <a:gd name="T59" fmla="*/ 259 h 1154"/>
                <a:gd name="T60" fmla="*/ 624 w 2299"/>
                <a:gd name="T61" fmla="*/ 338 h 1154"/>
                <a:gd name="T62" fmla="*/ 525 w 2299"/>
                <a:gd name="T63" fmla="*/ 392 h 1154"/>
                <a:gd name="T64" fmla="*/ 364 w 2299"/>
                <a:gd name="T65" fmla="*/ 461 h 1154"/>
                <a:gd name="T66" fmla="*/ 323 w 2299"/>
                <a:gd name="T67" fmla="*/ 437 h 1154"/>
                <a:gd name="T68" fmla="*/ 237 w 2299"/>
                <a:gd name="T69" fmla="*/ 521 h 1154"/>
                <a:gd name="T70" fmla="*/ 198 w 2299"/>
                <a:gd name="T71" fmla="*/ 500 h 1154"/>
                <a:gd name="T72" fmla="*/ 281 w 2299"/>
                <a:gd name="T73" fmla="*/ 433 h 1154"/>
                <a:gd name="T74" fmla="*/ 180 w 2299"/>
                <a:gd name="T75" fmla="*/ 360 h 1154"/>
                <a:gd name="T76" fmla="*/ 135 w 2299"/>
                <a:gd name="T77" fmla="*/ 570 h 1154"/>
                <a:gd name="T78" fmla="*/ 61 w 2299"/>
                <a:gd name="T79" fmla="*/ 669 h 1154"/>
                <a:gd name="T80" fmla="*/ 2 w 2299"/>
                <a:gd name="T81" fmla="*/ 740 h 1154"/>
                <a:gd name="T82" fmla="*/ 44 w 2299"/>
                <a:gd name="T83" fmla="*/ 831 h 1154"/>
                <a:gd name="T84" fmla="*/ 38 w 2299"/>
                <a:gd name="T85" fmla="*/ 908 h 1154"/>
                <a:gd name="T86" fmla="*/ 118 w 2299"/>
                <a:gd name="T87" fmla="*/ 968 h 1154"/>
                <a:gd name="T88" fmla="*/ 186 w 2299"/>
                <a:gd name="T89" fmla="*/ 984 h 1154"/>
                <a:gd name="T90" fmla="*/ 229 w 2299"/>
                <a:gd name="T91" fmla="*/ 957 h 1154"/>
                <a:gd name="T92" fmla="*/ 268 w 2299"/>
                <a:gd name="T93" fmla="*/ 1055 h 1154"/>
                <a:gd name="T94" fmla="*/ 373 w 2299"/>
                <a:gd name="T95" fmla="*/ 1059 h 1154"/>
                <a:gd name="T96" fmla="*/ 425 w 2299"/>
                <a:gd name="T97" fmla="*/ 950 h 1154"/>
                <a:gd name="T98" fmla="*/ 419 w 2299"/>
                <a:gd name="T99" fmla="*/ 1029 h 1154"/>
                <a:gd name="T100" fmla="*/ 431 w 2299"/>
                <a:gd name="T101" fmla="*/ 1097 h 1154"/>
                <a:gd name="T102" fmla="*/ 535 w 2299"/>
                <a:gd name="T103" fmla="*/ 1153 h 1154"/>
                <a:gd name="T104" fmla="*/ 699 w 2299"/>
                <a:gd name="T105" fmla="*/ 1131 h 1154"/>
                <a:gd name="T106" fmla="*/ 763 w 2299"/>
                <a:gd name="T107" fmla="*/ 1058 h 1154"/>
                <a:gd name="T108" fmla="*/ 804 w 2299"/>
                <a:gd name="T109" fmla="*/ 988 h 1154"/>
                <a:gd name="T110" fmla="*/ 898 w 2299"/>
                <a:gd name="T111" fmla="*/ 905 h 1154"/>
                <a:gd name="T112" fmla="*/ 1039 w 2299"/>
                <a:gd name="T113" fmla="*/ 900 h 1154"/>
                <a:gd name="T114" fmla="*/ 1226 w 2299"/>
                <a:gd name="T115" fmla="*/ 893 h 1154"/>
                <a:gd name="T116" fmla="*/ 1403 w 2299"/>
                <a:gd name="T117" fmla="*/ 820 h 1154"/>
                <a:gd name="T118" fmla="*/ 1508 w 2299"/>
                <a:gd name="T119" fmla="*/ 931 h 11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99"/>
                <a:gd name="T181" fmla="*/ 0 h 1154"/>
                <a:gd name="T182" fmla="*/ 2299 w 2299"/>
                <a:gd name="T183" fmla="*/ 1154 h 11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99" h="1154">
                  <a:moveTo>
                    <a:pt x="1503" y="991"/>
                  </a:moveTo>
                  <a:lnTo>
                    <a:pt x="1506" y="987"/>
                  </a:lnTo>
                  <a:lnTo>
                    <a:pt x="1506" y="993"/>
                  </a:lnTo>
                  <a:lnTo>
                    <a:pt x="1501" y="1004"/>
                  </a:lnTo>
                  <a:lnTo>
                    <a:pt x="1506" y="1015"/>
                  </a:lnTo>
                  <a:lnTo>
                    <a:pt x="1512" y="1022"/>
                  </a:lnTo>
                  <a:lnTo>
                    <a:pt x="1522" y="1027"/>
                  </a:lnTo>
                  <a:lnTo>
                    <a:pt x="1533" y="1018"/>
                  </a:lnTo>
                  <a:lnTo>
                    <a:pt x="1547" y="1003"/>
                  </a:lnTo>
                  <a:lnTo>
                    <a:pt x="1576" y="964"/>
                  </a:lnTo>
                  <a:lnTo>
                    <a:pt x="1610" y="910"/>
                  </a:lnTo>
                  <a:lnTo>
                    <a:pt x="1612" y="892"/>
                  </a:lnTo>
                  <a:lnTo>
                    <a:pt x="1618" y="878"/>
                  </a:lnTo>
                  <a:lnTo>
                    <a:pt x="1626" y="866"/>
                  </a:lnTo>
                  <a:lnTo>
                    <a:pt x="1629" y="840"/>
                  </a:lnTo>
                  <a:lnTo>
                    <a:pt x="1632" y="824"/>
                  </a:lnTo>
                  <a:lnTo>
                    <a:pt x="1632" y="812"/>
                  </a:lnTo>
                  <a:lnTo>
                    <a:pt x="1626" y="802"/>
                  </a:lnTo>
                  <a:lnTo>
                    <a:pt x="1618" y="797"/>
                  </a:lnTo>
                  <a:lnTo>
                    <a:pt x="1608" y="799"/>
                  </a:lnTo>
                  <a:lnTo>
                    <a:pt x="1590" y="802"/>
                  </a:lnTo>
                  <a:lnTo>
                    <a:pt x="1582" y="801"/>
                  </a:lnTo>
                  <a:lnTo>
                    <a:pt x="1575" y="797"/>
                  </a:lnTo>
                  <a:lnTo>
                    <a:pt x="1569" y="792"/>
                  </a:lnTo>
                  <a:lnTo>
                    <a:pt x="1557" y="787"/>
                  </a:lnTo>
                  <a:lnTo>
                    <a:pt x="1582" y="764"/>
                  </a:lnTo>
                  <a:lnTo>
                    <a:pt x="1585" y="756"/>
                  </a:lnTo>
                  <a:lnTo>
                    <a:pt x="1608" y="732"/>
                  </a:lnTo>
                  <a:lnTo>
                    <a:pt x="1660" y="681"/>
                  </a:lnTo>
                  <a:lnTo>
                    <a:pt x="1733" y="693"/>
                  </a:lnTo>
                  <a:lnTo>
                    <a:pt x="1737" y="691"/>
                  </a:lnTo>
                  <a:lnTo>
                    <a:pt x="1737" y="686"/>
                  </a:lnTo>
                  <a:lnTo>
                    <a:pt x="1736" y="681"/>
                  </a:lnTo>
                  <a:lnTo>
                    <a:pt x="1746" y="675"/>
                  </a:lnTo>
                  <a:lnTo>
                    <a:pt x="1758" y="676"/>
                  </a:lnTo>
                  <a:lnTo>
                    <a:pt x="1770" y="676"/>
                  </a:lnTo>
                  <a:lnTo>
                    <a:pt x="1777" y="694"/>
                  </a:lnTo>
                  <a:lnTo>
                    <a:pt x="1826" y="681"/>
                  </a:lnTo>
                  <a:lnTo>
                    <a:pt x="1823" y="672"/>
                  </a:lnTo>
                  <a:lnTo>
                    <a:pt x="1866" y="638"/>
                  </a:lnTo>
                  <a:lnTo>
                    <a:pt x="1874" y="631"/>
                  </a:lnTo>
                  <a:lnTo>
                    <a:pt x="1882" y="624"/>
                  </a:lnTo>
                  <a:lnTo>
                    <a:pt x="1891" y="621"/>
                  </a:lnTo>
                  <a:lnTo>
                    <a:pt x="1898" y="620"/>
                  </a:lnTo>
                  <a:lnTo>
                    <a:pt x="1900" y="623"/>
                  </a:lnTo>
                  <a:lnTo>
                    <a:pt x="1898" y="629"/>
                  </a:lnTo>
                  <a:lnTo>
                    <a:pt x="1893" y="638"/>
                  </a:lnTo>
                  <a:lnTo>
                    <a:pt x="1889" y="647"/>
                  </a:lnTo>
                  <a:lnTo>
                    <a:pt x="1893" y="649"/>
                  </a:lnTo>
                  <a:lnTo>
                    <a:pt x="1900" y="648"/>
                  </a:lnTo>
                  <a:lnTo>
                    <a:pt x="1908" y="645"/>
                  </a:lnTo>
                  <a:lnTo>
                    <a:pt x="1924" y="624"/>
                  </a:lnTo>
                  <a:lnTo>
                    <a:pt x="1937" y="609"/>
                  </a:lnTo>
                  <a:lnTo>
                    <a:pt x="1932" y="622"/>
                  </a:lnTo>
                  <a:lnTo>
                    <a:pt x="1931" y="633"/>
                  </a:lnTo>
                  <a:lnTo>
                    <a:pt x="1934" y="647"/>
                  </a:lnTo>
                  <a:lnTo>
                    <a:pt x="1899" y="672"/>
                  </a:lnTo>
                  <a:lnTo>
                    <a:pt x="1888" y="701"/>
                  </a:lnTo>
                  <a:lnTo>
                    <a:pt x="1845" y="730"/>
                  </a:lnTo>
                  <a:lnTo>
                    <a:pt x="1830" y="770"/>
                  </a:lnTo>
                  <a:lnTo>
                    <a:pt x="1826" y="778"/>
                  </a:lnTo>
                  <a:lnTo>
                    <a:pt x="1829" y="800"/>
                  </a:lnTo>
                  <a:lnTo>
                    <a:pt x="1852" y="867"/>
                  </a:lnTo>
                  <a:lnTo>
                    <a:pt x="1870" y="841"/>
                  </a:lnTo>
                  <a:lnTo>
                    <a:pt x="1902" y="795"/>
                  </a:lnTo>
                  <a:lnTo>
                    <a:pt x="1919" y="792"/>
                  </a:lnTo>
                  <a:lnTo>
                    <a:pt x="1919" y="778"/>
                  </a:lnTo>
                  <a:lnTo>
                    <a:pt x="1920" y="766"/>
                  </a:lnTo>
                  <a:lnTo>
                    <a:pt x="1924" y="752"/>
                  </a:lnTo>
                  <a:lnTo>
                    <a:pt x="1931" y="740"/>
                  </a:lnTo>
                  <a:lnTo>
                    <a:pt x="1932" y="731"/>
                  </a:lnTo>
                  <a:lnTo>
                    <a:pt x="1930" y="724"/>
                  </a:lnTo>
                  <a:lnTo>
                    <a:pt x="1924" y="719"/>
                  </a:lnTo>
                  <a:lnTo>
                    <a:pt x="1924" y="706"/>
                  </a:lnTo>
                  <a:lnTo>
                    <a:pt x="1933" y="698"/>
                  </a:lnTo>
                  <a:lnTo>
                    <a:pt x="1951" y="694"/>
                  </a:lnTo>
                  <a:lnTo>
                    <a:pt x="1959" y="690"/>
                  </a:lnTo>
                  <a:lnTo>
                    <a:pt x="1961" y="681"/>
                  </a:lnTo>
                  <a:lnTo>
                    <a:pt x="1961" y="674"/>
                  </a:lnTo>
                  <a:lnTo>
                    <a:pt x="1963" y="672"/>
                  </a:lnTo>
                  <a:lnTo>
                    <a:pt x="1966" y="672"/>
                  </a:lnTo>
                  <a:lnTo>
                    <a:pt x="1980" y="669"/>
                  </a:lnTo>
                  <a:lnTo>
                    <a:pt x="2000" y="655"/>
                  </a:lnTo>
                  <a:lnTo>
                    <a:pt x="2008" y="650"/>
                  </a:lnTo>
                  <a:lnTo>
                    <a:pt x="2013" y="649"/>
                  </a:lnTo>
                  <a:lnTo>
                    <a:pt x="2023" y="651"/>
                  </a:lnTo>
                  <a:lnTo>
                    <a:pt x="2028" y="656"/>
                  </a:lnTo>
                  <a:lnTo>
                    <a:pt x="2030" y="659"/>
                  </a:lnTo>
                  <a:lnTo>
                    <a:pt x="2054" y="651"/>
                  </a:lnTo>
                  <a:lnTo>
                    <a:pt x="2061" y="638"/>
                  </a:lnTo>
                  <a:lnTo>
                    <a:pt x="2076" y="624"/>
                  </a:lnTo>
                  <a:lnTo>
                    <a:pt x="2095" y="618"/>
                  </a:lnTo>
                  <a:lnTo>
                    <a:pt x="2100" y="605"/>
                  </a:lnTo>
                  <a:lnTo>
                    <a:pt x="2117" y="605"/>
                  </a:lnTo>
                  <a:lnTo>
                    <a:pt x="2125" y="605"/>
                  </a:lnTo>
                  <a:lnTo>
                    <a:pt x="2136" y="606"/>
                  </a:lnTo>
                  <a:lnTo>
                    <a:pt x="2143" y="605"/>
                  </a:lnTo>
                  <a:lnTo>
                    <a:pt x="2152" y="600"/>
                  </a:lnTo>
                  <a:lnTo>
                    <a:pt x="2161" y="591"/>
                  </a:lnTo>
                  <a:lnTo>
                    <a:pt x="2148" y="576"/>
                  </a:lnTo>
                  <a:lnTo>
                    <a:pt x="2139" y="564"/>
                  </a:lnTo>
                  <a:lnTo>
                    <a:pt x="2130" y="557"/>
                  </a:lnTo>
                  <a:lnTo>
                    <a:pt x="2125" y="552"/>
                  </a:lnTo>
                  <a:lnTo>
                    <a:pt x="2125" y="547"/>
                  </a:lnTo>
                  <a:lnTo>
                    <a:pt x="2125" y="541"/>
                  </a:lnTo>
                  <a:lnTo>
                    <a:pt x="2130" y="541"/>
                  </a:lnTo>
                  <a:lnTo>
                    <a:pt x="2136" y="542"/>
                  </a:lnTo>
                  <a:lnTo>
                    <a:pt x="2143" y="540"/>
                  </a:lnTo>
                  <a:lnTo>
                    <a:pt x="2148" y="536"/>
                  </a:lnTo>
                  <a:lnTo>
                    <a:pt x="2171" y="513"/>
                  </a:lnTo>
                  <a:lnTo>
                    <a:pt x="2169" y="497"/>
                  </a:lnTo>
                  <a:lnTo>
                    <a:pt x="2179" y="489"/>
                  </a:lnTo>
                  <a:lnTo>
                    <a:pt x="2191" y="507"/>
                  </a:lnTo>
                  <a:lnTo>
                    <a:pt x="2210" y="513"/>
                  </a:lnTo>
                  <a:lnTo>
                    <a:pt x="2244" y="543"/>
                  </a:lnTo>
                  <a:lnTo>
                    <a:pt x="2253" y="547"/>
                  </a:lnTo>
                  <a:lnTo>
                    <a:pt x="2257" y="546"/>
                  </a:lnTo>
                  <a:lnTo>
                    <a:pt x="2262" y="520"/>
                  </a:lnTo>
                  <a:lnTo>
                    <a:pt x="2263" y="513"/>
                  </a:lnTo>
                  <a:lnTo>
                    <a:pt x="2276" y="513"/>
                  </a:lnTo>
                  <a:lnTo>
                    <a:pt x="2288" y="511"/>
                  </a:lnTo>
                  <a:lnTo>
                    <a:pt x="2295" y="504"/>
                  </a:lnTo>
                  <a:lnTo>
                    <a:pt x="2298" y="498"/>
                  </a:lnTo>
                  <a:lnTo>
                    <a:pt x="2295" y="494"/>
                  </a:lnTo>
                  <a:lnTo>
                    <a:pt x="2283" y="486"/>
                  </a:lnTo>
                  <a:lnTo>
                    <a:pt x="2255" y="471"/>
                  </a:lnTo>
                  <a:lnTo>
                    <a:pt x="2250" y="469"/>
                  </a:lnTo>
                  <a:lnTo>
                    <a:pt x="2246" y="468"/>
                  </a:lnTo>
                  <a:lnTo>
                    <a:pt x="2240" y="469"/>
                  </a:lnTo>
                  <a:lnTo>
                    <a:pt x="2234" y="476"/>
                  </a:lnTo>
                  <a:lnTo>
                    <a:pt x="2226" y="460"/>
                  </a:lnTo>
                  <a:lnTo>
                    <a:pt x="2217" y="447"/>
                  </a:lnTo>
                  <a:lnTo>
                    <a:pt x="2205" y="436"/>
                  </a:lnTo>
                  <a:lnTo>
                    <a:pt x="2181" y="418"/>
                  </a:lnTo>
                  <a:lnTo>
                    <a:pt x="2158" y="406"/>
                  </a:lnTo>
                  <a:lnTo>
                    <a:pt x="2148" y="402"/>
                  </a:lnTo>
                  <a:lnTo>
                    <a:pt x="2110" y="373"/>
                  </a:lnTo>
                  <a:lnTo>
                    <a:pt x="2093" y="373"/>
                  </a:lnTo>
                  <a:lnTo>
                    <a:pt x="2079" y="371"/>
                  </a:lnTo>
                  <a:lnTo>
                    <a:pt x="2070" y="368"/>
                  </a:lnTo>
                  <a:lnTo>
                    <a:pt x="2066" y="365"/>
                  </a:lnTo>
                  <a:lnTo>
                    <a:pt x="2058" y="361"/>
                  </a:lnTo>
                  <a:lnTo>
                    <a:pt x="2049" y="360"/>
                  </a:lnTo>
                  <a:lnTo>
                    <a:pt x="2047" y="384"/>
                  </a:lnTo>
                  <a:lnTo>
                    <a:pt x="2047" y="402"/>
                  </a:lnTo>
                  <a:lnTo>
                    <a:pt x="2041" y="411"/>
                  </a:lnTo>
                  <a:lnTo>
                    <a:pt x="2028" y="412"/>
                  </a:lnTo>
                  <a:lnTo>
                    <a:pt x="2028" y="404"/>
                  </a:lnTo>
                  <a:lnTo>
                    <a:pt x="2010" y="382"/>
                  </a:lnTo>
                  <a:lnTo>
                    <a:pt x="2026" y="373"/>
                  </a:lnTo>
                  <a:lnTo>
                    <a:pt x="2025" y="366"/>
                  </a:lnTo>
                  <a:lnTo>
                    <a:pt x="1983" y="382"/>
                  </a:lnTo>
                  <a:lnTo>
                    <a:pt x="1976" y="378"/>
                  </a:lnTo>
                  <a:lnTo>
                    <a:pt x="1930" y="374"/>
                  </a:lnTo>
                  <a:lnTo>
                    <a:pt x="1912" y="394"/>
                  </a:lnTo>
                  <a:lnTo>
                    <a:pt x="1898" y="376"/>
                  </a:lnTo>
                  <a:lnTo>
                    <a:pt x="1900" y="366"/>
                  </a:lnTo>
                  <a:lnTo>
                    <a:pt x="1899" y="355"/>
                  </a:lnTo>
                  <a:lnTo>
                    <a:pt x="1898" y="347"/>
                  </a:lnTo>
                  <a:lnTo>
                    <a:pt x="1893" y="339"/>
                  </a:lnTo>
                  <a:lnTo>
                    <a:pt x="1888" y="331"/>
                  </a:lnTo>
                  <a:lnTo>
                    <a:pt x="1880" y="325"/>
                  </a:lnTo>
                  <a:lnTo>
                    <a:pt x="1862" y="323"/>
                  </a:lnTo>
                  <a:lnTo>
                    <a:pt x="1842" y="324"/>
                  </a:lnTo>
                  <a:lnTo>
                    <a:pt x="1822" y="328"/>
                  </a:lnTo>
                  <a:lnTo>
                    <a:pt x="1805" y="328"/>
                  </a:lnTo>
                  <a:lnTo>
                    <a:pt x="1793" y="324"/>
                  </a:lnTo>
                  <a:lnTo>
                    <a:pt x="1785" y="321"/>
                  </a:lnTo>
                  <a:lnTo>
                    <a:pt x="1780" y="320"/>
                  </a:lnTo>
                  <a:lnTo>
                    <a:pt x="1774" y="321"/>
                  </a:lnTo>
                  <a:lnTo>
                    <a:pt x="1774" y="311"/>
                  </a:lnTo>
                  <a:lnTo>
                    <a:pt x="1765" y="306"/>
                  </a:lnTo>
                  <a:lnTo>
                    <a:pt x="1765" y="298"/>
                  </a:lnTo>
                  <a:lnTo>
                    <a:pt x="1764" y="289"/>
                  </a:lnTo>
                  <a:lnTo>
                    <a:pt x="1758" y="279"/>
                  </a:lnTo>
                  <a:lnTo>
                    <a:pt x="1755" y="274"/>
                  </a:lnTo>
                  <a:lnTo>
                    <a:pt x="1751" y="273"/>
                  </a:lnTo>
                  <a:lnTo>
                    <a:pt x="1739" y="276"/>
                  </a:lnTo>
                  <a:lnTo>
                    <a:pt x="1727" y="285"/>
                  </a:lnTo>
                  <a:lnTo>
                    <a:pt x="1722" y="285"/>
                  </a:lnTo>
                  <a:lnTo>
                    <a:pt x="1717" y="285"/>
                  </a:lnTo>
                  <a:lnTo>
                    <a:pt x="1716" y="283"/>
                  </a:lnTo>
                  <a:lnTo>
                    <a:pt x="1716" y="277"/>
                  </a:lnTo>
                  <a:lnTo>
                    <a:pt x="1714" y="271"/>
                  </a:lnTo>
                  <a:lnTo>
                    <a:pt x="1709" y="267"/>
                  </a:lnTo>
                  <a:lnTo>
                    <a:pt x="1699" y="265"/>
                  </a:lnTo>
                  <a:lnTo>
                    <a:pt x="1664" y="258"/>
                  </a:lnTo>
                  <a:lnTo>
                    <a:pt x="1644" y="252"/>
                  </a:lnTo>
                  <a:lnTo>
                    <a:pt x="1646" y="258"/>
                  </a:lnTo>
                  <a:lnTo>
                    <a:pt x="1644" y="264"/>
                  </a:lnTo>
                  <a:lnTo>
                    <a:pt x="1637" y="267"/>
                  </a:lnTo>
                  <a:lnTo>
                    <a:pt x="1627" y="269"/>
                  </a:lnTo>
                  <a:lnTo>
                    <a:pt x="1622" y="270"/>
                  </a:lnTo>
                  <a:lnTo>
                    <a:pt x="1620" y="274"/>
                  </a:lnTo>
                  <a:lnTo>
                    <a:pt x="1618" y="287"/>
                  </a:lnTo>
                  <a:lnTo>
                    <a:pt x="1619" y="306"/>
                  </a:lnTo>
                  <a:lnTo>
                    <a:pt x="1608" y="309"/>
                  </a:lnTo>
                  <a:lnTo>
                    <a:pt x="1597" y="314"/>
                  </a:lnTo>
                  <a:lnTo>
                    <a:pt x="1572" y="301"/>
                  </a:lnTo>
                  <a:lnTo>
                    <a:pt x="1562" y="306"/>
                  </a:lnTo>
                  <a:lnTo>
                    <a:pt x="1548" y="306"/>
                  </a:lnTo>
                  <a:lnTo>
                    <a:pt x="1532" y="291"/>
                  </a:lnTo>
                  <a:lnTo>
                    <a:pt x="1527" y="298"/>
                  </a:lnTo>
                  <a:lnTo>
                    <a:pt x="1518" y="313"/>
                  </a:lnTo>
                  <a:lnTo>
                    <a:pt x="1510" y="324"/>
                  </a:lnTo>
                  <a:lnTo>
                    <a:pt x="1503" y="331"/>
                  </a:lnTo>
                  <a:lnTo>
                    <a:pt x="1498" y="316"/>
                  </a:lnTo>
                  <a:lnTo>
                    <a:pt x="1490" y="301"/>
                  </a:lnTo>
                  <a:lnTo>
                    <a:pt x="1490" y="271"/>
                  </a:lnTo>
                  <a:lnTo>
                    <a:pt x="1494" y="251"/>
                  </a:lnTo>
                  <a:lnTo>
                    <a:pt x="1493" y="246"/>
                  </a:lnTo>
                  <a:lnTo>
                    <a:pt x="1491" y="243"/>
                  </a:lnTo>
                  <a:lnTo>
                    <a:pt x="1483" y="240"/>
                  </a:lnTo>
                  <a:lnTo>
                    <a:pt x="1473" y="241"/>
                  </a:lnTo>
                  <a:lnTo>
                    <a:pt x="1467" y="235"/>
                  </a:lnTo>
                  <a:lnTo>
                    <a:pt x="1457" y="230"/>
                  </a:lnTo>
                  <a:lnTo>
                    <a:pt x="1442" y="228"/>
                  </a:lnTo>
                  <a:lnTo>
                    <a:pt x="1423" y="227"/>
                  </a:lnTo>
                  <a:lnTo>
                    <a:pt x="1408" y="235"/>
                  </a:lnTo>
                  <a:lnTo>
                    <a:pt x="1393" y="239"/>
                  </a:lnTo>
                  <a:lnTo>
                    <a:pt x="1376" y="237"/>
                  </a:lnTo>
                  <a:lnTo>
                    <a:pt x="1355" y="231"/>
                  </a:lnTo>
                  <a:lnTo>
                    <a:pt x="1319" y="213"/>
                  </a:lnTo>
                  <a:lnTo>
                    <a:pt x="1299" y="213"/>
                  </a:lnTo>
                  <a:lnTo>
                    <a:pt x="1278" y="209"/>
                  </a:lnTo>
                  <a:lnTo>
                    <a:pt x="1259" y="200"/>
                  </a:lnTo>
                  <a:lnTo>
                    <a:pt x="1248" y="193"/>
                  </a:lnTo>
                  <a:lnTo>
                    <a:pt x="1246" y="187"/>
                  </a:lnTo>
                  <a:lnTo>
                    <a:pt x="1255" y="184"/>
                  </a:lnTo>
                  <a:lnTo>
                    <a:pt x="1256" y="179"/>
                  </a:lnTo>
                  <a:lnTo>
                    <a:pt x="1256" y="175"/>
                  </a:lnTo>
                  <a:lnTo>
                    <a:pt x="1254" y="169"/>
                  </a:lnTo>
                  <a:lnTo>
                    <a:pt x="1248" y="166"/>
                  </a:lnTo>
                  <a:lnTo>
                    <a:pt x="1243" y="167"/>
                  </a:lnTo>
                  <a:lnTo>
                    <a:pt x="1235" y="169"/>
                  </a:lnTo>
                  <a:lnTo>
                    <a:pt x="1228" y="182"/>
                  </a:lnTo>
                  <a:lnTo>
                    <a:pt x="1220" y="191"/>
                  </a:lnTo>
                  <a:lnTo>
                    <a:pt x="1211" y="197"/>
                  </a:lnTo>
                  <a:lnTo>
                    <a:pt x="1204" y="202"/>
                  </a:lnTo>
                  <a:lnTo>
                    <a:pt x="1197" y="211"/>
                  </a:lnTo>
                  <a:lnTo>
                    <a:pt x="1190" y="221"/>
                  </a:lnTo>
                  <a:lnTo>
                    <a:pt x="1181" y="221"/>
                  </a:lnTo>
                  <a:lnTo>
                    <a:pt x="1177" y="202"/>
                  </a:lnTo>
                  <a:lnTo>
                    <a:pt x="1168" y="192"/>
                  </a:lnTo>
                  <a:lnTo>
                    <a:pt x="1192" y="189"/>
                  </a:lnTo>
                  <a:lnTo>
                    <a:pt x="1223" y="158"/>
                  </a:lnTo>
                  <a:lnTo>
                    <a:pt x="1238" y="141"/>
                  </a:lnTo>
                  <a:lnTo>
                    <a:pt x="1247" y="129"/>
                  </a:lnTo>
                  <a:lnTo>
                    <a:pt x="1254" y="117"/>
                  </a:lnTo>
                  <a:lnTo>
                    <a:pt x="1255" y="94"/>
                  </a:lnTo>
                  <a:lnTo>
                    <a:pt x="1257" y="80"/>
                  </a:lnTo>
                  <a:lnTo>
                    <a:pt x="1254" y="69"/>
                  </a:lnTo>
                  <a:lnTo>
                    <a:pt x="1246" y="59"/>
                  </a:lnTo>
                  <a:lnTo>
                    <a:pt x="1235" y="52"/>
                  </a:lnTo>
                  <a:lnTo>
                    <a:pt x="1230" y="50"/>
                  </a:lnTo>
                  <a:lnTo>
                    <a:pt x="1225" y="49"/>
                  </a:lnTo>
                  <a:lnTo>
                    <a:pt x="1215" y="51"/>
                  </a:lnTo>
                  <a:lnTo>
                    <a:pt x="1192" y="62"/>
                  </a:lnTo>
                  <a:lnTo>
                    <a:pt x="1170" y="67"/>
                  </a:lnTo>
                  <a:lnTo>
                    <a:pt x="1161" y="67"/>
                  </a:lnTo>
                  <a:lnTo>
                    <a:pt x="1159" y="50"/>
                  </a:lnTo>
                  <a:lnTo>
                    <a:pt x="1153" y="44"/>
                  </a:lnTo>
                  <a:lnTo>
                    <a:pt x="1163" y="17"/>
                  </a:lnTo>
                  <a:lnTo>
                    <a:pt x="1171" y="14"/>
                  </a:lnTo>
                  <a:lnTo>
                    <a:pt x="1172" y="8"/>
                  </a:lnTo>
                  <a:lnTo>
                    <a:pt x="1163" y="3"/>
                  </a:lnTo>
                  <a:lnTo>
                    <a:pt x="1157" y="0"/>
                  </a:lnTo>
                  <a:lnTo>
                    <a:pt x="1149" y="0"/>
                  </a:lnTo>
                  <a:lnTo>
                    <a:pt x="1138" y="2"/>
                  </a:lnTo>
                  <a:lnTo>
                    <a:pt x="1128" y="7"/>
                  </a:lnTo>
                  <a:lnTo>
                    <a:pt x="1122" y="14"/>
                  </a:lnTo>
                  <a:lnTo>
                    <a:pt x="1106" y="37"/>
                  </a:lnTo>
                  <a:lnTo>
                    <a:pt x="1091" y="52"/>
                  </a:lnTo>
                  <a:lnTo>
                    <a:pt x="1095" y="60"/>
                  </a:lnTo>
                  <a:lnTo>
                    <a:pt x="1087" y="75"/>
                  </a:lnTo>
                  <a:lnTo>
                    <a:pt x="1067" y="66"/>
                  </a:lnTo>
                  <a:lnTo>
                    <a:pt x="1062" y="66"/>
                  </a:lnTo>
                  <a:lnTo>
                    <a:pt x="1063" y="69"/>
                  </a:lnTo>
                  <a:lnTo>
                    <a:pt x="1069" y="76"/>
                  </a:lnTo>
                  <a:lnTo>
                    <a:pt x="1097" y="96"/>
                  </a:lnTo>
                  <a:lnTo>
                    <a:pt x="1097" y="120"/>
                  </a:lnTo>
                  <a:lnTo>
                    <a:pt x="1093" y="125"/>
                  </a:lnTo>
                  <a:lnTo>
                    <a:pt x="1089" y="126"/>
                  </a:lnTo>
                  <a:lnTo>
                    <a:pt x="1081" y="121"/>
                  </a:lnTo>
                  <a:lnTo>
                    <a:pt x="1077" y="110"/>
                  </a:lnTo>
                  <a:lnTo>
                    <a:pt x="1073" y="103"/>
                  </a:lnTo>
                  <a:lnTo>
                    <a:pt x="1068" y="97"/>
                  </a:lnTo>
                  <a:lnTo>
                    <a:pt x="1056" y="92"/>
                  </a:lnTo>
                  <a:lnTo>
                    <a:pt x="1040" y="88"/>
                  </a:lnTo>
                  <a:lnTo>
                    <a:pt x="1024" y="89"/>
                  </a:lnTo>
                  <a:lnTo>
                    <a:pt x="1012" y="91"/>
                  </a:lnTo>
                  <a:lnTo>
                    <a:pt x="1003" y="87"/>
                  </a:lnTo>
                  <a:lnTo>
                    <a:pt x="1001" y="83"/>
                  </a:lnTo>
                  <a:lnTo>
                    <a:pt x="988" y="87"/>
                  </a:lnTo>
                  <a:lnTo>
                    <a:pt x="978" y="93"/>
                  </a:lnTo>
                  <a:lnTo>
                    <a:pt x="972" y="98"/>
                  </a:lnTo>
                  <a:lnTo>
                    <a:pt x="961" y="107"/>
                  </a:lnTo>
                  <a:lnTo>
                    <a:pt x="940" y="113"/>
                  </a:lnTo>
                  <a:lnTo>
                    <a:pt x="934" y="116"/>
                  </a:lnTo>
                  <a:lnTo>
                    <a:pt x="927" y="122"/>
                  </a:lnTo>
                  <a:lnTo>
                    <a:pt x="918" y="137"/>
                  </a:lnTo>
                  <a:lnTo>
                    <a:pt x="908" y="159"/>
                  </a:lnTo>
                  <a:lnTo>
                    <a:pt x="904" y="167"/>
                  </a:lnTo>
                  <a:lnTo>
                    <a:pt x="897" y="173"/>
                  </a:lnTo>
                  <a:lnTo>
                    <a:pt x="884" y="180"/>
                  </a:lnTo>
                  <a:lnTo>
                    <a:pt x="882" y="183"/>
                  </a:lnTo>
                  <a:lnTo>
                    <a:pt x="882" y="186"/>
                  </a:lnTo>
                  <a:lnTo>
                    <a:pt x="885" y="194"/>
                  </a:lnTo>
                  <a:lnTo>
                    <a:pt x="883" y="200"/>
                  </a:lnTo>
                  <a:lnTo>
                    <a:pt x="874" y="203"/>
                  </a:lnTo>
                  <a:lnTo>
                    <a:pt x="843" y="212"/>
                  </a:lnTo>
                  <a:lnTo>
                    <a:pt x="834" y="216"/>
                  </a:lnTo>
                  <a:lnTo>
                    <a:pt x="828" y="223"/>
                  </a:lnTo>
                  <a:lnTo>
                    <a:pt x="823" y="241"/>
                  </a:lnTo>
                  <a:lnTo>
                    <a:pt x="826" y="269"/>
                  </a:lnTo>
                  <a:lnTo>
                    <a:pt x="829" y="273"/>
                  </a:lnTo>
                  <a:lnTo>
                    <a:pt x="835" y="274"/>
                  </a:lnTo>
                  <a:lnTo>
                    <a:pt x="846" y="276"/>
                  </a:lnTo>
                  <a:lnTo>
                    <a:pt x="847" y="280"/>
                  </a:lnTo>
                  <a:lnTo>
                    <a:pt x="855" y="287"/>
                  </a:lnTo>
                  <a:lnTo>
                    <a:pt x="865" y="295"/>
                  </a:lnTo>
                  <a:lnTo>
                    <a:pt x="865" y="341"/>
                  </a:lnTo>
                  <a:lnTo>
                    <a:pt x="861" y="355"/>
                  </a:lnTo>
                  <a:lnTo>
                    <a:pt x="865" y="364"/>
                  </a:lnTo>
                  <a:lnTo>
                    <a:pt x="873" y="373"/>
                  </a:lnTo>
                  <a:lnTo>
                    <a:pt x="873" y="378"/>
                  </a:lnTo>
                  <a:lnTo>
                    <a:pt x="862" y="377"/>
                  </a:lnTo>
                  <a:lnTo>
                    <a:pt x="847" y="367"/>
                  </a:lnTo>
                  <a:lnTo>
                    <a:pt x="842" y="353"/>
                  </a:lnTo>
                  <a:lnTo>
                    <a:pt x="844" y="345"/>
                  </a:lnTo>
                  <a:lnTo>
                    <a:pt x="844" y="340"/>
                  </a:lnTo>
                  <a:lnTo>
                    <a:pt x="840" y="338"/>
                  </a:lnTo>
                  <a:lnTo>
                    <a:pt x="835" y="334"/>
                  </a:lnTo>
                  <a:lnTo>
                    <a:pt x="837" y="328"/>
                  </a:lnTo>
                  <a:lnTo>
                    <a:pt x="845" y="319"/>
                  </a:lnTo>
                  <a:lnTo>
                    <a:pt x="849" y="305"/>
                  </a:lnTo>
                  <a:lnTo>
                    <a:pt x="849" y="297"/>
                  </a:lnTo>
                  <a:lnTo>
                    <a:pt x="846" y="295"/>
                  </a:lnTo>
                  <a:lnTo>
                    <a:pt x="833" y="294"/>
                  </a:lnTo>
                  <a:lnTo>
                    <a:pt x="823" y="289"/>
                  </a:lnTo>
                  <a:lnTo>
                    <a:pt x="820" y="287"/>
                  </a:lnTo>
                  <a:lnTo>
                    <a:pt x="817" y="287"/>
                  </a:lnTo>
                  <a:lnTo>
                    <a:pt x="800" y="283"/>
                  </a:lnTo>
                  <a:lnTo>
                    <a:pt x="784" y="274"/>
                  </a:lnTo>
                  <a:lnTo>
                    <a:pt x="779" y="271"/>
                  </a:lnTo>
                  <a:lnTo>
                    <a:pt x="777" y="274"/>
                  </a:lnTo>
                  <a:lnTo>
                    <a:pt x="774" y="277"/>
                  </a:lnTo>
                  <a:lnTo>
                    <a:pt x="769" y="279"/>
                  </a:lnTo>
                  <a:lnTo>
                    <a:pt x="767" y="276"/>
                  </a:lnTo>
                  <a:lnTo>
                    <a:pt x="765" y="267"/>
                  </a:lnTo>
                  <a:lnTo>
                    <a:pt x="765" y="247"/>
                  </a:lnTo>
                  <a:lnTo>
                    <a:pt x="761" y="241"/>
                  </a:lnTo>
                  <a:lnTo>
                    <a:pt x="754" y="240"/>
                  </a:lnTo>
                  <a:lnTo>
                    <a:pt x="744" y="241"/>
                  </a:lnTo>
                  <a:lnTo>
                    <a:pt x="738" y="243"/>
                  </a:lnTo>
                  <a:lnTo>
                    <a:pt x="736" y="249"/>
                  </a:lnTo>
                  <a:lnTo>
                    <a:pt x="739" y="264"/>
                  </a:lnTo>
                  <a:lnTo>
                    <a:pt x="743" y="276"/>
                  </a:lnTo>
                  <a:lnTo>
                    <a:pt x="741" y="282"/>
                  </a:lnTo>
                  <a:lnTo>
                    <a:pt x="735" y="287"/>
                  </a:lnTo>
                  <a:lnTo>
                    <a:pt x="726" y="293"/>
                  </a:lnTo>
                  <a:lnTo>
                    <a:pt x="720" y="300"/>
                  </a:lnTo>
                  <a:lnTo>
                    <a:pt x="720" y="314"/>
                  </a:lnTo>
                  <a:lnTo>
                    <a:pt x="728" y="321"/>
                  </a:lnTo>
                  <a:lnTo>
                    <a:pt x="733" y="324"/>
                  </a:lnTo>
                  <a:lnTo>
                    <a:pt x="733" y="330"/>
                  </a:lnTo>
                  <a:lnTo>
                    <a:pt x="730" y="341"/>
                  </a:lnTo>
                  <a:lnTo>
                    <a:pt x="726" y="350"/>
                  </a:lnTo>
                  <a:lnTo>
                    <a:pt x="722" y="359"/>
                  </a:lnTo>
                  <a:lnTo>
                    <a:pt x="719" y="375"/>
                  </a:lnTo>
                  <a:lnTo>
                    <a:pt x="719" y="395"/>
                  </a:lnTo>
                  <a:lnTo>
                    <a:pt x="736" y="396"/>
                  </a:lnTo>
                  <a:lnTo>
                    <a:pt x="751" y="387"/>
                  </a:lnTo>
                  <a:lnTo>
                    <a:pt x="764" y="386"/>
                  </a:lnTo>
                  <a:lnTo>
                    <a:pt x="770" y="389"/>
                  </a:lnTo>
                  <a:lnTo>
                    <a:pt x="777" y="400"/>
                  </a:lnTo>
                  <a:lnTo>
                    <a:pt x="781" y="413"/>
                  </a:lnTo>
                  <a:lnTo>
                    <a:pt x="787" y="436"/>
                  </a:lnTo>
                  <a:lnTo>
                    <a:pt x="789" y="441"/>
                  </a:lnTo>
                  <a:lnTo>
                    <a:pt x="793" y="446"/>
                  </a:lnTo>
                  <a:lnTo>
                    <a:pt x="798" y="446"/>
                  </a:lnTo>
                  <a:lnTo>
                    <a:pt x="805" y="445"/>
                  </a:lnTo>
                  <a:lnTo>
                    <a:pt x="810" y="445"/>
                  </a:lnTo>
                  <a:lnTo>
                    <a:pt x="815" y="448"/>
                  </a:lnTo>
                  <a:lnTo>
                    <a:pt x="826" y="454"/>
                  </a:lnTo>
                  <a:lnTo>
                    <a:pt x="834" y="455"/>
                  </a:lnTo>
                  <a:lnTo>
                    <a:pt x="830" y="460"/>
                  </a:lnTo>
                  <a:lnTo>
                    <a:pt x="823" y="464"/>
                  </a:lnTo>
                  <a:lnTo>
                    <a:pt x="814" y="466"/>
                  </a:lnTo>
                  <a:lnTo>
                    <a:pt x="808" y="467"/>
                  </a:lnTo>
                  <a:lnTo>
                    <a:pt x="805" y="473"/>
                  </a:lnTo>
                  <a:lnTo>
                    <a:pt x="804" y="478"/>
                  </a:lnTo>
                  <a:lnTo>
                    <a:pt x="805" y="483"/>
                  </a:lnTo>
                  <a:lnTo>
                    <a:pt x="808" y="488"/>
                  </a:lnTo>
                  <a:lnTo>
                    <a:pt x="810" y="498"/>
                  </a:lnTo>
                  <a:lnTo>
                    <a:pt x="808" y="515"/>
                  </a:lnTo>
                  <a:lnTo>
                    <a:pt x="805" y="519"/>
                  </a:lnTo>
                  <a:lnTo>
                    <a:pt x="800" y="518"/>
                  </a:lnTo>
                  <a:lnTo>
                    <a:pt x="796" y="513"/>
                  </a:lnTo>
                  <a:lnTo>
                    <a:pt x="794" y="506"/>
                  </a:lnTo>
                  <a:lnTo>
                    <a:pt x="793" y="497"/>
                  </a:lnTo>
                  <a:lnTo>
                    <a:pt x="789" y="487"/>
                  </a:lnTo>
                  <a:lnTo>
                    <a:pt x="781" y="471"/>
                  </a:lnTo>
                  <a:lnTo>
                    <a:pt x="779" y="469"/>
                  </a:lnTo>
                  <a:lnTo>
                    <a:pt x="775" y="471"/>
                  </a:lnTo>
                  <a:lnTo>
                    <a:pt x="770" y="478"/>
                  </a:lnTo>
                  <a:lnTo>
                    <a:pt x="767" y="486"/>
                  </a:lnTo>
                  <a:lnTo>
                    <a:pt x="759" y="491"/>
                  </a:lnTo>
                  <a:lnTo>
                    <a:pt x="757" y="488"/>
                  </a:lnTo>
                  <a:lnTo>
                    <a:pt x="757" y="486"/>
                  </a:lnTo>
                  <a:lnTo>
                    <a:pt x="759" y="482"/>
                  </a:lnTo>
                  <a:lnTo>
                    <a:pt x="765" y="464"/>
                  </a:lnTo>
                  <a:lnTo>
                    <a:pt x="766" y="439"/>
                  </a:lnTo>
                  <a:lnTo>
                    <a:pt x="765" y="403"/>
                  </a:lnTo>
                  <a:lnTo>
                    <a:pt x="761" y="394"/>
                  </a:lnTo>
                  <a:lnTo>
                    <a:pt x="753" y="403"/>
                  </a:lnTo>
                  <a:lnTo>
                    <a:pt x="749" y="405"/>
                  </a:lnTo>
                  <a:lnTo>
                    <a:pt x="739" y="406"/>
                  </a:lnTo>
                  <a:lnTo>
                    <a:pt x="735" y="409"/>
                  </a:lnTo>
                  <a:lnTo>
                    <a:pt x="730" y="411"/>
                  </a:lnTo>
                  <a:lnTo>
                    <a:pt x="728" y="415"/>
                  </a:lnTo>
                  <a:lnTo>
                    <a:pt x="727" y="464"/>
                  </a:lnTo>
                  <a:lnTo>
                    <a:pt x="724" y="476"/>
                  </a:lnTo>
                  <a:lnTo>
                    <a:pt x="712" y="482"/>
                  </a:lnTo>
                  <a:lnTo>
                    <a:pt x="700" y="485"/>
                  </a:lnTo>
                  <a:lnTo>
                    <a:pt x="694" y="488"/>
                  </a:lnTo>
                  <a:lnTo>
                    <a:pt x="679" y="489"/>
                  </a:lnTo>
                  <a:lnTo>
                    <a:pt x="665" y="486"/>
                  </a:lnTo>
                  <a:lnTo>
                    <a:pt x="648" y="480"/>
                  </a:lnTo>
                  <a:lnTo>
                    <a:pt x="655" y="476"/>
                  </a:lnTo>
                  <a:lnTo>
                    <a:pt x="671" y="474"/>
                  </a:lnTo>
                  <a:lnTo>
                    <a:pt x="690" y="471"/>
                  </a:lnTo>
                  <a:lnTo>
                    <a:pt x="698" y="466"/>
                  </a:lnTo>
                  <a:lnTo>
                    <a:pt x="698" y="461"/>
                  </a:lnTo>
                  <a:lnTo>
                    <a:pt x="696" y="455"/>
                  </a:lnTo>
                  <a:lnTo>
                    <a:pt x="696" y="450"/>
                  </a:lnTo>
                  <a:lnTo>
                    <a:pt x="716" y="423"/>
                  </a:lnTo>
                  <a:lnTo>
                    <a:pt x="718" y="415"/>
                  </a:lnTo>
                  <a:lnTo>
                    <a:pt x="718" y="413"/>
                  </a:lnTo>
                  <a:lnTo>
                    <a:pt x="716" y="411"/>
                  </a:lnTo>
                  <a:lnTo>
                    <a:pt x="710" y="409"/>
                  </a:lnTo>
                  <a:lnTo>
                    <a:pt x="706" y="405"/>
                  </a:lnTo>
                  <a:lnTo>
                    <a:pt x="706" y="346"/>
                  </a:lnTo>
                  <a:lnTo>
                    <a:pt x="709" y="334"/>
                  </a:lnTo>
                  <a:lnTo>
                    <a:pt x="705" y="323"/>
                  </a:lnTo>
                  <a:lnTo>
                    <a:pt x="699" y="314"/>
                  </a:lnTo>
                  <a:lnTo>
                    <a:pt x="699" y="288"/>
                  </a:lnTo>
                  <a:lnTo>
                    <a:pt x="706" y="284"/>
                  </a:lnTo>
                  <a:lnTo>
                    <a:pt x="709" y="271"/>
                  </a:lnTo>
                  <a:lnTo>
                    <a:pt x="720" y="259"/>
                  </a:lnTo>
                  <a:lnTo>
                    <a:pt x="722" y="253"/>
                  </a:lnTo>
                  <a:lnTo>
                    <a:pt x="717" y="249"/>
                  </a:lnTo>
                  <a:lnTo>
                    <a:pt x="710" y="246"/>
                  </a:lnTo>
                  <a:lnTo>
                    <a:pt x="681" y="249"/>
                  </a:lnTo>
                  <a:lnTo>
                    <a:pt x="677" y="243"/>
                  </a:lnTo>
                  <a:lnTo>
                    <a:pt x="671" y="244"/>
                  </a:lnTo>
                  <a:lnTo>
                    <a:pt x="665" y="249"/>
                  </a:lnTo>
                  <a:lnTo>
                    <a:pt x="659" y="260"/>
                  </a:lnTo>
                  <a:lnTo>
                    <a:pt x="655" y="278"/>
                  </a:lnTo>
                  <a:lnTo>
                    <a:pt x="651" y="287"/>
                  </a:lnTo>
                  <a:lnTo>
                    <a:pt x="646" y="295"/>
                  </a:lnTo>
                  <a:lnTo>
                    <a:pt x="636" y="302"/>
                  </a:lnTo>
                  <a:lnTo>
                    <a:pt x="632" y="307"/>
                  </a:lnTo>
                  <a:lnTo>
                    <a:pt x="627" y="316"/>
                  </a:lnTo>
                  <a:lnTo>
                    <a:pt x="624" y="338"/>
                  </a:lnTo>
                  <a:lnTo>
                    <a:pt x="626" y="366"/>
                  </a:lnTo>
                  <a:lnTo>
                    <a:pt x="631" y="375"/>
                  </a:lnTo>
                  <a:lnTo>
                    <a:pt x="633" y="383"/>
                  </a:lnTo>
                  <a:lnTo>
                    <a:pt x="634" y="392"/>
                  </a:lnTo>
                  <a:lnTo>
                    <a:pt x="633" y="397"/>
                  </a:lnTo>
                  <a:lnTo>
                    <a:pt x="632" y="400"/>
                  </a:lnTo>
                  <a:lnTo>
                    <a:pt x="627" y="400"/>
                  </a:lnTo>
                  <a:lnTo>
                    <a:pt x="594" y="369"/>
                  </a:lnTo>
                  <a:lnTo>
                    <a:pt x="555" y="366"/>
                  </a:lnTo>
                  <a:lnTo>
                    <a:pt x="550" y="377"/>
                  </a:lnTo>
                  <a:lnTo>
                    <a:pt x="554" y="385"/>
                  </a:lnTo>
                  <a:lnTo>
                    <a:pt x="554" y="400"/>
                  </a:lnTo>
                  <a:lnTo>
                    <a:pt x="533" y="415"/>
                  </a:lnTo>
                  <a:lnTo>
                    <a:pt x="534" y="392"/>
                  </a:lnTo>
                  <a:lnTo>
                    <a:pt x="525" y="392"/>
                  </a:lnTo>
                  <a:lnTo>
                    <a:pt x="517" y="400"/>
                  </a:lnTo>
                  <a:lnTo>
                    <a:pt x="515" y="411"/>
                  </a:lnTo>
                  <a:lnTo>
                    <a:pt x="492" y="409"/>
                  </a:lnTo>
                  <a:lnTo>
                    <a:pt x="470" y="412"/>
                  </a:lnTo>
                  <a:lnTo>
                    <a:pt x="464" y="415"/>
                  </a:lnTo>
                  <a:lnTo>
                    <a:pt x="464" y="396"/>
                  </a:lnTo>
                  <a:lnTo>
                    <a:pt x="457" y="396"/>
                  </a:lnTo>
                  <a:lnTo>
                    <a:pt x="417" y="418"/>
                  </a:lnTo>
                  <a:lnTo>
                    <a:pt x="405" y="420"/>
                  </a:lnTo>
                  <a:lnTo>
                    <a:pt x="394" y="425"/>
                  </a:lnTo>
                  <a:lnTo>
                    <a:pt x="382" y="439"/>
                  </a:lnTo>
                  <a:lnTo>
                    <a:pt x="375" y="455"/>
                  </a:lnTo>
                  <a:lnTo>
                    <a:pt x="373" y="466"/>
                  </a:lnTo>
                  <a:lnTo>
                    <a:pt x="368" y="467"/>
                  </a:lnTo>
                  <a:lnTo>
                    <a:pt x="364" y="461"/>
                  </a:lnTo>
                  <a:lnTo>
                    <a:pt x="347" y="456"/>
                  </a:lnTo>
                  <a:lnTo>
                    <a:pt x="347" y="441"/>
                  </a:lnTo>
                  <a:lnTo>
                    <a:pt x="358" y="433"/>
                  </a:lnTo>
                  <a:lnTo>
                    <a:pt x="362" y="427"/>
                  </a:lnTo>
                  <a:lnTo>
                    <a:pt x="360" y="422"/>
                  </a:lnTo>
                  <a:lnTo>
                    <a:pt x="360" y="420"/>
                  </a:lnTo>
                  <a:lnTo>
                    <a:pt x="359" y="413"/>
                  </a:lnTo>
                  <a:lnTo>
                    <a:pt x="354" y="409"/>
                  </a:lnTo>
                  <a:lnTo>
                    <a:pt x="345" y="403"/>
                  </a:lnTo>
                  <a:lnTo>
                    <a:pt x="328" y="400"/>
                  </a:lnTo>
                  <a:lnTo>
                    <a:pt x="325" y="403"/>
                  </a:lnTo>
                  <a:lnTo>
                    <a:pt x="319" y="404"/>
                  </a:lnTo>
                  <a:lnTo>
                    <a:pt x="309" y="404"/>
                  </a:lnTo>
                  <a:lnTo>
                    <a:pt x="324" y="412"/>
                  </a:lnTo>
                  <a:lnTo>
                    <a:pt x="323" y="437"/>
                  </a:lnTo>
                  <a:lnTo>
                    <a:pt x="324" y="450"/>
                  </a:lnTo>
                  <a:lnTo>
                    <a:pt x="329" y="462"/>
                  </a:lnTo>
                  <a:lnTo>
                    <a:pt x="327" y="480"/>
                  </a:lnTo>
                  <a:lnTo>
                    <a:pt x="324" y="486"/>
                  </a:lnTo>
                  <a:lnTo>
                    <a:pt x="314" y="482"/>
                  </a:lnTo>
                  <a:lnTo>
                    <a:pt x="306" y="476"/>
                  </a:lnTo>
                  <a:lnTo>
                    <a:pt x="299" y="476"/>
                  </a:lnTo>
                  <a:lnTo>
                    <a:pt x="280" y="495"/>
                  </a:lnTo>
                  <a:lnTo>
                    <a:pt x="264" y="505"/>
                  </a:lnTo>
                  <a:lnTo>
                    <a:pt x="262" y="512"/>
                  </a:lnTo>
                  <a:lnTo>
                    <a:pt x="267" y="519"/>
                  </a:lnTo>
                  <a:lnTo>
                    <a:pt x="276" y="525"/>
                  </a:lnTo>
                  <a:lnTo>
                    <a:pt x="275" y="534"/>
                  </a:lnTo>
                  <a:lnTo>
                    <a:pt x="249" y="536"/>
                  </a:lnTo>
                  <a:lnTo>
                    <a:pt x="237" y="521"/>
                  </a:lnTo>
                  <a:lnTo>
                    <a:pt x="231" y="509"/>
                  </a:lnTo>
                  <a:lnTo>
                    <a:pt x="221" y="505"/>
                  </a:lnTo>
                  <a:lnTo>
                    <a:pt x="218" y="514"/>
                  </a:lnTo>
                  <a:lnTo>
                    <a:pt x="223" y="531"/>
                  </a:lnTo>
                  <a:lnTo>
                    <a:pt x="233" y="550"/>
                  </a:lnTo>
                  <a:lnTo>
                    <a:pt x="233" y="556"/>
                  </a:lnTo>
                  <a:lnTo>
                    <a:pt x="229" y="557"/>
                  </a:lnTo>
                  <a:lnTo>
                    <a:pt x="223" y="555"/>
                  </a:lnTo>
                  <a:lnTo>
                    <a:pt x="211" y="545"/>
                  </a:lnTo>
                  <a:lnTo>
                    <a:pt x="196" y="537"/>
                  </a:lnTo>
                  <a:lnTo>
                    <a:pt x="194" y="528"/>
                  </a:lnTo>
                  <a:lnTo>
                    <a:pt x="197" y="516"/>
                  </a:lnTo>
                  <a:lnTo>
                    <a:pt x="199" y="512"/>
                  </a:lnTo>
                  <a:lnTo>
                    <a:pt x="199" y="506"/>
                  </a:lnTo>
                  <a:lnTo>
                    <a:pt x="198" y="500"/>
                  </a:lnTo>
                  <a:lnTo>
                    <a:pt x="173" y="479"/>
                  </a:lnTo>
                  <a:lnTo>
                    <a:pt x="168" y="465"/>
                  </a:lnTo>
                  <a:lnTo>
                    <a:pt x="187" y="471"/>
                  </a:lnTo>
                  <a:lnTo>
                    <a:pt x="196" y="478"/>
                  </a:lnTo>
                  <a:lnTo>
                    <a:pt x="211" y="484"/>
                  </a:lnTo>
                  <a:lnTo>
                    <a:pt x="225" y="494"/>
                  </a:lnTo>
                  <a:lnTo>
                    <a:pt x="236" y="497"/>
                  </a:lnTo>
                  <a:lnTo>
                    <a:pt x="249" y="496"/>
                  </a:lnTo>
                  <a:lnTo>
                    <a:pt x="264" y="489"/>
                  </a:lnTo>
                  <a:lnTo>
                    <a:pt x="277" y="476"/>
                  </a:lnTo>
                  <a:lnTo>
                    <a:pt x="284" y="465"/>
                  </a:lnTo>
                  <a:lnTo>
                    <a:pt x="287" y="455"/>
                  </a:lnTo>
                  <a:lnTo>
                    <a:pt x="288" y="441"/>
                  </a:lnTo>
                  <a:lnTo>
                    <a:pt x="286" y="438"/>
                  </a:lnTo>
                  <a:lnTo>
                    <a:pt x="281" y="433"/>
                  </a:lnTo>
                  <a:lnTo>
                    <a:pt x="270" y="429"/>
                  </a:lnTo>
                  <a:lnTo>
                    <a:pt x="255" y="425"/>
                  </a:lnTo>
                  <a:lnTo>
                    <a:pt x="247" y="409"/>
                  </a:lnTo>
                  <a:lnTo>
                    <a:pt x="238" y="396"/>
                  </a:lnTo>
                  <a:lnTo>
                    <a:pt x="226" y="388"/>
                  </a:lnTo>
                  <a:lnTo>
                    <a:pt x="213" y="382"/>
                  </a:lnTo>
                  <a:lnTo>
                    <a:pt x="203" y="379"/>
                  </a:lnTo>
                  <a:lnTo>
                    <a:pt x="183" y="378"/>
                  </a:lnTo>
                  <a:lnTo>
                    <a:pt x="174" y="379"/>
                  </a:lnTo>
                  <a:lnTo>
                    <a:pt x="172" y="375"/>
                  </a:lnTo>
                  <a:lnTo>
                    <a:pt x="168" y="370"/>
                  </a:lnTo>
                  <a:lnTo>
                    <a:pt x="160" y="367"/>
                  </a:lnTo>
                  <a:lnTo>
                    <a:pt x="163" y="361"/>
                  </a:lnTo>
                  <a:lnTo>
                    <a:pt x="173" y="365"/>
                  </a:lnTo>
                  <a:lnTo>
                    <a:pt x="180" y="360"/>
                  </a:lnTo>
                  <a:lnTo>
                    <a:pt x="158" y="351"/>
                  </a:lnTo>
                  <a:lnTo>
                    <a:pt x="151" y="360"/>
                  </a:lnTo>
                  <a:lnTo>
                    <a:pt x="141" y="361"/>
                  </a:lnTo>
                  <a:lnTo>
                    <a:pt x="140" y="370"/>
                  </a:lnTo>
                  <a:lnTo>
                    <a:pt x="134" y="376"/>
                  </a:lnTo>
                  <a:lnTo>
                    <a:pt x="128" y="380"/>
                  </a:lnTo>
                  <a:lnTo>
                    <a:pt x="116" y="398"/>
                  </a:lnTo>
                  <a:lnTo>
                    <a:pt x="118" y="415"/>
                  </a:lnTo>
                  <a:lnTo>
                    <a:pt x="140" y="437"/>
                  </a:lnTo>
                  <a:lnTo>
                    <a:pt x="140" y="466"/>
                  </a:lnTo>
                  <a:lnTo>
                    <a:pt x="128" y="479"/>
                  </a:lnTo>
                  <a:lnTo>
                    <a:pt x="133" y="497"/>
                  </a:lnTo>
                  <a:lnTo>
                    <a:pt x="129" y="550"/>
                  </a:lnTo>
                  <a:lnTo>
                    <a:pt x="132" y="568"/>
                  </a:lnTo>
                  <a:lnTo>
                    <a:pt x="135" y="570"/>
                  </a:lnTo>
                  <a:lnTo>
                    <a:pt x="141" y="588"/>
                  </a:lnTo>
                  <a:lnTo>
                    <a:pt x="142" y="602"/>
                  </a:lnTo>
                  <a:lnTo>
                    <a:pt x="140" y="612"/>
                  </a:lnTo>
                  <a:lnTo>
                    <a:pt x="103" y="645"/>
                  </a:lnTo>
                  <a:lnTo>
                    <a:pt x="112" y="651"/>
                  </a:lnTo>
                  <a:lnTo>
                    <a:pt x="121" y="656"/>
                  </a:lnTo>
                  <a:lnTo>
                    <a:pt x="134" y="658"/>
                  </a:lnTo>
                  <a:lnTo>
                    <a:pt x="124" y="660"/>
                  </a:lnTo>
                  <a:lnTo>
                    <a:pt x="118" y="663"/>
                  </a:lnTo>
                  <a:lnTo>
                    <a:pt x="106" y="664"/>
                  </a:lnTo>
                  <a:lnTo>
                    <a:pt x="96" y="667"/>
                  </a:lnTo>
                  <a:lnTo>
                    <a:pt x="89" y="674"/>
                  </a:lnTo>
                  <a:lnTo>
                    <a:pt x="82" y="669"/>
                  </a:lnTo>
                  <a:lnTo>
                    <a:pt x="73" y="667"/>
                  </a:lnTo>
                  <a:lnTo>
                    <a:pt x="61" y="669"/>
                  </a:lnTo>
                  <a:lnTo>
                    <a:pt x="51" y="674"/>
                  </a:lnTo>
                  <a:lnTo>
                    <a:pt x="44" y="681"/>
                  </a:lnTo>
                  <a:lnTo>
                    <a:pt x="42" y="684"/>
                  </a:lnTo>
                  <a:lnTo>
                    <a:pt x="42" y="691"/>
                  </a:lnTo>
                  <a:lnTo>
                    <a:pt x="42" y="701"/>
                  </a:lnTo>
                  <a:lnTo>
                    <a:pt x="47" y="705"/>
                  </a:lnTo>
                  <a:lnTo>
                    <a:pt x="51" y="714"/>
                  </a:lnTo>
                  <a:lnTo>
                    <a:pt x="51" y="724"/>
                  </a:lnTo>
                  <a:lnTo>
                    <a:pt x="48" y="729"/>
                  </a:lnTo>
                  <a:lnTo>
                    <a:pt x="44" y="732"/>
                  </a:lnTo>
                  <a:lnTo>
                    <a:pt x="34" y="728"/>
                  </a:lnTo>
                  <a:lnTo>
                    <a:pt x="30" y="723"/>
                  </a:lnTo>
                  <a:lnTo>
                    <a:pt x="21" y="718"/>
                  </a:lnTo>
                  <a:lnTo>
                    <a:pt x="7" y="731"/>
                  </a:lnTo>
                  <a:lnTo>
                    <a:pt x="2" y="740"/>
                  </a:lnTo>
                  <a:lnTo>
                    <a:pt x="0" y="757"/>
                  </a:lnTo>
                  <a:lnTo>
                    <a:pt x="0" y="773"/>
                  </a:lnTo>
                  <a:lnTo>
                    <a:pt x="4" y="776"/>
                  </a:lnTo>
                  <a:lnTo>
                    <a:pt x="8" y="776"/>
                  </a:lnTo>
                  <a:lnTo>
                    <a:pt x="17" y="776"/>
                  </a:lnTo>
                  <a:lnTo>
                    <a:pt x="22" y="775"/>
                  </a:lnTo>
                  <a:lnTo>
                    <a:pt x="34" y="785"/>
                  </a:lnTo>
                  <a:lnTo>
                    <a:pt x="38" y="790"/>
                  </a:lnTo>
                  <a:lnTo>
                    <a:pt x="42" y="797"/>
                  </a:lnTo>
                  <a:lnTo>
                    <a:pt x="46" y="809"/>
                  </a:lnTo>
                  <a:lnTo>
                    <a:pt x="48" y="813"/>
                  </a:lnTo>
                  <a:lnTo>
                    <a:pt x="47" y="816"/>
                  </a:lnTo>
                  <a:lnTo>
                    <a:pt x="43" y="822"/>
                  </a:lnTo>
                  <a:lnTo>
                    <a:pt x="37" y="827"/>
                  </a:lnTo>
                  <a:lnTo>
                    <a:pt x="44" y="831"/>
                  </a:lnTo>
                  <a:lnTo>
                    <a:pt x="52" y="840"/>
                  </a:lnTo>
                  <a:lnTo>
                    <a:pt x="60" y="854"/>
                  </a:lnTo>
                  <a:lnTo>
                    <a:pt x="64" y="865"/>
                  </a:lnTo>
                  <a:lnTo>
                    <a:pt x="64" y="870"/>
                  </a:lnTo>
                  <a:lnTo>
                    <a:pt x="63" y="872"/>
                  </a:lnTo>
                  <a:lnTo>
                    <a:pt x="40" y="885"/>
                  </a:lnTo>
                  <a:lnTo>
                    <a:pt x="37" y="887"/>
                  </a:lnTo>
                  <a:lnTo>
                    <a:pt x="33" y="887"/>
                  </a:lnTo>
                  <a:lnTo>
                    <a:pt x="30" y="894"/>
                  </a:lnTo>
                  <a:lnTo>
                    <a:pt x="31" y="899"/>
                  </a:lnTo>
                  <a:lnTo>
                    <a:pt x="34" y="902"/>
                  </a:lnTo>
                  <a:lnTo>
                    <a:pt x="24" y="903"/>
                  </a:lnTo>
                  <a:lnTo>
                    <a:pt x="23" y="905"/>
                  </a:lnTo>
                  <a:lnTo>
                    <a:pt x="28" y="912"/>
                  </a:lnTo>
                  <a:lnTo>
                    <a:pt x="38" y="908"/>
                  </a:lnTo>
                  <a:lnTo>
                    <a:pt x="50" y="908"/>
                  </a:lnTo>
                  <a:lnTo>
                    <a:pt x="60" y="910"/>
                  </a:lnTo>
                  <a:lnTo>
                    <a:pt x="73" y="911"/>
                  </a:lnTo>
                  <a:lnTo>
                    <a:pt x="82" y="910"/>
                  </a:lnTo>
                  <a:lnTo>
                    <a:pt x="85" y="909"/>
                  </a:lnTo>
                  <a:lnTo>
                    <a:pt x="85" y="905"/>
                  </a:lnTo>
                  <a:lnTo>
                    <a:pt x="93" y="909"/>
                  </a:lnTo>
                  <a:lnTo>
                    <a:pt x="101" y="912"/>
                  </a:lnTo>
                  <a:lnTo>
                    <a:pt x="106" y="920"/>
                  </a:lnTo>
                  <a:lnTo>
                    <a:pt x="111" y="928"/>
                  </a:lnTo>
                  <a:lnTo>
                    <a:pt x="113" y="936"/>
                  </a:lnTo>
                  <a:lnTo>
                    <a:pt x="112" y="946"/>
                  </a:lnTo>
                  <a:lnTo>
                    <a:pt x="111" y="961"/>
                  </a:lnTo>
                  <a:lnTo>
                    <a:pt x="115" y="967"/>
                  </a:lnTo>
                  <a:lnTo>
                    <a:pt x="118" y="968"/>
                  </a:lnTo>
                  <a:lnTo>
                    <a:pt x="121" y="964"/>
                  </a:lnTo>
                  <a:lnTo>
                    <a:pt x="124" y="964"/>
                  </a:lnTo>
                  <a:lnTo>
                    <a:pt x="133" y="959"/>
                  </a:lnTo>
                  <a:lnTo>
                    <a:pt x="139" y="958"/>
                  </a:lnTo>
                  <a:lnTo>
                    <a:pt x="148" y="957"/>
                  </a:lnTo>
                  <a:lnTo>
                    <a:pt x="160" y="961"/>
                  </a:lnTo>
                  <a:lnTo>
                    <a:pt x="173" y="968"/>
                  </a:lnTo>
                  <a:lnTo>
                    <a:pt x="170" y="969"/>
                  </a:lnTo>
                  <a:lnTo>
                    <a:pt x="174" y="969"/>
                  </a:lnTo>
                  <a:lnTo>
                    <a:pt x="183" y="968"/>
                  </a:lnTo>
                  <a:lnTo>
                    <a:pt x="190" y="968"/>
                  </a:lnTo>
                  <a:lnTo>
                    <a:pt x="194" y="970"/>
                  </a:lnTo>
                  <a:lnTo>
                    <a:pt x="190" y="976"/>
                  </a:lnTo>
                  <a:lnTo>
                    <a:pt x="187" y="981"/>
                  </a:lnTo>
                  <a:lnTo>
                    <a:pt x="186" y="984"/>
                  </a:lnTo>
                  <a:lnTo>
                    <a:pt x="186" y="991"/>
                  </a:lnTo>
                  <a:lnTo>
                    <a:pt x="190" y="993"/>
                  </a:lnTo>
                  <a:lnTo>
                    <a:pt x="198" y="991"/>
                  </a:lnTo>
                  <a:lnTo>
                    <a:pt x="203" y="984"/>
                  </a:lnTo>
                  <a:lnTo>
                    <a:pt x="208" y="977"/>
                  </a:lnTo>
                  <a:lnTo>
                    <a:pt x="206" y="977"/>
                  </a:lnTo>
                  <a:lnTo>
                    <a:pt x="203" y="975"/>
                  </a:lnTo>
                  <a:lnTo>
                    <a:pt x="199" y="970"/>
                  </a:lnTo>
                  <a:lnTo>
                    <a:pt x="198" y="965"/>
                  </a:lnTo>
                  <a:lnTo>
                    <a:pt x="199" y="960"/>
                  </a:lnTo>
                  <a:lnTo>
                    <a:pt x="206" y="957"/>
                  </a:lnTo>
                  <a:lnTo>
                    <a:pt x="217" y="952"/>
                  </a:lnTo>
                  <a:lnTo>
                    <a:pt x="221" y="952"/>
                  </a:lnTo>
                  <a:lnTo>
                    <a:pt x="226" y="954"/>
                  </a:lnTo>
                  <a:lnTo>
                    <a:pt x="229" y="957"/>
                  </a:lnTo>
                  <a:lnTo>
                    <a:pt x="231" y="960"/>
                  </a:lnTo>
                  <a:lnTo>
                    <a:pt x="231" y="965"/>
                  </a:lnTo>
                  <a:lnTo>
                    <a:pt x="229" y="968"/>
                  </a:lnTo>
                  <a:lnTo>
                    <a:pt x="225" y="968"/>
                  </a:lnTo>
                  <a:lnTo>
                    <a:pt x="217" y="970"/>
                  </a:lnTo>
                  <a:lnTo>
                    <a:pt x="213" y="973"/>
                  </a:lnTo>
                  <a:lnTo>
                    <a:pt x="213" y="982"/>
                  </a:lnTo>
                  <a:lnTo>
                    <a:pt x="219" y="987"/>
                  </a:lnTo>
                  <a:lnTo>
                    <a:pt x="233" y="995"/>
                  </a:lnTo>
                  <a:lnTo>
                    <a:pt x="243" y="1008"/>
                  </a:lnTo>
                  <a:lnTo>
                    <a:pt x="272" y="1026"/>
                  </a:lnTo>
                  <a:lnTo>
                    <a:pt x="275" y="1033"/>
                  </a:lnTo>
                  <a:lnTo>
                    <a:pt x="275" y="1042"/>
                  </a:lnTo>
                  <a:lnTo>
                    <a:pt x="272" y="1049"/>
                  </a:lnTo>
                  <a:lnTo>
                    <a:pt x="268" y="1055"/>
                  </a:lnTo>
                  <a:lnTo>
                    <a:pt x="275" y="1058"/>
                  </a:lnTo>
                  <a:lnTo>
                    <a:pt x="287" y="1065"/>
                  </a:lnTo>
                  <a:lnTo>
                    <a:pt x="291" y="1068"/>
                  </a:lnTo>
                  <a:lnTo>
                    <a:pt x="298" y="1072"/>
                  </a:lnTo>
                  <a:lnTo>
                    <a:pt x="301" y="1078"/>
                  </a:lnTo>
                  <a:lnTo>
                    <a:pt x="326" y="1083"/>
                  </a:lnTo>
                  <a:lnTo>
                    <a:pt x="330" y="1085"/>
                  </a:lnTo>
                  <a:lnTo>
                    <a:pt x="336" y="1086"/>
                  </a:lnTo>
                  <a:lnTo>
                    <a:pt x="343" y="1084"/>
                  </a:lnTo>
                  <a:lnTo>
                    <a:pt x="359" y="1068"/>
                  </a:lnTo>
                  <a:lnTo>
                    <a:pt x="365" y="1076"/>
                  </a:lnTo>
                  <a:lnTo>
                    <a:pt x="369" y="1081"/>
                  </a:lnTo>
                  <a:lnTo>
                    <a:pt x="377" y="1092"/>
                  </a:lnTo>
                  <a:lnTo>
                    <a:pt x="373" y="1070"/>
                  </a:lnTo>
                  <a:lnTo>
                    <a:pt x="373" y="1059"/>
                  </a:lnTo>
                  <a:lnTo>
                    <a:pt x="375" y="1055"/>
                  </a:lnTo>
                  <a:lnTo>
                    <a:pt x="378" y="1055"/>
                  </a:lnTo>
                  <a:lnTo>
                    <a:pt x="373" y="1043"/>
                  </a:lnTo>
                  <a:lnTo>
                    <a:pt x="372" y="1033"/>
                  </a:lnTo>
                  <a:lnTo>
                    <a:pt x="373" y="1029"/>
                  </a:lnTo>
                  <a:lnTo>
                    <a:pt x="377" y="1028"/>
                  </a:lnTo>
                  <a:lnTo>
                    <a:pt x="367" y="1023"/>
                  </a:lnTo>
                  <a:lnTo>
                    <a:pt x="360" y="1015"/>
                  </a:lnTo>
                  <a:lnTo>
                    <a:pt x="355" y="1001"/>
                  </a:lnTo>
                  <a:lnTo>
                    <a:pt x="352" y="986"/>
                  </a:lnTo>
                  <a:lnTo>
                    <a:pt x="355" y="968"/>
                  </a:lnTo>
                  <a:lnTo>
                    <a:pt x="368" y="957"/>
                  </a:lnTo>
                  <a:lnTo>
                    <a:pt x="385" y="948"/>
                  </a:lnTo>
                  <a:lnTo>
                    <a:pt x="406" y="946"/>
                  </a:lnTo>
                  <a:lnTo>
                    <a:pt x="425" y="950"/>
                  </a:lnTo>
                  <a:lnTo>
                    <a:pt x="437" y="957"/>
                  </a:lnTo>
                  <a:lnTo>
                    <a:pt x="441" y="961"/>
                  </a:lnTo>
                  <a:lnTo>
                    <a:pt x="441" y="968"/>
                  </a:lnTo>
                  <a:lnTo>
                    <a:pt x="438" y="976"/>
                  </a:lnTo>
                  <a:lnTo>
                    <a:pt x="433" y="982"/>
                  </a:lnTo>
                  <a:lnTo>
                    <a:pt x="424" y="984"/>
                  </a:lnTo>
                  <a:lnTo>
                    <a:pt x="414" y="984"/>
                  </a:lnTo>
                  <a:lnTo>
                    <a:pt x="405" y="986"/>
                  </a:lnTo>
                  <a:lnTo>
                    <a:pt x="399" y="991"/>
                  </a:lnTo>
                  <a:lnTo>
                    <a:pt x="397" y="993"/>
                  </a:lnTo>
                  <a:lnTo>
                    <a:pt x="397" y="1002"/>
                  </a:lnTo>
                  <a:lnTo>
                    <a:pt x="406" y="1020"/>
                  </a:lnTo>
                  <a:lnTo>
                    <a:pt x="414" y="1021"/>
                  </a:lnTo>
                  <a:lnTo>
                    <a:pt x="417" y="1023"/>
                  </a:lnTo>
                  <a:lnTo>
                    <a:pt x="419" y="1029"/>
                  </a:lnTo>
                  <a:lnTo>
                    <a:pt x="419" y="1042"/>
                  </a:lnTo>
                  <a:lnTo>
                    <a:pt x="423" y="1046"/>
                  </a:lnTo>
                  <a:lnTo>
                    <a:pt x="426" y="1047"/>
                  </a:lnTo>
                  <a:lnTo>
                    <a:pt x="431" y="1042"/>
                  </a:lnTo>
                  <a:lnTo>
                    <a:pt x="433" y="1041"/>
                  </a:lnTo>
                  <a:lnTo>
                    <a:pt x="436" y="1043"/>
                  </a:lnTo>
                  <a:lnTo>
                    <a:pt x="443" y="1055"/>
                  </a:lnTo>
                  <a:lnTo>
                    <a:pt x="441" y="1063"/>
                  </a:lnTo>
                  <a:lnTo>
                    <a:pt x="432" y="1063"/>
                  </a:lnTo>
                  <a:lnTo>
                    <a:pt x="427" y="1064"/>
                  </a:lnTo>
                  <a:lnTo>
                    <a:pt x="425" y="1067"/>
                  </a:lnTo>
                  <a:lnTo>
                    <a:pt x="424" y="1070"/>
                  </a:lnTo>
                  <a:lnTo>
                    <a:pt x="427" y="1078"/>
                  </a:lnTo>
                  <a:lnTo>
                    <a:pt x="429" y="1081"/>
                  </a:lnTo>
                  <a:lnTo>
                    <a:pt x="431" y="1097"/>
                  </a:lnTo>
                  <a:lnTo>
                    <a:pt x="436" y="1099"/>
                  </a:lnTo>
                  <a:lnTo>
                    <a:pt x="438" y="1102"/>
                  </a:lnTo>
                  <a:lnTo>
                    <a:pt x="438" y="1108"/>
                  </a:lnTo>
                  <a:lnTo>
                    <a:pt x="438" y="1122"/>
                  </a:lnTo>
                  <a:lnTo>
                    <a:pt x="453" y="1114"/>
                  </a:lnTo>
                  <a:lnTo>
                    <a:pt x="467" y="1111"/>
                  </a:lnTo>
                  <a:lnTo>
                    <a:pt x="480" y="1112"/>
                  </a:lnTo>
                  <a:lnTo>
                    <a:pt x="484" y="1114"/>
                  </a:lnTo>
                  <a:lnTo>
                    <a:pt x="501" y="1120"/>
                  </a:lnTo>
                  <a:lnTo>
                    <a:pt x="509" y="1120"/>
                  </a:lnTo>
                  <a:lnTo>
                    <a:pt x="516" y="1124"/>
                  </a:lnTo>
                  <a:lnTo>
                    <a:pt x="529" y="1133"/>
                  </a:lnTo>
                  <a:lnTo>
                    <a:pt x="533" y="1144"/>
                  </a:lnTo>
                  <a:lnTo>
                    <a:pt x="535" y="1148"/>
                  </a:lnTo>
                  <a:lnTo>
                    <a:pt x="535" y="1153"/>
                  </a:lnTo>
                  <a:lnTo>
                    <a:pt x="545" y="1151"/>
                  </a:lnTo>
                  <a:lnTo>
                    <a:pt x="554" y="1151"/>
                  </a:lnTo>
                  <a:lnTo>
                    <a:pt x="560" y="1141"/>
                  </a:lnTo>
                  <a:lnTo>
                    <a:pt x="572" y="1136"/>
                  </a:lnTo>
                  <a:lnTo>
                    <a:pt x="581" y="1128"/>
                  </a:lnTo>
                  <a:lnTo>
                    <a:pt x="587" y="1119"/>
                  </a:lnTo>
                  <a:lnTo>
                    <a:pt x="602" y="1120"/>
                  </a:lnTo>
                  <a:lnTo>
                    <a:pt x="623" y="1122"/>
                  </a:lnTo>
                  <a:lnTo>
                    <a:pt x="640" y="1120"/>
                  </a:lnTo>
                  <a:lnTo>
                    <a:pt x="655" y="1111"/>
                  </a:lnTo>
                  <a:lnTo>
                    <a:pt x="666" y="1110"/>
                  </a:lnTo>
                  <a:lnTo>
                    <a:pt x="675" y="1119"/>
                  </a:lnTo>
                  <a:lnTo>
                    <a:pt x="683" y="1124"/>
                  </a:lnTo>
                  <a:lnTo>
                    <a:pt x="690" y="1129"/>
                  </a:lnTo>
                  <a:lnTo>
                    <a:pt x="699" y="1131"/>
                  </a:lnTo>
                  <a:lnTo>
                    <a:pt x="735" y="1131"/>
                  </a:lnTo>
                  <a:lnTo>
                    <a:pt x="727" y="1122"/>
                  </a:lnTo>
                  <a:lnTo>
                    <a:pt x="724" y="1114"/>
                  </a:lnTo>
                  <a:lnTo>
                    <a:pt x="722" y="1106"/>
                  </a:lnTo>
                  <a:lnTo>
                    <a:pt x="720" y="1103"/>
                  </a:lnTo>
                  <a:lnTo>
                    <a:pt x="714" y="1099"/>
                  </a:lnTo>
                  <a:lnTo>
                    <a:pt x="709" y="1096"/>
                  </a:lnTo>
                  <a:lnTo>
                    <a:pt x="704" y="1090"/>
                  </a:lnTo>
                  <a:lnTo>
                    <a:pt x="705" y="1078"/>
                  </a:lnTo>
                  <a:lnTo>
                    <a:pt x="711" y="1070"/>
                  </a:lnTo>
                  <a:lnTo>
                    <a:pt x="724" y="1069"/>
                  </a:lnTo>
                  <a:lnTo>
                    <a:pt x="735" y="1070"/>
                  </a:lnTo>
                  <a:lnTo>
                    <a:pt x="748" y="1063"/>
                  </a:lnTo>
                  <a:lnTo>
                    <a:pt x="751" y="1059"/>
                  </a:lnTo>
                  <a:lnTo>
                    <a:pt x="763" y="1058"/>
                  </a:lnTo>
                  <a:lnTo>
                    <a:pt x="775" y="1055"/>
                  </a:lnTo>
                  <a:lnTo>
                    <a:pt x="784" y="1049"/>
                  </a:lnTo>
                  <a:lnTo>
                    <a:pt x="791" y="1037"/>
                  </a:lnTo>
                  <a:lnTo>
                    <a:pt x="794" y="1029"/>
                  </a:lnTo>
                  <a:lnTo>
                    <a:pt x="796" y="1023"/>
                  </a:lnTo>
                  <a:lnTo>
                    <a:pt x="794" y="1020"/>
                  </a:lnTo>
                  <a:lnTo>
                    <a:pt x="784" y="1012"/>
                  </a:lnTo>
                  <a:lnTo>
                    <a:pt x="783" y="1008"/>
                  </a:lnTo>
                  <a:lnTo>
                    <a:pt x="784" y="1002"/>
                  </a:lnTo>
                  <a:lnTo>
                    <a:pt x="794" y="999"/>
                  </a:lnTo>
                  <a:lnTo>
                    <a:pt x="798" y="997"/>
                  </a:lnTo>
                  <a:lnTo>
                    <a:pt x="800" y="995"/>
                  </a:lnTo>
                  <a:lnTo>
                    <a:pt x="800" y="991"/>
                  </a:lnTo>
                  <a:lnTo>
                    <a:pt x="800" y="990"/>
                  </a:lnTo>
                  <a:lnTo>
                    <a:pt x="804" y="988"/>
                  </a:lnTo>
                  <a:lnTo>
                    <a:pt x="814" y="986"/>
                  </a:lnTo>
                  <a:lnTo>
                    <a:pt x="824" y="977"/>
                  </a:lnTo>
                  <a:lnTo>
                    <a:pt x="829" y="964"/>
                  </a:lnTo>
                  <a:lnTo>
                    <a:pt x="830" y="957"/>
                  </a:lnTo>
                  <a:lnTo>
                    <a:pt x="835" y="951"/>
                  </a:lnTo>
                  <a:lnTo>
                    <a:pt x="842" y="948"/>
                  </a:lnTo>
                  <a:lnTo>
                    <a:pt x="847" y="947"/>
                  </a:lnTo>
                  <a:lnTo>
                    <a:pt x="859" y="945"/>
                  </a:lnTo>
                  <a:lnTo>
                    <a:pt x="863" y="936"/>
                  </a:lnTo>
                  <a:lnTo>
                    <a:pt x="873" y="924"/>
                  </a:lnTo>
                  <a:lnTo>
                    <a:pt x="881" y="919"/>
                  </a:lnTo>
                  <a:lnTo>
                    <a:pt x="887" y="918"/>
                  </a:lnTo>
                  <a:lnTo>
                    <a:pt x="894" y="917"/>
                  </a:lnTo>
                  <a:lnTo>
                    <a:pt x="897" y="914"/>
                  </a:lnTo>
                  <a:lnTo>
                    <a:pt x="898" y="905"/>
                  </a:lnTo>
                  <a:lnTo>
                    <a:pt x="901" y="899"/>
                  </a:lnTo>
                  <a:lnTo>
                    <a:pt x="907" y="894"/>
                  </a:lnTo>
                  <a:lnTo>
                    <a:pt x="913" y="893"/>
                  </a:lnTo>
                  <a:lnTo>
                    <a:pt x="937" y="892"/>
                  </a:lnTo>
                  <a:lnTo>
                    <a:pt x="943" y="884"/>
                  </a:lnTo>
                  <a:lnTo>
                    <a:pt x="953" y="881"/>
                  </a:lnTo>
                  <a:lnTo>
                    <a:pt x="961" y="883"/>
                  </a:lnTo>
                  <a:lnTo>
                    <a:pt x="971" y="885"/>
                  </a:lnTo>
                  <a:lnTo>
                    <a:pt x="984" y="886"/>
                  </a:lnTo>
                  <a:lnTo>
                    <a:pt x="995" y="888"/>
                  </a:lnTo>
                  <a:lnTo>
                    <a:pt x="1004" y="895"/>
                  </a:lnTo>
                  <a:lnTo>
                    <a:pt x="1024" y="913"/>
                  </a:lnTo>
                  <a:lnTo>
                    <a:pt x="1030" y="911"/>
                  </a:lnTo>
                  <a:lnTo>
                    <a:pt x="1035" y="905"/>
                  </a:lnTo>
                  <a:lnTo>
                    <a:pt x="1039" y="900"/>
                  </a:lnTo>
                  <a:lnTo>
                    <a:pt x="1043" y="890"/>
                  </a:lnTo>
                  <a:lnTo>
                    <a:pt x="1054" y="890"/>
                  </a:lnTo>
                  <a:lnTo>
                    <a:pt x="1066" y="878"/>
                  </a:lnTo>
                  <a:lnTo>
                    <a:pt x="1077" y="872"/>
                  </a:lnTo>
                  <a:lnTo>
                    <a:pt x="1082" y="870"/>
                  </a:lnTo>
                  <a:lnTo>
                    <a:pt x="1089" y="872"/>
                  </a:lnTo>
                  <a:lnTo>
                    <a:pt x="1109" y="875"/>
                  </a:lnTo>
                  <a:lnTo>
                    <a:pt x="1128" y="874"/>
                  </a:lnTo>
                  <a:lnTo>
                    <a:pt x="1140" y="874"/>
                  </a:lnTo>
                  <a:lnTo>
                    <a:pt x="1152" y="878"/>
                  </a:lnTo>
                  <a:lnTo>
                    <a:pt x="1168" y="885"/>
                  </a:lnTo>
                  <a:lnTo>
                    <a:pt x="1184" y="895"/>
                  </a:lnTo>
                  <a:lnTo>
                    <a:pt x="1192" y="899"/>
                  </a:lnTo>
                  <a:lnTo>
                    <a:pt x="1206" y="897"/>
                  </a:lnTo>
                  <a:lnTo>
                    <a:pt x="1226" y="893"/>
                  </a:lnTo>
                  <a:lnTo>
                    <a:pt x="1245" y="885"/>
                  </a:lnTo>
                  <a:lnTo>
                    <a:pt x="1256" y="881"/>
                  </a:lnTo>
                  <a:lnTo>
                    <a:pt x="1259" y="874"/>
                  </a:lnTo>
                  <a:lnTo>
                    <a:pt x="1273" y="876"/>
                  </a:lnTo>
                  <a:lnTo>
                    <a:pt x="1284" y="879"/>
                  </a:lnTo>
                  <a:lnTo>
                    <a:pt x="1296" y="885"/>
                  </a:lnTo>
                  <a:lnTo>
                    <a:pt x="1317" y="893"/>
                  </a:lnTo>
                  <a:lnTo>
                    <a:pt x="1338" y="878"/>
                  </a:lnTo>
                  <a:lnTo>
                    <a:pt x="1338" y="869"/>
                  </a:lnTo>
                  <a:lnTo>
                    <a:pt x="1341" y="850"/>
                  </a:lnTo>
                  <a:lnTo>
                    <a:pt x="1348" y="831"/>
                  </a:lnTo>
                  <a:lnTo>
                    <a:pt x="1356" y="824"/>
                  </a:lnTo>
                  <a:lnTo>
                    <a:pt x="1366" y="820"/>
                  </a:lnTo>
                  <a:lnTo>
                    <a:pt x="1389" y="818"/>
                  </a:lnTo>
                  <a:lnTo>
                    <a:pt x="1403" y="820"/>
                  </a:lnTo>
                  <a:lnTo>
                    <a:pt x="1414" y="825"/>
                  </a:lnTo>
                  <a:lnTo>
                    <a:pt x="1420" y="838"/>
                  </a:lnTo>
                  <a:lnTo>
                    <a:pt x="1425" y="847"/>
                  </a:lnTo>
                  <a:lnTo>
                    <a:pt x="1430" y="856"/>
                  </a:lnTo>
                  <a:lnTo>
                    <a:pt x="1431" y="867"/>
                  </a:lnTo>
                  <a:lnTo>
                    <a:pt x="1447" y="882"/>
                  </a:lnTo>
                  <a:lnTo>
                    <a:pt x="1458" y="894"/>
                  </a:lnTo>
                  <a:lnTo>
                    <a:pt x="1462" y="902"/>
                  </a:lnTo>
                  <a:lnTo>
                    <a:pt x="1462" y="910"/>
                  </a:lnTo>
                  <a:lnTo>
                    <a:pt x="1475" y="908"/>
                  </a:lnTo>
                  <a:lnTo>
                    <a:pt x="1486" y="910"/>
                  </a:lnTo>
                  <a:lnTo>
                    <a:pt x="1491" y="914"/>
                  </a:lnTo>
                  <a:lnTo>
                    <a:pt x="1494" y="921"/>
                  </a:lnTo>
                  <a:lnTo>
                    <a:pt x="1499" y="929"/>
                  </a:lnTo>
                  <a:lnTo>
                    <a:pt x="1508" y="931"/>
                  </a:lnTo>
                  <a:lnTo>
                    <a:pt x="1522" y="925"/>
                  </a:lnTo>
                  <a:lnTo>
                    <a:pt x="1532" y="912"/>
                  </a:lnTo>
                  <a:lnTo>
                    <a:pt x="1543" y="902"/>
                  </a:lnTo>
                  <a:lnTo>
                    <a:pt x="1554" y="895"/>
                  </a:lnTo>
                  <a:lnTo>
                    <a:pt x="1556" y="896"/>
                  </a:lnTo>
                  <a:lnTo>
                    <a:pt x="1557" y="900"/>
                  </a:lnTo>
                  <a:lnTo>
                    <a:pt x="1556" y="908"/>
                  </a:lnTo>
                  <a:lnTo>
                    <a:pt x="1550" y="921"/>
                  </a:lnTo>
                  <a:lnTo>
                    <a:pt x="1543" y="937"/>
                  </a:lnTo>
                  <a:lnTo>
                    <a:pt x="1536" y="950"/>
                  </a:lnTo>
                  <a:lnTo>
                    <a:pt x="1527" y="961"/>
                  </a:lnTo>
                  <a:lnTo>
                    <a:pt x="1507" y="981"/>
                  </a:lnTo>
                  <a:lnTo>
                    <a:pt x="1503" y="991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1" name="Freeform 31"/>
            <p:cNvSpPr>
              <a:spLocks/>
            </p:cNvSpPr>
            <p:nvPr/>
          </p:nvSpPr>
          <p:spPr bwMode="auto">
            <a:xfrm>
              <a:off x="4252" y="2441"/>
              <a:ext cx="81" cy="106"/>
            </a:xfrm>
            <a:custGeom>
              <a:avLst/>
              <a:gdLst>
                <a:gd name="T0" fmla="*/ 0 w 94"/>
                <a:gd name="T1" fmla="*/ 26 h 114"/>
                <a:gd name="T2" fmla="*/ 8 w 94"/>
                <a:gd name="T3" fmla="*/ 26 h 114"/>
                <a:gd name="T4" fmla="*/ 12 w 94"/>
                <a:gd name="T5" fmla="*/ 35 h 114"/>
                <a:gd name="T6" fmla="*/ 23 w 94"/>
                <a:gd name="T7" fmla="*/ 35 h 114"/>
                <a:gd name="T8" fmla="*/ 24 w 94"/>
                <a:gd name="T9" fmla="*/ 41 h 114"/>
                <a:gd name="T10" fmla="*/ 23 w 94"/>
                <a:gd name="T11" fmla="*/ 50 h 114"/>
                <a:gd name="T12" fmla="*/ 19 w 94"/>
                <a:gd name="T13" fmla="*/ 60 h 114"/>
                <a:gd name="T14" fmla="*/ 24 w 94"/>
                <a:gd name="T15" fmla="*/ 60 h 114"/>
                <a:gd name="T16" fmla="*/ 31 w 94"/>
                <a:gd name="T17" fmla="*/ 57 h 114"/>
                <a:gd name="T18" fmla="*/ 36 w 94"/>
                <a:gd name="T19" fmla="*/ 54 h 114"/>
                <a:gd name="T20" fmla="*/ 40 w 94"/>
                <a:gd name="T21" fmla="*/ 55 h 114"/>
                <a:gd name="T22" fmla="*/ 46 w 94"/>
                <a:gd name="T23" fmla="*/ 58 h 114"/>
                <a:gd name="T24" fmla="*/ 55 w 94"/>
                <a:gd name="T25" fmla="*/ 68 h 114"/>
                <a:gd name="T26" fmla="*/ 61 w 94"/>
                <a:gd name="T27" fmla="*/ 77 h 114"/>
                <a:gd name="T28" fmla="*/ 65 w 94"/>
                <a:gd name="T29" fmla="*/ 86 h 114"/>
                <a:gd name="T30" fmla="*/ 67 w 94"/>
                <a:gd name="T31" fmla="*/ 95 h 114"/>
                <a:gd name="T32" fmla="*/ 67 w 94"/>
                <a:gd name="T33" fmla="*/ 100 h 114"/>
                <a:gd name="T34" fmla="*/ 65 w 94"/>
                <a:gd name="T35" fmla="*/ 108 h 114"/>
                <a:gd name="T36" fmla="*/ 73 w 94"/>
                <a:gd name="T37" fmla="*/ 113 h 114"/>
                <a:gd name="T38" fmla="*/ 80 w 94"/>
                <a:gd name="T39" fmla="*/ 113 h 114"/>
                <a:gd name="T40" fmla="*/ 86 w 94"/>
                <a:gd name="T41" fmla="*/ 111 h 114"/>
                <a:gd name="T42" fmla="*/ 93 w 94"/>
                <a:gd name="T43" fmla="*/ 113 h 114"/>
                <a:gd name="T44" fmla="*/ 93 w 94"/>
                <a:gd name="T45" fmla="*/ 98 h 114"/>
                <a:gd name="T46" fmla="*/ 90 w 94"/>
                <a:gd name="T47" fmla="*/ 87 h 114"/>
                <a:gd name="T48" fmla="*/ 85 w 94"/>
                <a:gd name="T49" fmla="*/ 77 h 114"/>
                <a:gd name="T50" fmla="*/ 65 w 94"/>
                <a:gd name="T51" fmla="*/ 58 h 114"/>
                <a:gd name="T52" fmla="*/ 55 w 94"/>
                <a:gd name="T53" fmla="*/ 49 h 114"/>
                <a:gd name="T54" fmla="*/ 50 w 94"/>
                <a:gd name="T55" fmla="*/ 42 h 114"/>
                <a:gd name="T56" fmla="*/ 53 w 94"/>
                <a:gd name="T57" fmla="*/ 38 h 114"/>
                <a:gd name="T58" fmla="*/ 57 w 94"/>
                <a:gd name="T59" fmla="*/ 31 h 114"/>
                <a:gd name="T60" fmla="*/ 57 w 94"/>
                <a:gd name="T61" fmla="*/ 25 h 114"/>
                <a:gd name="T62" fmla="*/ 53 w 94"/>
                <a:gd name="T63" fmla="*/ 20 h 114"/>
                <a:gd name="T64" fmla="*/ 43 w 94"/>
                <a:gd name="T65" fmla="*/ 15 h 114"/>
                <a:gd name="T66" fmla="*/ 40 w 94"/>
                <a:gd name="T67" fmla="*/ 4 h 114"/>
                <a:gd name="T68" fmla="*/ 36 w 94"/>
                <a:gd name="T69" fmla="*/ 0 h 114"/>
                <a:gd name="T70" fmla="*/ 31 w 94"/>
                <a:gd name="T71" fmla="*/ 0 h 114"/>
                <a:gd name="T72" fmla="*/ 26 w 94"/>
                <a:gd name="T73" fmla="*/ 2 h 114"/>
                <a:gd name="T74" fmla="*/ 26 w 94"/>
                <a:gd name="T75" fmla="*/ 12 h 114"/>
                <a:gd name="T76" fmla="*/ 26 w 94"/>
                <a:gd name="T77" fmla="*/ 19 h 114"/>
                <a:gd name="T78" fmla="*/ 24 w 94"/>
                <a:gd name="T79" fmla="*/ 20 h 114"/>
                <a:gd name="T80" fmla="*/ 16 w 94"/>
                <a:gd name="T81" fmla="*/ 21 h 114"/>
                <a:gd name="T82" fmla="*/ 13 w 94"/>
                <a:gd name="T83" fmla="*/ 22 h 114"/>
                <a:gd name="T84" fmla="*/ 0 w 94"/>
                <a:gd name="T85" fmla="*/ 26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4"/>
                <a:gd name="T130" fmla="*/ 0 h 114"/>
                <a:gd name="T131" fmla="*/ 94 w 94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4" h="114">
                  <a:moveTo>
                    <a:pt x="0" y="26"/>
                  </a:moveTo>
                  <a:lnTo>
                    <a:pt x="8" y="26"/>
                  </a:lnTo>
                  <a:lnTo>
                    <a:pt x="12" y="35"/>
                  </a:lnTo>
                  <a:lnTo>
                    <a:pt x="23" y="35"/>
                  </a:lnTo>
                  <a:lnTo>
                    <a:pt x="24" y="41"/>
                  </a:lnTo>
                  <a:lnTo>
                    <a:pt x="23" y="50"/>
                  </a:lnTo>
                  <a:lnTo>
                    <a:pt x="19" y="60"/>
                  </a:lnTo>
                  <a:lnTo>
                    <a:pt x="24" y="60"/>
                  </a:lnTo>
                  <a:lnTo>
                    <a:pt x="31" y="57"/>
                  </a:lnTo>
                  <a:lnTo>
                    <a:pt x="36" y="54"/>
                  </a:lnTo>
                  <a:lnTo>
                    <a:pt x="40" y="55"/>
                  </a:lnTo>
                  <a:lnTo>
                    <a:pt x="46" y="58"/>
                  </a:lnTo>
                  <a:lnTo>
                    <a:pt x="55" y="68"/>
                  </a:lnTo>
                  <a:lnTo>
                    <a:pt x="61" y="77"/>
                  </a:lnTo>
                  <a:lnTo>
                    <a:pt x="65" y="86"/>
                  </a:lnTo>
                  <a:lnTo>
                    <a:pt x="67" y="95"/>
                  </a:lnTo>
                  <a:lnTo>
                    <a:pt x="67" y="100"/>
                  </a:lnTo>
                  <a:lnTo>
                    <a:pt x="65" y="108"/>
                  </a:lnTo>
                  <a:lnTo>
                    <a:pt x="73" y="113"/>
                  </a:lnTo>
                  <a:lnTo>
                    <a:pt x="80" y="113"/>
                  </a:lnTo>
                  <a:lnTo>
                    <a:pt x="86" y="111"/>
                  </a:lnTo>
                  <a:lnTo>
                    <a:pt x="93" y="113"/>
                  </a:lnTo>
                  <a:lnTo>
                    <a:pt x="93" y="98"/>
                  </a:lnTo>
                  <a:lnTo>
                    <a:pt x="90" y="87"/>
                  </a:lnTo>
                  <a:lnTo>
                    <a:pt x="85" y="77"/>
                  </a:lnTo>
                  <a:lnTo>
                    <a:pt x="65" y="58"/>
                  </a:lnTo>
                  <a:lnTo>
                    <a:pt x="55" y="49"/>
                  </a:lnTo>
                  <a:lnTo>
                    <a:pt x="50" y="42"/>
                  </a:lnTo>
                  <a:lnTo>
                    <a:pt x="53" y="38"/>
                  </a:lnTo>
                  <a:lnTo>
                    <a:pt x="57" y="31"/>
                  </a:lnTo>
                  <a:lnTo>
                    <a:pt x="57" y="25"/>
                  </a:lnTo>
                  <a:lnTo>
                    <a:pt x="53" y="20"/>
                  </a:lnTo>
                  <a:lnTo>
                    <a:pt x="43" y="15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4" y="20"/>
                  </a:lnTo>
                  <a:lnTo>
                    <a:pt x="16" y="21"/>
                  </a:lnTo>
                  <a:lnTo>
                    <a:pt x="13" y="22"/>
                  </a:lnTo>
                  <a:lnTo>
                    <a:pt x="0" y="26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2" name="Freeform 32"/>
            <p:cNvSpPr>
              <a:spLocks/>
            </p:cNvSpPr>
            <p:nvPr/>
          </p:nvSpPr>
          <p:spPr bwMode="auto">
            <a:xfrm>
              <a:off x="3805" y="2264"/>
              <a:ext cx="186" cy="162"/>
            </a:xfrm>
            <a:custGeom>
              <a:avLst/>
              <a:gdLst>
                <a:gd name="T0" fmla="*/ 159 w 218"/>
                <a:gd name="T1" fmla="*/ 4 h 173"/>
                <a:gd name="T2" fmla="*/ 134 w 218"/>
                <a:gd name="T3" fmla="*/ 17 h 173"/>
                <a:gd name="T4" fmla="*/ 124 w 218"/>
                <a:gd name="T5" fmla="*/ 29 h 173"/>
                <a:gd name="T6" fmla="*/ 117 w 218"/>
                <a:gd name="T7" fmla="*/ 44 h 173"/>
                <a:gd name="T8" fmla="*/ 86 w 218"/>
                <a:gd name="T9" fmla="*/ 65 h 173"/>
                <a:gd name="T10" fmla="*/ 67 w 218"/>
                <a:gd name="T11" fmla="*/ 71 h 173"/>
                <a:gd name="T12" fmla="*/ 46 w 218"/>
                <a:gd name="T13" fmla="*/ 91 h 173"/>
                <a:gd name="T14" fmla="*/ 22 w 218"/>
                <a:gd name="T15" fmla="*/ 96 h 173"/>
                <a:gd name="T16" fmla="*/ 0 w 218"/>
                <a:gd name="T17" fmla="*/ 94 h 173"/>
                <a:gd name="T18" fmla="*/ 16 w 218"/>
                <a:gd name="T19" fmla="*/ 118 h 173"/>
                <a:gd name="T20" fmla="*/ 11 w 218"/>
                <a:gd name="T21" fmla="*/ 131 h 173"/>
                <a:gd name="T22" fmla="*/ 8 w 218"/>
                <a:gd name="T23" fmla="*/ 159 h 173"/>
                <a:gd name="T24" fmla="*/ 48 w 218"/>
                <a:gd name="T25" fmla="*/ 157 h 173"/>
                <a:gd name="T26" fmla="*/ 66 w 218"/>
                <a:gd name="T27" fmla="*/ 159 h 173"/>
                <a:gd name="T28" fmla="*/ 81 w 218"/>
                <a:gd name="T29" fmla="*/ 172 h 173"/>
                <a:gd name="T30" fmla="*/ 102 w 218"/>
                <a:gd name="T31" fmla="*/ 152 h 173"/>
                <a:gd name="T32" fmla="*/ 123 w 218"/>
                <a:gd name="T33" fmla="*/ 151 h 173"/>
                <a:gd name="T34" fmla="*/ 132 w 218"/>
                <a:gd name="T35" fmla="*/ 132 h 173"/>
                <a:gd name="T36" fmla="*/ 123 w 218"/>
                <a:gd name="T37" fmla="*/ 123 h 173"/>
                <a:gd name="T38" fmla="*/ 136 w 218"/>
                <a:gd name="T39" fmla="*/ 95 h 173"/>
                <a:gd name="T40" fmla="*/ 164 w 218"/>
                <a:gd name="T41" fmla="*/ 80 h 173"/>
                <a:gd name="T42" fmla="*/ 175 w 218"/>
                <a:gd name="T43" fmla="*/ 66 h 173"/>
                <a:gd name="T44" fmla="*/ 184 w 218"/>
                <a:gd name="T45" fmla="*/ 60 h 173"/>
                <a:gd name="T46" fmla="*/ 185 w 218"/>
                <a:gd name="T47" fmla="*/ 49 h 173"/>
                <a:gd name="T48" fmla="*/ 198 w 218"/>
                <a:gd name="T49" fmla="*/ 43 h 173"/>
                <a:gd name="T50" fmla="*/ 217 w 218"/>
                <a:gd name="T51" fmla="*/ 43 h 173"/>
                <a:gd name="T52" fmla="*/ 214 w 218"/>
                <a:gd name="T53" fmla="*/ 39 h 173"/>
                <a:gd name="T54" fmla="*/ 201 w 218"/>
                <a:gd name="T55" fmla="*/ 35 h 173"/>
                <a:gd name="T56" fmla="*/ 195 w 218"/>
                <a:gd name="T57" fmla="*/ 30 h 173"/>
                <a:gd name="T58" fmla="*/ 182 w 218"/>
                <a:gd name="T59" fmla="*/ 24 h 173"/>
                <a:gd name="T60" fmla="*/ 170 w 218"/>
                <a:gd name="T61" fmla="*/ 22 h 173"/>
                <a:gd name="T62" fmla="*/ 185 w 218"/>
                <a:gd name="T63" fmla="*/ 0 h 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173"/>
                <a:gd name="T98" fmla="*/ 218 w 218"/>
                <a:gd name="T99" fmla="*/ 173 h 1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173">
                  <a:moveTo>
                    <a:pt x="166" y="0"/>
                  </a:moveTo>
                  <a:lnTo>
                    <a:pt x="159" y="4"/>
                  </a:lnTo>
                  <a:lnTo>
                    <a:pt x="153" y="13"/>
                  </a:lnTo>
                  <a:lnTo>
                    <a:pt x="134" y="17"/>
                  </a:lnTo>
                  <a:lnTo>
                    <a:pt x="132" y="28"/>
                  </a:lnTo>
                  <a:lnTo>
                    <a:pt x="124" y="29"/>
                  </a:lnTo>
                  <a:lnTo>
                    <a:pt x="120" y="33"/>
                  </a:lnTo>
                  <a:lnTo>
                    <a:pt x="117" y="44"/>
                  </a:lnTo>
                  <a:lnTo>
                    <a:pt x="99" y="65"/>
                  </a:lnTo>
                  <a:lnTo>
                    <a:pt x="86" y="65"/>
                  </a:lnTo>
                  <a:lnTo>
                    <a:pt x="76" y="67"/>
                  </a:lnTo>
                  <a:lnTo>
                    <a:pt x="67" y="71"/>
                  </a:lnTo>
                  <a:lnTo>
                    <a:pt x="54" y="85"/>
                  </a:lnTo>
                  <a:lnTo>
                    <a:pt x="46" y="91"/>
                  </a:lnTo>
                  <a:lnTo>
                    <a:pt x="34" y="95"/>
                  </a:lnTo>
                  <a:lnTo>
                    <a:pt x="22" y="96"/>
                  </a:lnTo>
                  <a:lnTo>
                    <a:pt x="9" y="96"/>
                  </a:lnTo>
                  <a:lnTo>
                    <a:pt x="0" y="94"/>
                  </a:lnTo>
                  <a:lnTo>
                    <a:pt x="13" y="114"/>
                  </a:lnTo>
                  <a:lnTo>
                    <a:pt x="16" y="118"/>
                  </a:lnTo>
                  <a:lnTo>
                    <a:pt x="16" y="128"/>
                  </a:lnTo>
                  <a:lnTo>
                    <a:pt x="11" y="131"/>
                  </a:lnTo>
                  <a:lnTo>
                    <a:pt x="4" y="141"/>
                  </a:lnTo>
                  <a:lnTo>
                    <a:pt x="8" y="159"/>
                  </a:lnTo>
                  <a:lnTo>
                    <a:pt x="27" y="155"/>
                  </a:lnTo>
                  <a:lnTo>
                    <a:pt x="48" y="157"/>
                  </a:lnTo>
                  <a:lnTo>
                    <a:pt x="57" y="157"/>
                  </a:lnTo>
                  <a:lnTo>
                    <a:pt x="66" y="159"/>
                  </a:lnTo>
                  <a:lnTo>
                    <a:pt x="72" y="164"/>
                  </a:lnTo>
                  <a:lnTo>
                    <a:pt x="81" y="172"/>
                  </a:lnTo>
                  <a:lnTo>
                    <a:pt x="100" y="155"/>
                  </a:lnTo>
                  <a:lnTo>
                    <a:pt x="102" y="152"/>
                  </a:lnTo>
                  <a:lnTo>
                    <a:pt x="106" y="151"/>
                  </a:lnTo>
                  <a:lnTo>
                    <a:pt x="123" y="151"/>
                  </a:lnTo>
                  <a:lnTo>
                    <a:pt x="129" y="152"/>
                  </a:lnTo>
                  <a:lnTo>
                    <a:pt x="132" y="132"/>
                  </a:lnTo>
                  <a:lnTo>
                    <a:pt x="124" y="128"/>
                  </a:lnTo>
                  <a:lnTo>
                    <a:pt x="123" y="123"/>
                  </a:lnTo>
                  <a:lnTo>
                    <a:pt x="124" y="112"/>
                  </a:lnTo>
                  <a:lnTo>
                    <a:pt x="136" y="95"/>
                  </a:lnTo>
                  <a:lnTo>
                    <a:pt x="146" y="87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5" y="66"/>
                  </a:lnTo>
                  <a:lnTo>
                    <a:pt x="178" y="61"/>
                  </a:lnTo>
                  <a:lnTo>
                    <a:pt x="184" y="60"/>
                  </a:lnTo>
                  <a:lnTo>
                    <a:pt x="184" y="53"/>
                  </a:lnTo>
                  <a:lnTo>
                    <a:pt x="185" y="49"/>
                  </a:lnTo>
                  <a:lnTo>
                    <a:pt x="191" y="44"/>
                  </a:lnTo>
                  <a:lnTo>
                    <a:pt x="198" y="43"/>
                  </a:lnTo>
                  <a:lnTo>
                    <a:pt x="211" y="43"/>
                  </a:lnTo>
                  <a:lnTo>
                    <a:pt x="217" y="43"/>
                  </a:lnTo>
                  <a:lnTo>
                    <a:pt x="217" y="42"/>
                  </a:lnTo>
                  <a:lnTo>
                    <a:pt x="214" y="39"/>
                  </a:lnTo>
                  <a:lnTo>
                    <a:pt x="208" y="35"/>
                  </a:lnTo>
                  <a:lnTo>
                    <a:pt x="201" y="35"/>
                  </a:lnTo>
                  <a:lnTo>
                    <a:pt x="197" y="33"/>
                  </a:lnTo>
                  <a:lnTo>
                    <a:pt x="195" y="30"/>
                  </a:lnTo>
                  <a:lnTo>
                    <a:pt x="190" y="26"/>
                  </a:lnTo>
                  <a:lnTo>
                    <a:pt x="182" y="24"/>
                  </a:lnTo>
                  <a:lnTo>
                    <a:pt x="174" y="28"/>
                  </a:lnTo>
                  <a:lnTo>
                    <a:pt x="170" y="22"/>
                  </a:lnTo>
                  <a:lnTo>
                    <a:pt x="169" y="12"/>
                  </a:lnTo>
                  <a:lnTo>
                    <a:pt x="185" y="0"/>
                  </a:lnTo>
                  <a:lnTo>
                    <a:pt x="166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3" name="Freeform 33"/>
            <p:cNvSpPr>
              <a:spLocks/>
            </p:cNvSpPr>
            <p:nvPr/>
          </p:nvSpPr>
          <p:spPr bwMode="auto">
            <a:xfrm>
              <a:off x="4246" y="2643"/>
              <a:ext cx="63" cy="63"/>
            </a:xfrm>
            <a:custGeom>
              <a:avLst/>
              <a:gdLst>
                <a:gd name="T0" fmla="*/ 0 w 75"/>
                <a:gd name="T1" fmla="*/ 0 h 66"/>
                <a:gd name="T2" fmla="*/ 15 w 75"/>
                <a:gd name="T3" fmla="*/ 25 h 66"/>
                <a:gd name="T4" fmla="*/ 71 w 75"/>
                <a:gd name="T5" fmla="*/ 65 h 66"/>
                <a:gd name="T6" fmla="*/ 74 w 75"/>
                <a:gd name="T7" fmla="*/ 65 h 66"/>
                <a:gd name="T8" fmla="*/ 74 w 75"/>
                <a:gd name="T9" fmla="*/ 61 h 66"/>
                <a:gd name="T10" fmla="*/ 71 w 75"/>
                <a:gd name="T11" fmla="*/ 53 h 66"/>
                <a:gd name="T12" fmla="*/ 62 w 75"/>
                <a:gd name="T13" fmla="*/ 41 h 66"/>
                <a:gd name="T14" fmla="*/ 61 w 75"/>
                <a:gd name="T15" fmla="*/ 33 h 66"/>
                <a:gd name="T16" fmla="*/ 59 w 75"/>
                <a:gd name="T17" fmla="*/ 23 h 66"/>
                <a:gd name="T18" fmla="*/ 49 w 75"/>
                <a:gd name="T19" fmla="*/ 12 h 66"/>
                <a:gd name="T20" fmla="*/ 41 w 75"/>
                <a:gd name="T21" fmla="*/ 13 h 66"/>
                <a:gd name="T22" fmla="*/ 32 w 75"/>
                <a:gd name="T23" fmla="*/ 4 h 66"/>
                <a:gd name="T24" fmla="*/ 13 w 75"/>
                <a:gd name="T25" fmla="*/ 6 h 66"/>
                <a:gd name="T26" fmla="*/ 0 w 75"/>
                <a:gd name="T27" fmla="*/ 0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66"/>
                <a:gd name="T44" fmla="*/ 75 w 75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66">
                  <a:moveTo>
                    <a:pt x="0" y="0"/>
                  </a:moveTo>
                  <a:lnTo>
                    <a:pt x="15" y="25"/>
                  </a:lnTo>
                  <a:lnTo>
                    <a:pt x="71" y="65"/>
                  </a:lnTo>
                  <a:lnTo>
                    <a:pt x="74" y="65"/>
                  </a:lnTo>
                  <a:lnTo>
                    <a:pt x="74" y="61"/>
                  </a:lnTo>
                  <a:lnTo>
                    <a:pt x="71" y="53"/>
                  </a:lnTo>
                  <a:lnTo>
                    <a:pt x="62" y="41"/>
                  </a:lnTo>
                  <a:lnTo>
                    <a:pt x="61" y="33"/>
                  </a:lnTo>
                  <a:lnTo>
                    <a:pt x="59" y="23"/>
                  </a:lnTo>
                  <a:lnTo>
                    <a:pt x="49" y="12"/>
                  </a:lnTo>
                  <a:lnTo>
                    <a:pt x="41" y="13"/>
                  </a:lnTo>
                  <a:lnTo>
                    <a:pt x="32" y="4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4" name="Freeform 34"/>
            <p:cNvSpPr>
              <a:spLocks/>
            </p:cNvSpPr>
            <p:nvPr/>
          </p:nvSpPr>
          <p:spPr bwMode="auto">
            <a:xfrm>
              <a:off x="4119" y="2408"/>
              <a:ext cx="48" cy="53"/>
            </a:xfrm>
            <a:custGeom>
              <a:avLst/>
              <a:gdLst>
                <a:gd name="T0" fmla="*/ 56 w 57"/>
                <a:gd name="T1" fmla="*/ 55 h 56"/>
                <a:gd name="T2" fmla="*/ 52 w 57"/>
                <a:gd name="T3" fmla="*/ 44 h 56"/>
                <a:gd name="T4" fmla="*/ 51 w 57"/>
                <a:gd name="T5" fmla="*/ 41 h 56"/>
                <a:gd name="T6" fmla="*/ 43 w 57"/>
                <a:gd name="T7" fmla="*/ 38 h 56"/>
                <a:gd name="T8" fmla="*/ 33 w 57"/>
                <a:gd name="T9" fmla="*/ 37 h 56"/>
                <a:gd name="T10" fmla="*/ 28 w 57"/>
                <a:gd name="T11" fmla="*/ 37 h 56"/>
                <a:gd name="T12" fmla="*/ 20 w 57"/>
                <a:gd name="T13" fmla="*/ 40 h 56"/>
                <a:gd name="T14" fmla="*/ 17 w 57"/>
                <a:gd name="T15" fmla="*/ 42 h 56"/>
                <a:gd name="T16" fmla="*/ 6 w 57"/>
                <a:gd name="T17" fmla="*/ 46 h 56"/>
                <a:gd name="T18" fmla="*/ 5 w 57"/>
                <a:gd name="T19" fmla="*/ 32 h 56"/>
                <a:gd name="T20" fmla="*/ 5 w 57"/>
                <a:gd name="T21" fmla="*/ 29 h 56"/>
                <a:gd name="T22" fmla="*/ 2 w 57"/>
                <a:gd name="T23" fmla="*/ 25 h 56"/>
                <a:gd name="T24" fmla="*/ 0 w 57"/>
                <a:gd name="T25" fmla="*/ 20 h 56"/>
                <a:gd name="T26" fmla="*/ 1 w 57"/>
                <a:gd name="T27" fmla="*/ 12 h 56"/>
                <a:gd name="T28" fmla="*/ 3 w 57"/>
                <a:gd name="T29" fmla="*/ 4 h 56"/>
                <a:gd name="T30" fmla="*/ 5 w 57"/>
                <a:gd name="T31" fmla="*/ 2 h 56"/>
                <a:gd name="T32" fmla="*/ 11 w 57"/>
                <a:gd name="T33" fmla="*/ 0 h 56"/>
                <a:gd name="T34" fmla="*/ 26 w 57"/>
                <a:gd name="T35" fmla="*/ 0 h 56"/>
                <a:gd name="T36" fmla="*/ 29 w 57"/>
                <a:gd name="T37" fmla="*/ 0 h 56"/>
                <a:gd name="T38" fmla="*/ 31 w 57"/>
                <a:gd name="T39" fmla="*/ 5 h 56"/>
                <a:gd name="T40" fmla="*/ 31 w 57"/>
                <a:gd name="T41" fmla="*/ 14 h 56"/>
                <a:gd name="T42" fmla="*/ 35 w 57"/>
                <a:gd name="T43" fmla="*/ 26 h 56"/>
                <a:gd name="T44" fmla="*/ 39 w 57"/>
                <a:gd name="T45" fmla="*/ 25 h 56"/>
                <a:gd name="T46" fmla="*/ 42 w 57"/>
                <a:gd name="T47" fmla="*/ 20 h 56"/>
                <a:gd name="T48" fmla="*/ 45 w 57"/>
                <a:gd name="T49" fmla="*/ 12 h 56"/>
                <a:gd name="T50" fmla="*/ 49 w 57"/>
                <a:gd name="T51" fmla="*/ 12 h 56"/>
                <a:gd name="T52" fmla="*/ 52 w 57"/>
                <a:gd name="T53" fmla="*/ 19 h 56"/>
                <a:gd name="T54" fmla="*/ 56 w 57"/>
                <a:gd name="T55" fmla="*/ 39 h 56"/>
                <a:gd name="T56" fmla="*/ 56 w 57"/>
                <a:gd name="T57" fmla="*/ 55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6"/>
                <a:gd name="T89" fmla="*/ 57 w 5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6">
                  <a:moveTo>
                    <a:pt x="56" y="55"/>
                  </a:moveTo>
                  <a:lnTo>
                    <a:pt x="52" y="44"/>
                  </a:lnTo>
                  <a:lnTo>
                    <a:pt x="51" y="41"/>
                  </a:lnTo>
                  <a:lnTo>
                    <a:pt x="43" y="38"/>
                  </a:lnTo>
                  <a:lnTo>
                    <a:pt x="33" y="37"/>
                  </a:lnTo>
                  <a:lnTo>
                    <a:pt x="28" y="37"/>
                  </a:lnTo>
                  <a:lnTo>
                    <a:pt x="20" y="40"/>
                  </a:lnTo>
                  <a:lnTo>
                    <a:pt x="17" y="42"/>
                  </a:lnTo>
                  <a:lnTo>
                    <a:pt x="6" y="46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3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5"/>
                  </a:lnTo>
                  <a:lnTo>
                    <a:pt x="31" y="14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2" y="20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2" y="19"/>
                  </a:lnTo>
                  <a:lnTo>
                    <a:pt x="56" y="39"/>
                  </a:lnTo>
                  <a:lnTo>
                    <a:pt x="56" y="55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" name="Freeform 35"/>
            <p:cNvSpPr>
              <a:spLocks/>
            </p:cNvSpPr>
            <p:nvPr/>
          </p:nvSpPr>
          <p:spPr bwMode="auto">
            <a:xfrm>
              <a:off x="4161" y="2373"/>
              <a:ext cx="92" cy="252"/>
            </a:xfrm>
            <a:custGeom>
              <a:avLst/>
              <a:gdLst>
                <a:gd name="T0" fmla="*/ 66 w 107"/>
                <a:gd name="T1" fmla="*/ 154 h 272"/>
                <a:gd name="T2" fmla="*/ 41 w 107"/>
                <a:gd name="T3" fmla="*/ 169 h 272"/>
                <a:gd name="T4" fmla="*/ 27 w 107"/>
                <a:gd name="T5" fmla="*/ 167 h 272"/>
                <a:gd name="T6" fmla="*/ 27 w 107"/>
                <a:gd name="T7" fmla="*/ 155 h 272"/>
                <a:gd name="T8" fmla="*/ 26 w 107"/>
                <a:gd name="T9" fmla="*/ 137 h 272"/>
                <a:gd name="T10" fmla="*/ 8 w 107"/>
                <a:gd name="T11" fmla="*/ 107 h 272"/>
                <a:gd name="T12" fmla="*/ 4 w 107"/>
                <a:gd name="T13" fmla="*/ 103 h 272"/>
                <a:gd name="T14" fmla="*/ 1 w 107"/>
                <a:gd name="T15" fmla="*/ 93 h 272"/>
                <a:gd name="T16" fmla="*/ 2 w 107"/>
                <a:gd name="T17" fmla="*/ 88 h 272"/>
                <a:gd name="T18" fmla="*/ 3 w 107"/>
                <a:gd name="T19" fmla="*/ 83 h 272"/>
                <a:gd name="T20" fmla="*/ 1 w 107"/>
                <a:gd name="T21" fmla="*/ 77 h 272"/>
                <a:gd name="T22" fmla="*/ 0 w 107"/>
                <a:gd name="T23" fmla="*/ 73 h 272"/>
                <a:gd name="T24" fmla="*/ 1 w 107"/>
                <a:gd name="T25" fmla="*/ 70 h 272"/>
                <a:gd name="T26" fmla="*/ 4 w 107"/>
                <a:gd name="T27" fmla="*/ 71 h 272"/>
                <a:gd name="T28" fmla="*/ 6 w 107"/>
                <a:gd name="T29" fmla="*/ 73 h 272"/>
                <a:gd name="T30" fmla="*/ 10 w 107"/>
                <a:gd name="T31" fmla="*/ 73 h 272"/>
                <a:gd name="T32" fmla="*/ 10 w 107"/>
                <a:gd name="T33" fmla="*/ 69 h 272"/>
                <a:gd name="T34" fmla="*/ 6 w 107"/>
                <a:gd name="T35" fmla="*/ 57 h 272"/>
                <a:gd name="T36" fmla="*/ 6 w 107"/>
                <a:gd name="T37" fmla="*/ 56 h 272"/>
                <a:gd name="T38" fmla="*/ 8 w 107"/>
                <a:gd name="T39" fmla="*/ 56 h 272"/>
                <a:gd name="T40" fmla="*/ 16 w 107"/>
                <a:gd name="T41" fmla="*/ 60 h 272"/>
                <a:gd name="T42" fmla="*/ 22 w 107"/>
                <a:gd name="T43" fmla="*/ 57 h 272"/>
                <a:gd name="T44" fmla="*/ 23 w 107"/>
                <a:gd name="T45" fmla="*/ 56 h 272"/>
                <a:gd name="T46" fmla="*/ 27 w 107"/>
                <a:gd name="T47" fmla="*/ 53 h 272"/>
                <a:gd name="T48" fmla="*/ 29 w 107"/>
                <a:gd name="T49" fmla="*/ 50 h 272"/>
                <a:gd name="T50" fmla="*/ 37 w 107"/>
                <a:gd name="T51" fmla="*/ 33 h 272"/>
                <a:gd name="T52" fmla="*/ 39 w 107"/>
                <a:gd name="T53" fmla="*/ 31 h 272"/>
                <a:gd name="T54" fmla="*/ 42 w 107"/>
                <a:gd name="T55" fmla="*/ 26 h 272"/>
                <a:gd name="T56" fmla="*/ 56 w 107"/>
                <a:gd name="T57" fmla="*/ 24 h 272"/>
                <a:gd name="T58" fmla="*/ 69 w 107"/>
                <a:gd name="T59" fmla="*/ 0 h 272"/>
                <a:gd name="T60" fmla="*/ 79 w 107"/>
                <a:gd name="T61" fmla="*/ 8 h 272"/>
                <a:gd name="T62" fmla="*/ 84 w 107"/>
                <a:gd name="T63" fmla="*/ 20 h 272"/>
                <a:gd name="T64" fmla="*/ 91 w 107"/>
                <a:gd name="T65" fmla="*/ 33 h 272"/>
                <a:gd name="T66" fmla="*/ 89 w 107"/>
                <a:gd name="T67" fmla="*/ 33 h 272"/>
                <a:gd name="T68" fmla="*/ 84 w 107"/>
                <a:gd name="T69" fmla="*/ 38 h 272"/>
                <a:gd name="T70" fmla="*/ 81 w 107"/>
                <a:gd name="T71" fmla="*/ 48 h 272"/>
                <a:gd name="T72" fmla="*/ 76 w 107"/>
                <a:gd name="T73" fmla="*/ 70 h 272"/>
                <a:gd name="T74" fmla="*/ 81 w 107"/>
                <a:gd name="T75" fmla="*/ 77 h 272"/>
                <a:gd name="T76" fmla="*/ 88 w 107"/>
                <a:gd name="T77" fmla="*/ 80 h 272"/>
                <a:gd name="T78" fmla="*/ 95 w 107"/>
                <a:gd name="T79" fmla="*/ 78 h 272"/>
                <a:gd name="T80" fmla="*/ 106 w 107"/>
                <a:gd name="T81" fmla="*/ 84 h 272"/>
                <a:gd name="T82" fmla="*/ 103 w 107"/>
                <a:gd name="T83" fmla="*/ 98 h 272"/>
                <a:gd name="T84" fmla="*/ 99 w 107"/>
                <a:gd name="T85" fmla="*/ 100 h 272"/>
                <a:gd name="T86" fmla="*/ 91 w 107"/>
                <a:gd name="T87" fmla="*/ 104 h 272"/>
                <a:gd name="T88" fmla="*/ 85 w 107"/>
                <a:gd name="T89" fmla="*/ 115 h 272"/>
                <a:gd name="T90" fmla="*/ 89 w 107"/>
                <a:gd name="T91" fmla="*/ 137 h 272"/>
                <a:gd name="T92" fmla="*/ 84 w 107"/>
                <a:gd name="T93" fmla="*/ 140 h 272"/>
                <a:gd name="T94" fmla="*/ 85 w 107"/>
                <a:gd name="T95" fmla="*/ 156 h 272"/>
                <a:gd name="T96" fmla="*/ 85 w 107"/>
                <a:gd name="T97" fmla="*/ 167 h 272"/>
                <a:gd name="T98" fmla="*/ 89 w 107"/>
                <a:gd name="T99" fmla="*/ 177 h 272"/>
                <a:gd name="T100" fmla="*/ 93 w 107"/>
                <a:gd name="T101" fmla="*/ 186 h 272"/>
                <a:gd name="T102" fmla="*/ 91 w 107"/>
                <a:gd name="T103" fmla="*/ 210 h 272"/>
                <a:gd name="T104" fmla="*/ 90 w 107"/>
                <a:gd name="T105" fmla="*/ 217 h 272"/>
                <a:gd name="T106" fmla="*/ 91 w 107"/>
                <a:gd name="T107" fmla="*/ 223 h 272"/>
                <a:gd name="T108" fmla="*/ 89 w 107"/>
                <a:gd name="T109" fmla="*/ 244 h 272"/>
                <a:gd name="T110" fmla="*/ 81 w 107"/>
                <a:gd name="T111" fmla="*/ 271 h 272"/>
                <a:gd name="T112" fmla="*/ 76 w 107"/>
                <a:gd name="T113" fmla="*/ 262 h 272"/>
                <a:gd name="T114" fmla="*/ 75 w 107"/>
                <a:gd name="T115" fmla="*/ 247 h 272"/>
                <a:gd name="T116" fmla="*/ 79 w 107"/>
                <a:gd name="T117" fmla="*/ 224 h 272"/>
                <a:gd name="T118" fmla="*/ 80 w 107"/>
                <a:gd name="T119" fmla="*/ 196 h 272"/>
                <a:gd name="T120" fmla="*/ 76 w 107"/>
                <a:gd name="T121" fmla="*/ 173 h 272"/>
                <a:gd name="T122" fmla="*/ 72 w 107"/>
                <a:gd name="T123" fmla="*/ 161 h 272"/>
                <a:gd name="T124" fmla="*/ 66 w 107"/>
                <a:gd name="T125" fmla="*/ 154 h 2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"/>
                <a:gd name="T190" fmla="*/ 0 h 272"/>
                <a:gd name="T191" fmla="*/ 107 w 107"/>
                <a:gd name="T192" fmla="*/ 272 h 2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" h="272">
                  <a:moveTo>
                    <a:pt x="66" y="154"/>
                  </a:moveTo>
                  <a:lnTo>
                    <a:pt x="41" y="169"/>
                  </a:lnTo>
                  <a:lnTo>
                    <a:pt x="27" y="167"/>
                  </a:lnTo>
                  <a:lnTo>
                    <a:pt x="27" y="155"/>
                  </a:lnTo>
                  <a:lnTo>
                    <a:pt x="26" y="137"/>
                  </a:lnTo>
                  <a:lnTo>
                    <a:pt x="8" y="107"/>
                  </a:lnTo>
                  <a:lnTo>
                    <a:pt x="4" y="103"/>
                  </a:lnTo>
                  <a:lnTo>
                    <a:pt x="1" y="93"/>
                  </a:lnTo>
                  <a:lnTo>
                    <a:pt x="2" y="88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71"/>
                  </a:lnTo>
                  <a:lnTo>
                    <a:pt x="6" y="73"/>
                  </a:lnTo>
                  <a:lnTo>
                    <a:pt x="10" y="73"/>
                  </a:lnTo>
                  <a:lnTo>
                    <a:pt x="10" y="69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6" y="60"/>
                  </a:lnTo>
                  <a:lnTo>
                    <a:pt x="22" y="57"/>
                  </a:lnTo>
                  <a:lnTo>
                    <a:pt x="23" y="56"/>
                  </a:lnTo>
                  <a:lnTo>
                    <a:pt x="27" y="53"/>
                  </a:lnTo>
                  <a:lnTo>
                    <a:pt x="29" y="50"/>
                  </a:lnTo>
                  <a:lnTo>
                    <a:pt x="37" y="33"/>
                  </a:lnTo>
                  <a:lnTo>
                    <a:pt x="39" y="31"/>
                  </a:lnTo>
                  <a:lnTo>
                    <a:pt x="42" y="26"/>
                  </a:lnTo>
                  <a:lnTo>
                    <a:pt x="56" y="24"/>
                  </a:lnTo>
                  <a:lnTo>
                    <a:pt x="69" y="0"/>
                  </a:lnTo>
                  <a:lnTo>
                    <a:pt x="79" y="8"/>
                  </a:lnTo>
                  <a:lnTo>
                    <a:pt x="84" y="20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84" y="38"/>
                  </a:lnTo>
                  <a:lnTo>
                    <a:pt x="81" y="48"/>
                  </a:lnTo>
                  <a:lnTo>
                    <a:pt x="76" y="70"/>
                  </a:lnTo>
                  <a:lnTo>
                    <a:pt x="81" y="77"/>
                  </a:lnTo>
                  <a:lnTo>
                    <a:pt x="88" y="80"/>
                  </a:lnTo>
                  <a:lnTo>
                    <a:pt x="95" y="78"/>
                  </a:lnTo>
                  <a:lnTo>
                    <a:pt x="106" y="84"/>
                  </a:lnTo>
                  <a:lnTo>
                    <a:pt x="103" y="98"/>
                  </a:lnTo>
                  <a:lnTo>
                    <a:pt x="99" y="100"/>
                  </a:lnTo>
                  <a:lnTo>
                    <a:pt x="91" y="104"/>
                  </a:lnTo>
                  <a:lnTo>
                    <a:pt x="85" y="115"/>
                  </a:lnTo>
                  <a:lnTo>
                    <a:pt x="89" y="137"/>
                  </a:lnTo>
                  <a:lnTo>
                    <a:pt x="84" y="140"/>
                  </a:lnTo>
                  <a:lnTo>
                    <a:pt x="85" y="156"/>
                  </a:lnTo>
                  <a:lnTo>
                    <a:pt x="85" y="167"/>
                  </a:lnTo>
                  <a:lnTo>
                    <a:pt x="89" y="177"/>
                  </a:lnTo>
                  <a:lnTo>
                    <a:pt x="93" y="186"/>
                  </a:lnTo>
                  <a:lnTo>
                    <a:pt x="91" y="210"/>
                  </a:lnTo>
                  <a:lnTo>
                    <a:pt x="90" y="217"/>
                  </a:lnTo>
                  <a:lnTo>
                    <a:pt x="91" y="223"/>
                  </a:lnTo>
                  <a:lnTo>
                    <a:pt x="89" y="244"/>
                  </a:lnTo>
                  <a:lnTo>
                    <a:pt x="81" y="271"/>
                  </a:lnTo>
                  <a:lnTo>
                    <a:pt x="76" y="262"/>
                  </a:lnTo>
                  <a:lnTo>
                    <a:pt x="75" y="247"/>
                  </a:lnTo>
                  <a:lnTo>
                    <a:pt x="79" y="224"/>
                  </a:lnTo>
                  <a:lnTo>
                    <a:pt x="80" y="196"/>
                  </a:lnTo>
                  <a:lnTo>
                    <a:pt x="76" y="173"/>
                  </a:lnTo>
                  <a:lnTo>
                    <a:pt x="72" y="161"/>
                  </a:lnTo>
                  <a:lnTo>
                    <a:pt x="66" y="154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6" name="Freeform 36"/>
            <p:cNvSpPr>
              <a:spLocks/>
            </p:cNvSpPr>
            <p:nvPr/>
          </p:nvSpPr>
          <p:spPr bwMode="auto">
            <a:xfrm>
              <a:off x="4278" y="2431"/>
              <a:ext cx="84" cy="155"/>
            </a:xfrm>
            <a:custGeom>
              <a:avLst/>
              <a:gdLst>
                <a:gd name="T0" fmla="*/ 61 w 98"/>
                <a:gd name="T1" fmla="*/ 122 h 166"/>
                <a:gd name="T2" fmla="*/ 64 w 98"/>
                <a:gd name="T3" fmla="*/ 122 h 166"/>
                <a:gd name="T4" fmla="*/ 69 w 98"/>
                <a:gd name="T5" fmla="*/ 129 h 166"/>
                <a:gd name="T6" fmla="*/ 69 w 98"/>
                <a:gd name="T7" fmla="*/ 130 h 166"/>
                <a:gd name="T8" fmla="*/ 64 w 98"/>
                <a:gd name="T9" fmla="*/ 147 h 166"/>
                <a:gd name="T10" fmla="*/ 53 w 98"/>
                <a:gd name="T11" fmla="*/ 151 h 166"/>
                <a:gd name="T12" fmla="*/ 50 w 98"/>
                <a:gd name="T13" fmla="*/ 156 h 166"/>
                <a:gd name="T14" fmla="*/ 45 w 98"/>
                <a:gd name="T15" fmla="*/ 156 h 166"/>
                <a:gd name="T16" fmla="*/ 41 w 98"/>
                <a:gd name="T17" fmla="*/ 163 h 166"/>
                <a:gd name="T18" fmla="*/ 49 w 98"/>
                <a:gd name="T19" fmla="*/ 162 h 166"/>
                <a:gd name="T20" fmla="*/ 65 w 98"/>
                <a:gd name="T21" fmla="*/ 165 h 166"/>
                <a:gd name="T22" fmla="*/ 81 w 98"/>
                <a:gd name="T23" fmla="*/ 151 h 166"/>
                <a:gd name="T24" fmla="*/ 91 w 98"/>
                <a:gd name="T25" fmla="*/ 140 h 166"/>
                <a:gd name="T26" fmla="*/ 97 w 98"/>
                <a:gd name="T27" fmla="*/ 132 h 166"/>
                <a:gd name="T28" fmla="*/ 97 w 98"/>
                <a:gd name="T29" fmla="*/ 121 h 166"/>
                <a:gd name="T30" fmla="*/ 91 w 98"/>
                <a:gd name="T31" fmla="*/ 98 h 166"/>
                <a:gd name="T32" fmla="*/ 90 w 98"/>
                <a:gd name="T33" fmla="*/ 89 h 166"/>
                <a:gd name="T34" fmla="*/ 86 w 98"/>
                <a:gd name="T35" fmla="*/ 81 h 166"/>
                <a:gd name="T36" fmla="*/ 75 w 98"/>
                <a:gd name="T37" fmla="*/ 76 h 166"/>
                <a:gd name="T38" fmla="*/ 63 w 98"/>
                <a:gd name="T39" fmla="*/ 71 h 166"/>
                <a:gd name="T40" fmla="*/ 50 w 98"/>
                <a:gd name="T41" fmla="*/ 51 h 166"/>
                <a:gd name="T42" fmla="*/ 50 w 98"/>
                <a:gd name="T43" fmla="*/ 43 h 166"/>
                <a:gd name="T44" fmla="*/ 53 w 98"/>
                <a:gd name="T45" fmla="*/ 37 h 166"/>
                <a:gd name="T46" fmla="*/ 57 w 98"/>
                <a:gd name="T47" fmla="*/ 33 h 166"/>
                <a:gd name="T48" fmla="*/ 64 w 98"/>
                <a:gd name="T49" fmla="*/ 30 h 166"/>
                <a:gd name="T50" fmla="*/ 76 w 98"/>
                <a:gd name="T51" fmla="*/ 24 h 166"/>
                <a:gd name="T52" fmla="*/ 75 w 98"/>
                <a:gd name="T53" fmla="*/ 17 h 166"/>
                <a:gd name="T54" fmla="*/ 70 w 98"/>
                <a:gd name="T55" fmla="*/ 11 h 166"/>
                <a:gd name="T56" fmla="*/ 65 w 98"/>
                <a:gd name="T57" fmla="*/ 5 h 166"/>
                <a:gd name="T58" fmla="*/ 62 w 98"/>
                <a:gd name="T59" fmla="*/ 2 h 166"/>
                <a:gd name="T60" fmla="*/ 54 w 98"/>
                <a:gd name="T61" fmla="*/ 0 h 166"/>
                <a:gd name="T62" fmla="*/ 50 w 98"/>
                <a:gd name="T63" fmla="*/ 1 h 166"/>
                <a:gd name="T64" fmla="*/ 37 w 98"/>
                <a:gd name="T65" fmla="*/ 1 h 166"/>
                <a:gd name="T66" fmla="*/ 24 w 98"/>
                <a:gd name="T67" fmla="*/ 0 h 166"/>
                <a:gd name="T68" fmla="*/ 16 w 98"/>
                <a:gd name="T69" fmla="*/ 0 h 166"/>
                <a:gd name="T70" fmla="*/ 5 w 98"/>
                <a:gd name="T71" fmla="*/ 1 h 166"/>
                <a:gd name="T72" fmla="*/ 1 w 98"/>
                <a:gd name="T73" fmla="*/ 3 h 166"/>
                <a:gd name="T74" fmla="*/ 0 w 98"/>
                <a:gd name="T75" fmla="*/ 7 h 166"/>
                <a:gd name="T76" fmla="*/ 3 w 98"/>
                <a:gd name="T77" fmla="*/ 8 h 166"/>
                <a:gd name="T78" fmla="*/ 8 w 98"/>
                <a:gd name="T79" fmla="*/ 12 h 166"/>
                <a:gd name="T80" fmla="*/ 11 w 98"/>
                <a:gd name="T81" fmla="*/ 24 h 166"/>
                <a:gd name="T82" fmla="*/ 21 w 98"/>
                <a:gd name="T83" fmla="*/ 28 h 166"/>
                <a:gd name="T84" fmla="*/ 25 w 98"/>
                <a:gd name="T85" fmla="*/ 33 h 166"/>
                <a:gd name="T86" fmla="*/ 25 w 98"/>
                <a:gd name="T87" fmla="*/ 40 h 166"/>
                <a:gd name="T88" fmla="*/ 21 w 98"/>
                <a:gd name="T89" fmla="*/ 46 h 166"/>
                <a:gd name="T90" fmla="*/ 17 w 98"/>
                <a:gd name="T91" fmla="*/ 51 h 166"/>
                <a:gd name="T92" fmla="*/ 23 w 98"/>
                <a:gd name="T93" fmla="*/ 58 h 166"/>
                <a:gd name="T94" fmla="*/ 33 w 98"/>
                <a:gd name="T95" fmla="*/ 66 h 166"/>
                <a:gd name="T96" fmla="*/ 53 w 98"/>
                <a:gd name="T97" fmla="*/ 86 h 166"/>
                <a:gd name="T98" fmla="*/ 57 w 98"/>
                <a:gd name="T99" fmla="*/ 94 h 166"/>
                <a:gd name="T100" fmla="*/ 60 w 98"/>
                <a:gd name="T101" fmla="*/ 104 h 166"/>
                <a:gd name="T102" fmla="*/ 61 w 98"/>
                <a:gd name="T103" fmla="*/ 115 h 166"/>
                <a:gd name="T104" fmla="*/ 61 w 98"/>
                <a:gd name="T105" fmla="*/ 122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"/>
                <a:gd name="T160" fmla="*/ 0 h 166"/>
                <a:gd name="T161" fmla="*/ 98 w 98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" h="166">
                  <a:moveTo>
                    <a:pt x="61" y="122"/>
                  </a:moveTo>
                  <a:lnTo>
                    <a:pt x="64" y="122"/>
                  </a:lnTo>
                  <a:lnTo>
                    <a:pt x="69" y="129"/>
                  </a:lnTo>
                  <a:lnTo>
                    <a:pt x="69" y="130"/>
                  </a:lnTo>
                  <a:lnTo>
                    <a:pt x="64" y="147"/>
                  </a:lnTo>
                  <a:lnTo>
                    <a:pt x="53" y="151"/>
                  </a:lnTo>
                  <a:lnTo>
                    <a:pt x="50" y="156"/>
                  </a:lnTo>
                  <a:lnTo>
                    <a:pt x="45" y="156"/>
                  </a:lnTo>
                  <a:lnTo>
                    <a:pt x="41" y="163"/>
                  </a:lnTo>
                  <a:lnTo>
                    <a:pt x="49" y="162"/>
                  </a:lnTo>
                  <a:lnTo>
                    <a:pt x="65" y="165"/>
                  </a:lnTo>
                  <a:lnTo>
                    <a:pt x="81" y="151"/>
                  </a:lnTo>
                  <a:lnTo>
                    <a:pt x="91" y="140"/>
                  </a:lnTo>
                  <a:lnTo>
                    <a:pt x="97" y="132"/>
                  </a:lnTo>
                  <a:lnTo>
                    <a:pt x="97" y="121"/>
                  </a:lnTo>
                  <a:lnTo>
                    <a:pt x="91" y="98"/>
                  </a:lnTo>
                  <a:lnTo>
                    <a:pt x="90" y="89"/>
                  </a:lnTo>
                  <a:lnTo>
                    <a:pt x="86" y="81"/>
                  </a:lnTo>
                  <a:lnTo>
                    <a:pt x="75" y="76"/>
                  </a:lnTo>
                  <a:lnTo>
                    <a:pt x="63" y="71"/>
                  </a:lnTo>
                  <a:lnTo>
                    <a:pt x="50" y="51"/>
                  </a:lnTo>
                  <a:lnTo>
                    <a:pt x="50" y="43"/>
                  </a:lnTo>
                  <a:lnTo>
                    <a:pt x="53" y="37"/>
                  </a:lnTo>
                  <a:lnTo>
                    <a:pt x="57" y="33"/>
                  </a:lnTo>
                  <a:lnTo>
                    <a:pt x="64" y="30"/>
                  </a:lnTo>
                  <a:lnTo>
                    <a:pt x="76" y="24"/>
                  </a:lnTo>
                  <a:lnTo>
                    <a:pt x="75" y="17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2" y="2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37" y="1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3" y="8"/>
                  </a:lnTo>
                  <a:lnTo>
                    <a:pt x="8" y="12"/>
                  </a:lnTo>
                  <a:lnTo>
                    <a:pt x="11" y="24"/>
                  </a:lnTo>
                  <a:lnTo>
                    <a:pt x="21" y="28"/>
                  </a:lnTo>
                  <a:lnTo>
                    <a:pt x="25" y="33"/>
                  </a:lnTo>
                  <a:lnTo>
                    <a:pt x="25" y="40"/>
                  </a:lnTo>
                  <a:lnTo>
                    <a:pt x="21" y="46"/>
                  </a:lnTo>
                  <a:lnTo>
                    <a:pt x="17" y="51"/>
                  </a:lnTo>
                  <a:lnTo>
                    <a:pt x="23" y="58"/>
                  </a:lnTo>
                  <a:lnTo>
                    <a:pt x="33" y="66"/>
                  </a:lnTo>
                  <a:lnTo>
                    <a:pt x="53" y="86"/>
                  </a:lnTo>
                  <a:lnTo>
                    <a:pt x="57" y="94"/>
                  </a:lnTo>
                  <a:lnTo>
                    <a:pt x="60" y="104"/>
                  </a:lnTo>
                  <a:lnTo>
                    <a:pt x="61" y="115"/>
                  </a:lnTo>
                  <a:lnTo>
                    <a:pt x="61" y="122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7" name="Freeform 37"/>
            <p:cNvSpPr>
              <a:spLocks/>
            </p:cNvSpPr>
            <p:nvPr/>
          </p:nvSpPr>
          <p:spPr bwMode="auto">
            <a:xfrm>
              <a:off x="4234" y="2465"/>
              <a:ext cx="77" cy="192"/>
            </a:xfrm>
            <a:custGeom>
              <a:avLst/>
              <a:gdLst>
                <a:gd name="T0" fmla="*/ 21 w 90"/>
                <a:gd name="T1" fmla="*/ 0 h 208"/>
                <a:gd name="T2" fmla="*/ 17 w 90"/>
                <a:gd name="T3" fmla="*/ 1 h 208"/>
                <a:gd name="T4" fmla="*/ 9 w 90"/>
                <a:gd name="T5" fmla="*/ 6 h 208"/>
                <a:gd name="T6" fmla="*/ 4 w 90"/>
                <a:gd name="T7" fmla="*/ 18 h 208"/>
                <a:gd name="T8" fmla="*/ 7 w 90"/>
                <a:gd name="T9" fmla="*/ 38 h 208"/>
                <a:gd name="T10" fmla="*/ 3 w 90"/>
                <a:gd name="T11" fmla="*/ 42 h 208"/>
                <a:gd name="T12" fmla="*/ 4 w 90"/>
                <a:gd name="T13" fmla="*/ 58 h 208"/>
                <a:gd name="T14" fmla="*/ 4 w 90"/>
                <a:gd name="T15" fmla="*/ 68 h 208"/>
                <a:gd name="T16" fmla="*/ 5 w 90"/>
                <a:gd name="T17" fmla="*/ 78 h 208"/>
                <a:gd name="T18" fmla="*/ 11 w 90"/>
                <a:gd name="T19" fmla="*/ 88 h 208"/>
                <a:gd name="T20" fmla="*/ 8 w 90"/>
                <a:gd name="T21" fmla="*/ 111 h 208"/>
                <a:gd name="T22" fmla="*/ 8 w 90"/>
                <a:gd name="T23" fmla="*/ 119 h 208"/>
                <a:gd name="T24" fmla="*/ 8 w 90"/>
                <a:gd name="T25" fmla="*/ 126 h 208"/>
                <a:gd name="T26" fmla="*/ 5 w 90"/>
                <a:gd name="T27" fmla="*/ 145 h 208"/>
                <a:gd name="T28" fmla="*/ 0 w 90"/>
                <a:gd name="T29" fmla="*/ 172 h 208"/>
                <a:gd name="T30" fmla="*/ 0 w 90"/>
                <a:gd name="T31" fmla="*/ 173 h 208"/>
                <a:gd name="T32" fmla="*/ 0 w 90"/>
                <a:gd name="T33" fmla="*/ 175 h 208"/>
                <a:gd name="T34" fmla="*/ 12 w 90"/>
                <a:gd name="T35" fmla="*/ 191 h 208"/>
                <a:gd name="T36" fmla="*/ 25 w 90"/>
                <a:gd name="T37" fmla="*/ 200 h 208"/>
                <a:gd name="T38" fmla="*/ 43 w 90"/>
                <a:gd name="T39" fmla="*/ 198 h 208"/>
                <a:gd name="T40" fmla="*/ 54 w 90"/>
                <a:gd name="T41" fmla="*/ 207 h 208"/>
                <a:gd name="T42" fmla="*/ 62 w 90"/>
                <a:gd name="T43" fmla="*/ 204 h 208"/>
                <a:gd name="T44" fmla="*/ 50 w 90"/>
                <a:gd name="T45" fmla="*/ 191 h 208"/>
                <a:gd name="T46" fmla="*/ 23 w 90"/>
                <a:gd name="T47" fmla="*/ 166 h 208"/>
                <a:gd name="T48" fmla="*/ 17 w 90"/>
                <a:gd name="T49" fmla="*/ 157 h 208"/>
                <a:gd name="T50" fmla="*/ 15 w 90"/>
                <a:gd name="T51" fmla="*/ 146 h 208"/>
                <a:gd name="T52" fmla="*/ 16 w 90"/>
                <a:gd name="T53" fmla="*/ 130 h 208"/>
                <a:gd name="T54" fmla="*/ 22 w 90"/>
                <a:gd name="T55" fmla="*/ 112 h 208"/>
                <a:gd name="T56" fmla="*/ 25 w 90"/>
                <a:gd name="T57" fmla="*/ 88 h 208"/>
                <a:gd name="T58" fmla="*/ 27 w 90"/>
                <a:gd name="T59" fmla="*/ 84 h 208"/>
                <a:gd name="T60" fmla="*/ 28 w 90"/>
                <a:gd name="T61" fmla="*/ 82 h 208"/>
                <a:gd name="T62" fmla="*/ 33 w 90"/>
                <a:gd name="T63" fmla="*/ 82 h 208"/>
                <a:gd name="T64" fmla="*/ 35 w 90"/>
                <a:gd name="T65" fmla="*/ 85 h 208"/>
                <a:gd name="T66" fmla="*/ 35 w 90"/>
                <a:gd name="T67" fmla="*/ 92 h 208"/>
                <a:gd name="T68" fmla="*/ 44 w 90"/>
                <a:gd name="T69" fmla="*/ 108 h 208"/>
                <a:gd name="T70" fmla="*/ 52 w 90"/>
                <a:gd name="T71" fmla="*/ 114 h 208"/>
                <a:gd name="T72" fmla="*/ 50 w 90"/>
                <a:gd name="T73" fmla="*/ 101 h 208"/>
                <a:gd name="T74" fmla="*/ 52 w 90"/>
                <a:gd name="T75" fmla="*/ 90 h 208"/>
                <a:gd name="T76" fmla="*/ 54 w 90"/>
                <a:gd name="T77" fmla="*/ 85 h 208"/>
                <a:gd name="T78" fmla="*/ 60 w 90"/>
                <a:gd name="T79" fmla="*/ 83 h 208"/>
                <a:gd name="T80" fmla="*/ 65 w 90"/>
                <a:gd name="T81" fmla="*/ 79 h 208"/>
                <a:gd name="T82" fmla="*/ 79 w 90"/>
                <a:gd name="T83" fmla="*/ 79 h 208"/>
                <a:gd name="T84" fmla="*/ 86 w 90"/>
                <a:gd name="T85" fmla="*/ 83 h 208"/>
                <a:gd name="T86" fmla="*/ 89 w 90"/>
                <a:gd name="T87" fmla="*/ 75 h 208"/>
                <a:gd name="T88" fmla="*/ 89 w 90"/>
                <a:gd name="T89" fmla="*/ 68 h 208"/>
                <a:gd name="T90" fmla="*/ 86 w 90"/>
                <a:gd name="T91" fmla="*/ 60 h 208"/>
                <a:gd name="T92" fmla="*/ 82 w 90"/>
                <a:gd name="T93" fmla="*/ 51 h 208"/>
                <a:gd name="T94" fmla="*/ 76 w 90"/>
                <a:gd name="T95" fmla="*/ 42 h 208"/>
                <a:gd name="T96" fmla="*/ 67 w 90"/>
                <a:gd name="T97" fmla="*/ 32 h 208"/>
                <a:gd name="T98" fmla="*/ 62 w 90"/>
                <a:gd name="T99" fmla="*/ 30 h 208"/>
                <a:gd name="T100" fmla="*/ 56 w 90"/>
                <a:gd name="T101" fmla="*/ 29 h 208"/>
                <a:gd name="T102" fmla="*/ 52 w 90"/>
                <a:gd name="T103" fmla="*/ 31 h 208"/>
                <a:gd name="T104" fmla="*/ 44 w 90"/>
                <a:gd name="T105" fmla="*/ 34 h 208"/>
                <a:gd name="T106" fmla="*/ 40 w 90"/>
                <a:gd name="T107" fmla="*/ 34 h 208"/>
                <a:gd name="T108" fmla="*/ 43 w 90"/>
                <a:gd name="T109" fmla="*/ 24 h 208"/>
                <a:gd name="T110" fmla="*/ 44 w 90"/>
                <a:gd name="T111" fmla="*/ 15 h 208"/>
                <a:gd name="T112" fmla="*/ 42 w 90"/>
                <a:gd name="T113" fmla="*/ 9 h 208"/>
                <a:gd name="T114" fmla="*/ 31 w 90"/>
                <a:gd name="T115" fmla="*/ 9 h 208"/>
                <a:gd name="T116" fmla="*/ 28 w 90"/>
                <a:gd name="T117" fmla="*/ 1 h 208"/>
                <a:gd name="T118" fmla="*/ 21 w 90"/>
                <a:gd name="T119" fmla="*/ 0 h 2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"/>
                <a:gd name="T181" fmla="*/ 0 h 208"/>
                <a:gd name="T182" fmla="*/ 90 w 90"/>
                <a:gd name="T183" fmla="*/ 208 h 2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" h="208">
                  <a:moveTo>
                    <a:pt x="21" y="0"/>
                  </a:moveTo>
                  <a:lnTo>
                    <a:pt x="17" y="1"/>
                  </a:lnTo>
                  <a:lnTo>
                    <a:pt x="9" y="6"/>
                  </a:lnTo>
                  <a:lnTo>
                    <a:pt x="4" y="18"/>
                  </a:lnTo>
                  <a:lnTo>
                    <a:pt x="7" y="38"/>
                  </a:lnTo>
                  <a:lnTo>
                    <a:pt x="3" y="42"/>
                  </a:lnTo>
                  <a:lnTo>
                    <a:pt x="4" y="58"/>
                  </a:lnTo>
                  <a:lnTo>
                    <a:pt x="4" y="68"/>
                  </a:lnTo>
                  <a:lnTo>
                    <a:pt x="5" y="78"/>
                  </a:lnTo>
                  <a:lnTo>
                    <a:pt x="11" y="88"/>
                  </a:lnTo>
                  <a:lnTo>
                    <a:pt x="8" y="111"/>
                  </a:lnTo>
                  <a:lnTo>
                    <a:pt x="8" y="119"/>
                  </a:lnTo>
                  <a:lnTo>
                    <a:pt x="8" y="126"/>
                  </a:lnTo>
                  <a:lnTo>
                    <a:pt x="5" y="145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12" y="191"/>
                  </a:lnTo>
                  <a:lnTo>
                    <a:pt x="25" y="200"/>
                  </a:lnTo>
                  <a:lnTo>
                    <a:pt x="43" y="198"/>
                  </a:lnTo>
                  <a:lnTo>
                    <a:pt x="54" y="207"/>
                  </a:lnTo>
                  <a:lnTo>
                    <a:pt x="62" y="204"/>
                  </a:lnTo>
                  <a:lnTo>
                    <a:pt x="50" y="191"/>
                  </a:lnTo>
                  <a:lnTo>
                    <a:pt x="23" y="166"/>
                  </a:lnTo>
                  <a:lnTo>
                    <a:pt x="17" y="157"/>
                  </a:lnTo>
                  <a:lnTo>
                    <a:pt x="15" y="146"/>
                  </a:lnTo>
                  <a:lnTo>
                    <a:pt x="16" y="130"/>
                  </a:lnTo>
                  <a:lnTo>
                    <a:pt x="22" y="112"/>
                  </a:lnTo>
                  <a:lnTo>
                    <a:pt x="25" y="88"/>
                  </a:lnTo>
                  <a:lnTo>
                    <a:pt x="27" y="84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5" y="85"/>
                  </a:lnTo>
                  <a:lnTo>
                    <a:pt x="35" y="92"/>
                  </a:lnTo>
                  <a:lnTo>
                    <a:pt x="44" y="108"/>
                  </a:lnTo>
                  <a:lnTo>
                    <a:pt x="52" y="114"/>
                  </a:lnTo>
                  <a:lnTo>
                    <a:pt x="50" y="101"/>
                  </a:lnTo>
                  <a:lnTo>
                    <a:pt x="52" y="90"/>
                  </a:lnTo>
                  <a:lnTo>
                    <a:pt x="54" y="85"/>
                  </a:lnTo>
                  <a:lnTo>
                    <a:pt x="60" y="83"/>
                  </a:lnTo>
                  <a:lnTo>
                    <a:pt x="65" y="79"/>
                  </a:lnTo>
                  <a:lnTo>
                    <a:pt x="79" y="79"/>
                  </a:lnTo>
                  <a:lnTo>
                    <a:pt x="86" y="83"/>
                  </a:lnTo>
                  <a:lnTo>
                    <a:pt x="89" y="75"/>
                  </a:lnTo>
                  <a:lnTo>
                    <a:pt x="89" y="68"/>
                  </a:lnTo>
                  <a:lnTo>
                    <a:pt x="86" y="60"/>
                  </a:lnTo>
                  <a:lnTo>
                    <a:pt x="82" y="51"/>
                  </a:lnTo>
                  <a:lnTo>
                    <a:pt x="76" y="42"/>
                  </a:lnTo>
                  <a:lnTo>
                    <a:pt x="67" y="32"/>
                  </a:lnTo>
                  <a:lnTo>
                    <a:pt x="62" y="30"/>
                  </a:lnTo>
                  <a:lnTo>
                    <a:pt x="56" y="29"/>
                  </a:lnTo>
                  <a:lnTo>
                    <a:pt x="52" y="31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43" y="24"/>
                  </a:lnTo>
                  <a:lnTo>
                    <a:pt x="44" y="15"/>
                  </a:lnTo>
                  <a:lnTo>
                    <a:pt x="42" y="9"/>
                  </a:lnTo>
                  <a:lnTo>
                    <a:pt x="31" y="9"/>
                  </a:lnTo>
                  <a:lnTo>
                    <a:pt x="28" y="1"/>
                  </a:lnTo>
                  <a:lnTo>
                    <a:pt x="21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8" name="Freeform 38"/>
            <p:cNvSpPr>
              <a:spLocks/>
            </p:cNvSpPr>
            <p:nvPr/>
          </p:nvSpPr>
          <p:spPr bwMode="auto">
            <a:xfrm>
              <a:off x="4115" y="2364"/>
              <a:ext cx="65" cy="34"/>
            </a:xfrm>
            <a:custGeom>
              <a:avLst/>
              <a:gdLst>
                <a:gd name="T0" fmla="*/ 61 w 77"/>
                <a:gd name="T1" fmla="*/ 37 h 38"/>
                <a:gd name="T2" fmla="*/ 36 w 77"/>
                <a:gd name="T3" fmla="*/ 34 h 38"/>
                <a:gd name="T4" fmla="*/ 11 w 77"/>
                <a:gd name="T5" fmla="*/ 37 h 38"/>
                <a:gd name="T6" fmla="*/ 3 w 77"/>
                <a:gd name="T7" fmla="*/ 37 h 38"/>
                <a:gd name="T8" fmla="*/ 0 w 77"/>
                <a:gd name="T9" fmla="*/ 34 h 38"/>
                <a:gd name="T10" fmla="*/ 0 w 77"/>
                <a:gd name="T11" fmla="*/ 30 h 38"/>
                <a:gd name="T12" fmla="*/ 3 w 77"/>
                <a:gd name="T13" fmla="*/ 15 h 38"/>
                <a:gd name="T14" fmla="*/ 13 w 77"/>
                <a:gd name="T15" fmla="*/ 6 h 38"/>
                <a:gd name="T16" fmla="*/ 24 w 77"/>
                <a:gd name="T17" fmla="*/ 2 h 38"/>
                <a:gd name="T18" fmla="*/ 35 w 77"/>
                <a:gd name="T19" fmla="*/ 0 h 38"/>
                <a:gd name="T20" fmla="*/ 62 w 77"/>
                <a:gd name="T21" fmla="*/ 2 h 38"/>
                <a:gd name="T22" fmla="*/ 70 w 77"/>
                <a:gd name="T23" fmla="*/ 5 h 38"/>
                <a:gd name="T24" fmla="*/ 76 w 77"/>
                <a:gd name="T25" fmla="*/ 11 h 38"/>
                <a:gd name="T26" fmla="*/ 61 w 77"/>
                <a:gd name="T27" fmla="*/ 37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38"/>
                <a:gd name="T44" fmla="*/ 77 w 77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38">
                  <a:moveTo>
                    <a:pt x="61" y="37"/>
                  </a:moveTo>
                  <a:lnTo>
                    <a:pt x="36" y="34"/>
                  </a:lnTo>
                  <a:lnTo>
                    <a:pt x="11" y="37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3" y="15"/>
                  </a:lnTo>
                  <a:lnTo>
                    <a:pt x="13" y="6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62" y="2"/>
                  </a:lnTo>
                  <a:lnTo>
                    <a:pt x="70" y="5"/>
                  </a:lnTo>
                  <a:lnTo>
                    <a:pt x="76" y="11"/>
                  </a:lnTo>
                  <a:lnTo>
                    <a:pt x="61" y="37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9" name="Freeform 39"/>
            <p:cNvSpPr>
              <a:spLocks/>
            </p:cNvSpPr>
            <p:nvPr/>
          </p:nvSpPr>
          <p:spPr bwMode="auto">
            <a:xfrm>
              <a:off x="4021" y="2342"/>
              <a:ext cx="90" cy="49"/>
            </a:xfrm>
            <a:custGeom>
              <a:avLst/>
              <a:gdLst>
                <a:gd name="T0" fmla="*/ 8 w 107"/>
                <a:gd name="T1" fmla="*/ 0 h 54"/>
                <a:gd name="T2" fmla="*/ 1 w 107"/>
                <a:gd name="T3" fmla="*/ 5 h 54"/>
                <a:gd name="T4" fmla="*/ 0 w 107"/>
                <a:gd name="T5" fmla="*/ 12 h 54"/>
                <a:gd name="T6" fmla="*/ 8 w 107"/>
                <a:gd name="T7" fmla="*/ 20 h 54"/>
                <a:gd name="T8" fmla="*/ 14 w 107"/>
                <a:gd name="T9" fmla="*/ 25 h 54"/>
                <a:gd name="T10" fmla="*/ 21 w 107"/>
                <a:gd name="T11" fmla="*/ 31 h 54"/>
                <a:gd name="T12" fmla="*/ 36 w 107"/>
                <a:gd name="T13" fmla="*/ 38 h 54"/>
                <a:gd name="T14" fmla="*/ 102 w 107"/>
                <a:gd name="T15" fmla="*/ 53 h 54"/>
                <a:gd name="T16" fmla="*/ 106 w 107"/>
                <a:gd name="T17" fmla="*/ 33 h 54"/>
                <a:gd name="T18" fmla="*/ 88 w 107"/>
                <a:gd name="T19" fmla="*/ 31 h 54"/>
                <a:gd name="T20" fmla="*/ 37 w 107"/>
                <a:gd name="T21" fmla="*/ 21 h 54"/>
                <a:gd name="T22" fmla="*/ 26 w 107"/>
                <a:gd name="T23" fmla="*/ 12 h 54"/>
                <a:gd name="T24" fmla="*/ 8 w 107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54"/>
                <a:gd name="T41" fmla="*/ 107 w 107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54">
                  <a:moveTo>
                    <a:pt x="8" y="0"/>
                  </a:moveTo>
                  <a:lnTo>
                    <a:pt x="1" y="5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4" y="25"/>
                  </a:lnTo>
                  <a:lnTo>
                    <a:pt x="21" y="31"/>
                  </a:lnTo>
                  <a:lnTo>
                    <a:pt x="36" y="38"/>
                  </a:lnTo>
                  <a:lnTo>
                    <a:pt x="102" y="53"/>
                  </a:lnTo>
                  <a:lnTo>
                    <a:pt x="106" y="33"/>
                  </a:lnTo>
                  <a:lnTo>
                    <a:pt x="88" y="31"/>
                  </a:lnTo>
                  <a:lnTo>
                    <a:pt x="37" y="21"/>
                  </a:lnTo>
                  <a:lnTo>
                    <a:pt x="26" y="12"/>
                  </a:lnTo>
                  <a:lnTo>
                    <a:pt x="8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0" name="Freeform 40"/>
            <p:cNvSpPr>
              <a:spLocks/>
            </p:cNvSpPr>
            <p:nvPr/>
          </p:nvSpPr>
          <p:spPr bwMode="auto">
            <a:xfrm>
              <a:off x="3874" y="2269"/>
              <a:ext cx="351" cy="347"/>
            </a:xfrm>
            <a:custGeom>
              <a:avLst/>
              <a:gdLst>
                <a:gd name="T0" fmla="*/ 280 w 409"/>
                <a:gd name="T1" fmla="*/ 131 h 374"/>
                <a:gd name="T2" fmla="*/ 283 w 409"/>
                <a:gd name="T3" fmla="*/ 110 h 374"/>
                <a:gd name="T4" fmla="*/ 274 w 409"/>
                <a:gd name="T5" fmla="*/ 125 h 374"/>
                <a:gd name="T6" fmla="*/ 207 w 409"/>
                <a:gd name="T7" fmla="*/ 116 h 374"/>
                <a:gd name="T8" fmla="*/ 180 w 409"/>
                <a:gd name="T9" fmla="*/ 99 h 374"/>
                <a:gd name="T10" fmla="*/ 180 w 409"/>
                <a:gd name="T11" fmla="*/ 77 h 374"/>
                <a:gd name="T12" fmla="*/ 182 w 409"/>
                <a:gd name="T13" fmla="*/ 42 h 374"/>
                <a:gd name="T14" fmla="*/ 187 w 409"/>
                <a:gd name="T15" fmla="*/ 22 h 374"/>
                <a:gd name="T16" fmla="*/ 177 w 409"/>
                <a:gd name="T17" fmla="*/ 1 h 374"/>
                <a:gd name="T18" fmla="*/ 154 w 409"/>
                <a:gd name="T19" fmla="*/ 3 h 374"/>
                <a:gd name="T20" fmla="*/ 135 w 409"/>
                <a:gd name="T21" fmla="*/ 14 h 374"/>
                <a:gd name="T22" fmla="*/ 114 w 409"/>
                <a:gd name="T23" fmla="*/ 23 h 374"/>
                <a:gd name="T24" fmla="*/ 132 w 409"/>
                <a:gd name="T25" fmla="*/ 32 h 374"/>
                <a:gd name="T26" fmla="*/ 131 w 409"/>
                <a:gd name="T27" fmla="*/ 37 h 374"/>
                <a:gd name="T28" fmla="*/ 105 w 409"/>
                <a:gd name="T29" fmla="*/ 42 h 374"/>
                <a:gd name="T30" fmla="*/ 96 w 409"/>
                <a:gd name="T31" fmla="*/ 55 h 374"/>
                <a:gd name="T32" fmla="*/ 82 w 409"/>
                <a:gd name="T33" fmla="*/ 73 h 374"/>
                <a:gd name="T34" fmla="*/ 43 w 409"/>
                <a:gd name="T35" fmla="*/ 104 h 374"/>
                <a:gd name="T36" fmla="*/ 52 w 409"/>
                <a:gd name="T37" fmla="*/ 126 h 374"/>
                <a:gd name="T38" fmla="*/ 26 w 409"/>
                <a:gd name="T39" fmla="*/ 145 h 374"/>
                <a:gd name="T40" fmla="*/ 0 w 409"/>
                <a:gd name="T41" fmla="*/ 165 h 374"/>
                <a:gd name="T42" fmla="*/ 26 w 409"/>
                <a:gd name="T43" fmla="*/ 167 h 374"/>
                <a:gd name="T44" fmla="*/ 40 w 409"/>
                <a:gd name="T45" fmla="*/ 166 h 374"/>
                <a:gd name="T46" fmla="*/ 16 w 409"/>
                <a:gd name="T47" fmla="*/ 189 h 374"/>
                <a:gd name="T48" fmla="*/ 42 w 409"/>
                <a:gd name="T49" fmla="*/ 215 h 374"/>
                <a:gd name="T50" fmla="*/ 55 w 409"/>
                <a:gd name="T51" fmla="*/ 200 h 374"/>
                <a:gd name="T52" fmla="*/ 62 w 409"/>
                <a:gd name="T53" fmla="*/ 197 h 374"/>
                <a:gd name="T54" fmla="*/ 61 w 409"/>
                <a:gd name="T55" fmla="*/ 228 h 374"/>
                <a:gd name="T56" fmla="*/ 101 w 409"/>
                <a:gd name="T57" fmla="*/ 335 h 374"/>
                <a:gd name="T58" fmla="*/ 115 w 409"/>
                <a:gd name="T59" fmla="*/ 357 h 374"/>
                <a:gd name="T60" fmla="*/ 135 w 409"/>
                <a:gd name="T61" fmla="*/ 373 h 374"/>
                <a:gd name="T62" fmla="*/ 145 w 409"/>
                <a:gd name="T63" fmla="*/ 361 h 374"/>
                <a:gd name="T64" fmla="*/ 158 w 409"/>
                <a:gd name="T65" fmla="*/ 348 h 374"/>
                <a:gd name="T66" fmla="*/ 171 w 409"/>
                <a:gd name="T67" fmla="*/ 330 h 374"/>
                <a:gd name="T68" fmla="*/ 168 w 409"/>
                <a:gd name="T69" fmla="*/ 289 h 374"/>
                <a:gd name="T70" fmla="*/ 187 w 409"/>
                <a:gd name="T71" fmla="*/ 273 h 374"/>
                <a:gd name="T72" fmla="*/ 240 w 409"/>
                <a:gd name="T73" fmla="*/ 232 h 374"/>
                <a:gd name="T74" fmla="*/ 266 w 409"/>
                <a:gd name="T75" fmla="*/ 202 h 374"/>
                <a:gd name="T76" fmla="*/ 282 w 409"/>
                <a:gd name="T77" fmla="*/ 194 h 374"/>
                <a:gd name="T78" fmla="*/ 290 w 409"/>
                <a:gd name="T79" fmla="*/ 179 h 374"/>
                <a:gd name="T80" fmla="*/ 286 w 409"/>
                <a:gd name="T81" fmla="*/ 162 h 374"/>
                <a:gd name="T82" fmla="*/ 295 w 409"/>
                <a:gd name="T83" fmla="*/ 149 h 374"/>
                <a:gd name="T84" fmla="*/ 316 w 409"/>
                <a:gd name="T85" fmla="*/ 155 h 374"/>
                <a:gd name="T86" fmla="*/ 324 w 409"/>
                <a:gd name="T87" fmla="*/ 175 h 374"/>
                <a:gd name="T88" fmla="*/ 333 w 409"/>
                <a:gd name="T89" fmla="*/ 162 h 374"/>
                <a:gd name="T90" fmla="*/ 341 w 409"/>
                <a:gd name="T91" fmla="*/ 182 h 374"/>
                <a:gd name="T92" fmla="*/ 346 w 409"/>
                <a:gd name="T93" fmla="*/ 184 h 374"/>
                <a:gd name="T94" fmla="*/ 346 w 409"/>
                <a:gd name="T95" fmla="*/ 171 h 374"/>
                <a:gd name="T96" fmla="*/ 355 w 409"/>
                <a:gd name="T97" fmla="*/ 172 h 374"/>
                <a:gd name="T98" fmla="*/ 377 w 409"/>
                <a:gd name="T99" fmla="*/ 143 h 374"/>
                <a:gd name="T100" fmla="*/ 395 w 409"/>
                <a:gd name="T101" fmla="*/ 135 h 374"/>
                <a:gd name="T102" fmla="*/ 408 w 409"/>
                <a:gd name="T103" fmla="*/ 111 h 374"/>
                <a:gd name="T104" fmla="*/ 370 w 409"/>
                <a:gd name="T105" fmla="*/ 113 h 374"/>
                <a:gd name="T106" fmla="*/ 333 w 409"/>
                <a:gd name="T107" fmla="*/ 137 h 374"/>
                <a:gd name="T108" fmla="*/ 285 w 409"/>
                <a:gd name="T109" fmla="*/ 137 h 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9"/>
                <a:gd name="T166" fmla="*/ 0 h 374"/>
                <a:gd name="T167" fmla="*/ 409 w 409"/>
                <a:gd name="T168" fmla="*/ 374 h 3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9" h="374">
                  <a:moveTo>
                    <a:pt x="285" y="137"/>
                  </a:moveTo>
                  <a:lnTo>
                    <a:pt x="280" y="135"/>
                  </a:lnTo>
                  <a:lnTo>
                    <a:pt x="280" y="131"/>
                  </a:lnTo>
                  <a:lnTo>
                    <a:pt x="282" y="127"/>
                  </a:lnTo>
                  <a:lnTo>
                    <a:pt x="285" y="113"/>
                  </a:lnTo>
                  <a:lnTo>
                    <a:pt x="283" y="110"/>
                  </a:lnTo>
                  <a:lnTo>
                    <a:pt x="280" y="110"/>
                  </a:lnTo>
                  <a:lnTo>
                    <a:pt x="276" y="112"/>
                  </a:lnTo>
                  <a:lnTo>
                    <a:pt x="274" y="125"/>
                  </a:lnTo>
                  <a:lnTo>
                    <a:pt x="273" y="130"/>
                  </a:lnTo>
                  <a:lnTo>
                    <a:pt x="243" y="127"/>
                  </a:lnTo>
                  <a:lnTo>
                    <a:pt x="207" y="116"/>
                  </a:lnTo>
                  <a:lnTo>
                    <a:pt x="195" y="112"/>
                  </a:lnTo>
                  <a:lnTo>
                    <a:pt x="187" y="107"/>
                  </a:lnTo>
                  <a:lnTo>
                    <a:pt x="180" y="99"/>
                  </a:lnTo>
                  <a:lnTo>
                    <a:pt x="172" y="92"/>
                  </a:lnTo>
                  <a:lnTo>
                    <a:pt x="172" y="84"/>
                  </a:lnTo>
                  <a:lnTo>
                    <a:pt x="180" y="77"/>
                  </a:lnTo>
                  <a:lnTo>
                    <a:pt x="173" y="65"/>
                  </a:lnTo>
                  <a:lnTo>
                    <a:pt x="174" y="52"/>
                  </a:lnTo>
                  <a:lnTo>
                    <a:pt x="182" y="42"/>
                  </a:lnTo>
                  <a:lnTo>
                    <a:pt x="186" y="40"/>
                  </a:lnTo>
                  <a:lnTo>
                    <a:pt x="181" y="28"/>
                  </a:lnTo>
                  <a:lnTo>
                    <a:pt x="187" y="22"/>
                  </a:lnTo>
                  <a:lnTo>
                    <a:pt x="183" y="13"/>
                  </a:lnTo>
                  <a:lnTo>
                    <a:pt x="182" y="5"/>
                  </a:lnTo>
                  <a:lnTo>
                    <a:pt x="177" y="1"/>
                  </a:lnTo>
                  <a:lnTo>
                    <a:pt x="168" y="0"/>
                  </a:lnTo>
                  <a:lnTo>
                    <a:pt x="157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9" y="13"/>
                  </a:lnTo>
                  <a:lnTo>
                    <a:pt x="135" y="14"/>
                  </a:lnTo>
                  <a:lnTo>
                    <a:pt x="124" y="15"/>
                  </a:lnTo>
                  <a:lnTo>
                    <a:pt x="120" y="19"/>
                  </a:lnTo>
                  <a:lnTo>
                    <a:pt x="114" y="23"/>
                  </a:lnTo>
                  <a:lnTo>
                    <a:pt x="120" y="28"/>
                  </a:lnTo>
                  <a:lnTo>
                    <a:pt x="127" y="29"/>
                  </a:lnTo>
                  <a:lnTo>
                    <a:pt x="132" y="32"/>
                  </a:lnTo>
                  <a:lnTo>
                    <a:pt x="134" y="36"/>
                  </a:lnTo>
                  <a:lnTo>
                    <a:pt x="134" y="37"/>
                  </a:lnTo>
                  <a:lnTo>
                    <a:pt x="131" y="37"/>
                  </a:lnTo>
                  <a:lnTo>
                    <a:pt x="117" y="37"/>
                  </a:lnTo>
                  <a:lnTo>
                    <a:pt x="110" y="38"/>
                  </a:lnTo>
                  <a:lnTo>
                    <a:pt x="105" y="42"/>
                  </a:lnTo>
                  <a:lnTo>
                    <a:pt x="103" y="48"/>
                  </a:lnTo>
                  <a:lnTo>
                    <a:pt x="104" y="54"/>
                  </a:lnTo>
                  <a:lnTo>
                    <a:pt x="96" y="55"/>
                  </a:lnTo>
                  <a:lnTo>
                    <a:pt x="94" y="59"/>
                  </a:lnTo>
                  <a:lnTo>
                    <a:pt x="90" y="66"/>
                  </a:lnTo>
                  <a:lnTo>
                    <a:pt x="82" y="73"/>
                  </a:lnTo>
                  <a:lnTo>
                    <a:pt x="66" y="82"/>
                  </a:lnTo>
                  <a:lnTo>
                    <a:pt x="54" y="89"/>
                  </a:lnTo>
                  <a:lnTo>
                    <a:pt x="43" y="104"/>
                  </a:lnTo>
                  <a:lnTo>
                    <a:pt x="42" y="116"/>
                  </a:lnTo>
                  <a:lnTo>
                    <a:pt x="42" y="121"/>
                  </a:lnTo>
                  <a:lnTo>
                    <a:pt x="52" y="126"/>
                  </a:lnTo>
                  <a:lnTo>
                    <a:pt x="48" y="145"/>
                  </a:lnTo>
                  <a:lnTo>
                    <a:pt x="42" y="145"/>
                  </a:lnTo>
                  <a:lnTo>
                    <a:pt x="26" y="145"/>
                  </a:lnTo>
                  <a:lnTo>
                    <a:pt x="22" y="146"/>
                  </a:lnTo>
                  <a:lnTo>
                    <a:pt x="18" y="148"/>
                  </a:lnTo>
                  <a:lnTo>
                    <a:pt x="0" y="165"/>
                  </a:lnTo>
                  <a:lnTo>
                    <a:pt x="2" y="167"/>
                  </a:lnTo>
                  <a:lnTo>
                    <a:pt x="9" y="170"/>
                  </a:lnTo>
                  <a:lnTo>
                    <a:pt x="26" y="167"/>
                  </a:lnTo>
                  <a:lnTo>
                    <a:pt x="35" y="165"/>
                  </a:lnTo>
                  <a:lnTo>
                    <a:pt x="40" y="165"/>
                  </a:lnTo>
                  <a:lnTo>
                    <a:pt x="40" y="166"/>
                  </a:lnTo>
                  <a:lnTo>
                    <a:pt x="32" y="178"/>
                  </a:lnTo>
                  <a:lnTo>
                    <a:pt x="25" y="185"/>
                  </a:lnTo>
                  <a:lnTo>
                    <a:pt x="16" y="189"/>
                  </a:lnTo>
                  <a:lnTo>
                    <a:pt x="21" y="198"/>
                  </a:lnTo>
                  <a:lnTo>
                    <a:pt x="27" y="206"/>
                  </a:lnTo>
                  <a:lnTo>
                    <a:pt x="42" y="215"/>
                  </a:lnTo>
                  <a:lnTo>
                    <a:pt x="45" y="214"/>
                  </a:lnTo>
                  <a:lnTo>
                    <a:pt x="53" y="206"/>
                  </a:lnTo>
                  <a:lnTo>
                    <a:pt x="55" y="200"/>
                  </a:lnTo>
                  <a:lnTo>
                    <a:pt x="57" y="194"/>
                  </a:lnTo>
                  <a:lnTo>
                    <a:pt x="63" y="192"/>
                  </a:lnTo>
                  <a:lnTo>
                    <a:pt x="62" y="197"/>
                  </a:lnTo>
                  <a:lnTo>
                    <a:pt x="63" y="206"/>
                  </a:lnTo>
                  <a:lnTo>
                    <a:pt x="61" y="219"/>
                  </a:lnTo>
                  <a:lnTo>
                    <a:pt x="61" y="228"/>
                  </a:lnTo>
                  <a:lnTo>
                    <a:pt x="65" y="258"/>
                  </a:lnTo>
                  <a:lnTo>
                    <a:pt x="81" y="308"/>
                  </a:lnTo>
                  <a:lnTo>
                    <a:pt x="101" y="335"/>
                  </a:lnTo>
                  <a:lnTo>
                    <a:pt x="104" y="339"/>
                  </a:lnTo>
                  <a:lnTo>
                    <a:pt x="110" y="352"/>
                  </a:lnTo>
                  <a:lnTo>
                    <a:pt x="115" y="357"/>
                  </a:lnTo>
                  <a:lnTo>
                    <a:pt x="120" y="363"/>
                  </a:lnTo>
                  <a:lnTo>
                    <a:pt x="122" y="369"/>
                  </a:lnTo>
                  <a:lnTo>
                    <a:pt x="135" y="373"/>
                  </a:lnTo>
                  <a:lnTo>
                    <a:pt x="142" y="370"/>
                  </a:lnTo>
                  <a:lnTo>
                    <a:pt x="142" y="368"/>
                  </a:lnTo>
                  <a:lnTo>
                    <a:pt x="145" y="361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58" y="348"/>
                  </a:lnTo>
                  <a:lnTo>
                    <a:pt x="162" y="343"/>
                  </a:lnTo>
                  <a:lnTo>
                    <a:pt x="166" y="342"/>
                  </a:lnTo>
                  <a:lnTo>
                    <a:pt x="171" y="330"/>
                  </a:lnTo>
                  <a:lnTo>
                    <a:pt x="172" y="318"/>
                  </a:lnTo>
                  <a:lnTo>
                    <a:pt x="171" y="308"/>
                  </a:lnTo>
                  <a:lnTo>
                    <a:pt x="168" y="289"/>
                  </a:lnTo>
                  <a:lnTo>
                    <a:pt x="172" y="281"/>
                  </a:lnTo>
                  <a:lnTo>
                    <a:pt x="177" y="277"/>
                  </a:lnTo>
                  <a:lnTo>
                    <a:pt x="187" y="273"/>
                  </a:lnTo>
                  <a:lnTo>
                    <a:pt x="199" y="265"/>
                  </a:lnTo>
                  <a:lnTo>
                    <a:pt x="217" y="247"/>
                  </a:lnTo>
                  <a:lnTo>
                    <a:pt x="240" y="232"/>
                  </a:lnTo>
                  <a:lnTo>
                    <a:pt x="254" y="223"/>
                  </a:lnTo>
                  <a:lnTo>
                    <a:pt x="263" y="212"/>
                  </a:lnTo>
                  <a:lnTo>
                    <a:pt x="266" y="202"/>
                  </a:lnTo>
                  <a:lnTo>
                    <a:pt x="271" y="198"/>
                  </a:lnTo>
                  <a:lnTo>
                    <a:pt x="275" y="196"/>
                  </a:lnTo>
                  <a:lnTo>
                    <a:pt x="282" y="194"/>
                  </a:lnTo>
                  <a:lnTo>
                    <a:pt x="291" y="196"/>
                  </a:lnTo>
                  <a:lnTo>
                    <a:pt x="291" y="182"/>
                  </a:lnTo>
                  <a:lnTo>
                    <a:pt x="290" y="179"/>
                  </a:lnTo>
                  <a:lnTo>
                    <a:pt x="287" y="175"/>
                  </a:lnTo>
                  <a:lnTo>
                    <a:pt x="285" y="170"/>
                  </a:lnTo>
                  <a:lnTo>
                    <a:pt x="286" y="162"/>
                  </a:lnTo>
                  <a:lnTo>
                    <a:pt x="289" y="154"/>
                  </a:lnTo>
                  <a:lnTo>
                    <a:pt x="291" y="152"/>
                  </a:lnTo>
                  <a:lnTo>
                    <a:pt x="295" y="149"/>
                  </a:lnTo>
                  <a:lnTo>
                    <a:pt x="311" y="149"/>
                  </a:lnTo>
                  <a:lnTo>
                    <a:pt x="313" y="149"/>
                  </a:lnTo>
                  <a:lnTo>
                    <a:pt x="316" y="155"/>
                  </a:lnTo>
                  <a:lnTo>
                    <a:pt x="316" y="164"/>
                  </a:lnTo>
                  <a:lnTo>
                    <a:pt x="321" y="176"/>
                  </a:lnTo>
                  <a:lnTo>
                    <a:pt x="324" y="175"/>
                  </a:lnTo>
                  <a:lnTo>
                    <a:pt x="327" y="170"/>
                  </a:lnTo>
                  <a:lnTo>
                    <a:pt x="331" y="162"/>
                  </a:lnTo>
                  <a:lnTo>
                    <a:pt x="333" y="162"/>
                  </a:lnTo>
                  <a:lnTo>
                    <a:pt x="337" y="169"/>
                  </a:lnTo>
                  <a:lnTo>
                    <a:pt x="340" y="183"/>
                  </a:lnTo>
                  <a:lnTo>
                    <a:pt x="341" y="182"/>
                  </a:lnTo>
                  <a:lnTo>
                    <a:pt x="342" y="181"/>
                  </a:lnTo>
                  <a:lnTo>
                    <a:pt x="343" y="182"/>
                  </a:lnTo>
                  <a:lnTo>
                    <a:pt x="346" y="184"/>
                  </a:lnTo>
                  <a:lnTo>
                    <a:pt x="348" y="183"/>
                  </a:lnTo>
                  <a:lnTo>
                    <a:pt x="349" y="181"/>
                  </a:lnTo>
                  <a:lnTo>
                    <a:pt x="346" y="171"/>
                  </a:lnTo>
                  <a:lnTo>
                    <a:pt x="346" y="167"/>
                  </a:lnTo>
                  <a:lnTo>
                    <a:pt x="348" y="167"/>
                  </a:lnTo>
                  <a:lnTo>
                    <a:pt x="355" y="172"/>
                  </a:lnTo>
                  <a:lnTo>
                    <a:pt x="366" y="165"/>
                  </a:lnTo>
                  <a:lnTo>
                    <a:pt x="372" y="152"/>
                  </a:lnTo>
                  <a:lnTo>
                    <a:pt x="377" y="143"/>
                  </a:lnTo>
                  <a:lnTo>
                    <a:pt x="381" y="139"/>
                  </a:lnTo>
                  <a:lnTo>
                    <a:pt x="384" y="138"/>
                  </a:lnTo>
                  <a:lnTo>
                    <a:pt x="395" y="135"/>
                  </a:lnTo>
                  <a:lnTo>
                    <a:pt x="396" y="129"/>
                  </a:lnTo>
                  <a:lnTo>
                    <a:pt x="404" y="118"/>
                  </a:lnTo>
                  <a:lnTo>
                    <a:pt x="408" y="111"/>
                  </a:lnTo>
                  <a:lnTo>
                    <a:pt x="408" y="109"/>
                  </a:lnTo>
                  <a:lnTo>
                    <a:pt x="405" y="108"/>
                  </a:lnTo>
                  <a:lnTo>
                    <a:pt x="370" y="113"/>
                  </a:lnTo>
                  <a:lnTo>
                    <a:pt x="355" y="111"/>
                  </a:lnTo>
                  <a:lnTo>
                    <a:pt x="343" y="136"/>
                  </a:lnTo>
                  <a:lnTo>
                    <a:pt x="333" y="137"/>
                  </a:lnTo>
                  <a:lnTo>
                    <a:pt x="320" y="137"/>
                  </a:lnTo>
                  <a:lnTo>
                    <a:pt x="301" y="136"/>
                  </a:lnTo>
                  <a:lnTo>
                    <a:pt x="285" y="137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1" name="Freeform 41"/>
            <p:cNvSpPr>
              <a:spLocks/>
            </p:cNvSpPr>
            <p:nvPr/>
          </p:nvSpPr>
          <p:spPr bwMode="auto">
            <a:xfrm>
              <a:off x="3793" y="2232"/>
              <a:ext cx="182" cy="124"/>
            </a:xfrm>
            <a:custGeom>
              <a:avLst/>
              <a:gdLst>
                <a:gd name="T0" fmla="*/ 212 w 213"/>
                <a:gd name="T1" fmla="*/ 35 h 134"/>
                <a:gd name="T2" fmla="*/ 179 w 213"/>
                <a:gd name="T3" fmla="*/ 36 h 134"/>
                <a:gd name="T4" fmla="*/ 172 w 213"/>
                <a:gd name="T5" fmla="*/ 40 h 134"/>
                <a:gd name="T6" fmla="*/ 166 w 213"/>
                <a:gd name="T7" fmla="*/ 50 h 134"/>
                <a:gd name="T8" fmla="*/ 148 w 213"/>
                <a:gd name="T9" fmla="*/ 54 h 134"/>
                <a:gd name="T10" fmla="*/ 146 w 213"/>
                <a:gd name="T11" fmla="*/ 63 h 134"/>
                <a:gd name="T12" fmla="*/ 137 w 213"/>
                <a:gd name="T13" fmla="*/ 65 h 134"/>
                <a:gd name="T14" fmla="*/ 133 w 213"/>
                <a:gd name="T15" fmla="*/ 70 h 134"/>
                <a:gd name="T16" fmla="*/ 130 w 213"/>
                <a:gd name="T17" fmla="*/ 81 h 134"/>
                <a:gd name="T18" fmla="*/ 111 w 213"/>
                <a:gd name="T19" fmla="*/ 101 h 134"/>
                <a:gd name="T20" fmla="*/ 99 w 213"/>
                <a:gd name="T21" fmla="*/ 101 h 134"/>
                <a:gd name="T22" fmla="*/ 89 w 213"/>
                <a:gd name="T23" fmla="*/ 103 h 134"/>
                <a:gd name="T24" fmla="*/ 80 w 213"/>
                <a:gd name="T25" fmla="*/ 108 h 134"/>
                <a:gd name="T26" fmla="*/ 66 w 213"/>
                <a:gd name="T27" fmla="*/ 121 h 134"/>
                <a:gd name="T28" fmla="*/ 59 w 213"/>
                <a:gd name="T29" fmla="*/ 127 h 134"/>
                <a:gd name="T30" fmla="*/ 46 w 213"/>
                <a:gd name="T31" fmla="*/ 131 h 134"/>
                <a:gd name="T32" fmla="*/ 34 w 213"/>
                <a:gd name="T33" fmla="*/ 133 h 134"/>
                <a:gd name="T34" fmla="*/ 22 w 213"/>
                <a:gd name="T35" fmla="*/ 131 h 134"/>
                <a:gd name="T36" fmla="*/ 12 w 213"/>
                <a:gd name="T37" fmla="*/ 130 h 134"/>
                <a:gd name="T38" fmla="*/ 1 w 213"/>
                <a:gd name="T39" fmla="*/ 109 h 134"/>
                <a:gd name="T40" fmla="*/ 0 w 213"/>
                <a:gd name="T41" fmla="*/ 78 h 134"/>
                <a:gd name="T42" fmla="*/ 10 w 213"/>
                <a:gd name="T43" fmla="*/ 61 h 134"/>
                <a:gd name="T44" fmla="*/ 12 w 213"/>
                <a:gd name="T45" fmla="*/ 41 h 134"/>
                <a:gd name="T46" fmla="*/ 30 w 213"/>
                <a:gd name="T47" fmla="*/ 40 h 134"/>
                <a:gd name="T48" fmla="*/ 35 w 213"/>
                <a:gd name="T49" fmla="*/ 31 h 134"/>
                <a:gd name="T50" fmla="*/ 49 w 213"/>
                <a:gd name="T51" fmla="*/ 24 h 134"/>
                <a:gd name="T52" fmla="*/ 57 w 213"/>
                <a:gd name="T53" fmla="*/ 17 h 134"/>
                <a:gd name="T54" fmla="*/ 63 w 213"/>
                <a:gd name="T55" fmla="*/ 7 h 134"/>
                <a:gd name="T56" fmla="*/ 79 w 213"/>
                <a:gd name="T57" fmla="*/ 10 h 134"/>
                <a:gd name="T58" fmla="*/ 100 w 213"/>
                <a:gd name="T59" fmla="*/ 11 h 134"/>
                <a:gd name="T60" fmla="*/ 117 w 213"/>
                <a:gd name="T61" fmla="*/ 10 h 134"/>
                <a:gd name="T62" fmla="*/ 131 w 213"/>
                <a:gd name="T63" fmla="*/ 1 h 134"/>
                <a:gd name="T64" fmla="*/ 142 w 213"/>
                <a:gd name="T65" fmla="*/ 0 h 134"/>
                <a:gd name="T66" fmla="*/ 151 w 213"/>
                <a:gd name="T67" fmla="*/ 7 h 134"/>
                <a:gd name="T68" fmla="*/ 160 w 213"/>
                <a:gd name="T69" fmla="*/ 14 h 134"/>
                <a:gd name="T70" fmla="*/ 167 w 213"/>
                <a:gd name="T71" fmla="*/ 19 h 134"/>
                <a:gd name="T72" fmla="*/ 175 w 213"/>
                <a:gd name="T73" fmla="*/ 20 h 134"/>
                <a:gd name="T74" fmla="*/ 209 w 213"/>
                <a:gd name="T75" fmla="*/ 20 h 134"/>
                <a:gd name="T76" fmla="*/ 212 w 213"/>
                <a:gd name="T77" fmla="*/ 35 h 1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"/>
                <a:gd name="T118" fmla="*/ 0 h 134"/>
                <a:gd name="T119" fmla="*/ 213 w 213"/>
                <a:gd name="T120" fmla="*/ 134 h 1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" h="134">
                  <a:moveTo>
                    <a:pt x="212" y="35"/>
                  </a:moveTo>
                  <a:lnTo>
                    <a:pt x="179" y="36"/>
                  </a:lnTo>
                  <a:lnTo>
                    <a:pt x="172" y="40"/>
                  </a:lnTo>
                  <a:lnTo>
                    <a:pt x="166" y="50"/>
                  </a:lnTo>
                  <a:lnTo>
                    <a:pt x="148" y="54"/>
                  </a:lnTo>
                  <a:lnTo>
                    <a:pt x="146" y="63"/>
                  </a:lnTo>
                  <a:lnTo>
                    <a:pt x="137" y="65"/>
                  </a:lnTo>
                  <a:lnTo>
                    <a:pt x="133" y="70"/>
                  </a:lnTo>
                  <a:lnTo>
                    <a:pt x="130" y="81"/>
                  </a:lnTo>
                  <a:lnTo>
                    <a:pt x="111" y="101"/>
                  </a:lnTo>
                  <a:lnTo>
                    <a:pt x="99" y="101"/>
                  </a:lnTo>
                  <a:lnTo>
                    <a:pt x="89" y="103"/>
                  </a:lnTo>
                  <a:lnTo>
                    <a:pt x="80" y="108"/>
                  </a:lnTo>
                  <a:lnTo>
                    <a:pt x="66" y="121"/>
                  </a:lnTo>
                  <a:lnTo>
                    <a:pt x="59" y="127"/>
                  </a:lnTo>
                  <a:lnTo>
                    <a:pt x="46" y="131"/>
                  </a:lnTo>
                  <a:lnTo>
                    <a:pt x="34" y="133"/>
                  </a:lnTo>
                  <a:lnTo>
                    <a:pt x="22" y="131"/>
                  </a:lnTo>
                  <a:lnTo>
                    <a:pt x="12" y="130"/>
                  </a:lnTo>
                  <a:lnTo>
                    <a:pt x="1" y="109"/>
                  </a:lnTo>
                  <a:lnTo>
                    <a:pt x="0" y="78"/>
                  </a:lnTo>
                  <a:lnTo>
                    <a:pt x="10" y="61"/>
                  </a:lnTo>
                  <a:lnTo>
                    <a:pt x="12" y="41"/>
                  </a:lnTo>
                  <a:lnTo>
                    <a:pt x="30" y="40"/>
                  </a:lnTo>
                  <a:lnTo>
                    <a:pt x="35" y="31"/>
                  </a:lnTo>
                  <a:lnTo>
                    <a:pt x="49" y="24"/>
                  </a:lnTo>
                  <a:lnTo>
                    <a:pt x="57" y="17"/>
                  </a:lnTo>
                  <a:lnTo>
                    <a:pt x="63" y="7"/>
                  </a:lnTo>
                  <a:lnTo>
                    <a:pt x="79" y="10"/>
                  </a:lnTo>
                  <a:lnTo>
                    <a:pt x="100" y="11"/>
                  </a:lnTo>
                  <a:lnTo>
                    <a:pt x="117" y="10"/>
                  </a:lnTo>
                  <a:lnTo>
                    <a:pt x="131" y="1"/>
                  </a:lnTo>
                  <a:lnTo>
                    <a:pt x="142" y="0"/>
                  </a:lnTo>
                  <a:lnTo>
                    <a:pt x="151" y="7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75" y="20"/>
                  </a:lnTo>
                  <a:lnTo>
                    <a:pt x="209" y="20"/>
                  </a:lnTo>
                  <a:lnTo>
                    <a:pt x="212" y="35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2" name="Freeform 42"/>
            <p:cNvSpPr>
              <a:spLocks/>
            </p:cNvSpPr>
            <p:nvPr/>
          </p:nvSpPr>
          <p:spPr bwMode="auto">
            <a:xfrm>
              <a:off x="4526" y="2112"/>
              <a:ext cx="105" cy="160"/>
            </a:xfrm>
            <a:custGeom>
              <a:avLst/>
              <a:gdLst>
                <a:gd name="T0" fmla="*/ 125 w 126"/>
                <a:gd name="T1" fmla="*/ 0 h 171"/>
                <a:gd name="T2" fmla="*/ 80 w 126"/>
                <a:gd name="T3" fmla="*/ 33 h 171"/>
                <a:gd name="T4" fmla="*/ 56 w 126"/>
                <a:gd name="T5" fmla="*/ 48 h 171"/>
                <a:gd name="T6" fmla="*/ 23 w 126"/>
                <a:gd name="T7" fmla="*/ 45 h 171"/>
                <a:gd name="T8" fmla="*/ 16 w 126"/>
                <a:gd name="T9" fmla="*/ 47 h 171"/>
                <a:gd name="T10" fmla="*/ 16 w 126"/>
                <a:gd name="T11" fmla="*/ 54 h 171"/>
                <a:gd name="T12" fmla="*/ 20 w 126"/>
                <a:gd name="T13" fmla="*/ 64 h 171"/>
                <a:gd name="T14" fmla="*/ 14 w 126"/>
                <a:gd name="T15" fmla="*/ 69 h 171"/>
                <a:gd name="T16" fmla="*/ 10 w 126"/>
                <a:gd name="T17" fmla="*/ 70 h 171"/>
                <a:gd name="T18" fmla="*/ 0 w 126"/>
                <a:gd name="T19" fmla="*/ 68 h 171"/>
                <a:gd name="T20" fmla="*/ 0 w 126"/>
                <a:gd name="T21" fmla="*/ 90 h 171"/>
                <a:gd name="T22" fmla="*/ 12 w 126"/>
                <a:gd name="T23" fmla="*/ 88 h 171"/>
                <a:gd name="T24" fmla="*/ 24 w 126"/>
                <a:gd name="T25" fmla="*/ 96 h 171"/>
                <a:gd name="T26" fmla="*/ 16 w 126"/>
                <a:gd name="T27" fmla="*/ 110 h 171"/>
                <a:gd name="T28" fmla="*/ 24 w 126"/>
                <a:gd name="T29" fmla="*/ 117 h 171"/>
                <a:gd name="T30" fmla="*/ 39 w 126"/>
                <a:gd name="T31" fmla="*/ 123 h 171"/>
                <a:gd name="T32" fmla="*/ 43 w 126"/>
                <a:gd name="T33" fmla="*/ 126 h 171"/>
                <a:gd name="T34" fmla="*/ 45 w 126"/>
                <a:gd name="T35" fmla="*/ 128 h 171"/>
                <a:gd name="T36" fmla="*/ 45 w 126"/>
                <a:gd name="T37" fmla="*/ 132 h 171"/>
                <a:gd name="T38" fmla="*/ 43 w 126"/>
                <a:gd name="T39" fmla="*/ 155 h 171"/>
                <a:gd name="T40" fmla="*/ 45 w 126"/>
                <a:gd name="T41" fmla="*/ 162 h 171"/>
                <a:gd name="T42" fmla="*/ 50 w 126"/>
                <a:gd name="T43" fmla="*/ 166 h 171"/>
                <a:gd name="T44" fmla="*/ 64 w 126"/>
                <a:gd name="T45" fmla="*/ 170 h 171"/>
                <a:gd name="T46" fmla="*/ 71 w 126"/>
                <a:gd name="T47" fmla="*/ 168 h 171"/>
                <a:gd name="T48" fmla="*/ 75 w 126"/>
                <a:gd name="T49" fmla="*/ 164 h 171"/>
                <a:gd name="T50" fmla="*/ 81 w 126"/>
                <a:gd name="T51" fmla="*/ 158 h 171"/>
                <a:gd name="T52" fmla="*/ 84 w 126"/>
                <a:gd name="T53" fmla="*/ 135 h 171"/>
                <a:gd name="T54" fmla="*/ 81 w 126"/>
                <a:gd name="T55" fmla="*/ 119 h 171"/>
                <a:gd name="T56" fmla="*/ 75 w 126"/>
                <a:gd name="T57" fmla="*/ 110 h 171"/>
                <a:gd name="T58" fmla="*/ 67 w 126"/>
                <a:gd name="T59" fmla="*/ 104 h 171"/>
                <a:gd name="T60" fmla="*/ 56 w 126"/>
                <a:gd name="T61" fmla="*/ 92 h 171"/>
                <a:gd name="T62" fmla="*/ 56 w 126"/>
                <a:gd name="T63" fmla="*/ 86 h 171"/>
                <a:gd name="T64" fmla="*/ 62 w 126"/>
                <a:gd name="T65" fmla="*/ 83 h 171"/>
                <a:gd name="T66" fmla="*/ 64 w 126"/>
                <a:gd name="T67" fmla="*/ 83 h 171"/>
                <a:gd name="T68" fmla="*/ 104 w 126"/>
                <a:gd name="T69" fmla="*/ 41 h 171"/>
                <a:gd name="T70" fmla="*/ 123 w 126"/>
                <a:gd name="T71" fmla="*/ 6 h 171"/>
                <a:gd name="T72" fmla="*/ 125 w 126"/>
                <a:gd name="T73" fmla="*/ 0 h 1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71"/>
                <a:gd name="T113" fmla="*/ 126 w 126"/>
                <a:gd name="T114" fmla="*/ 171 h 1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71">
                  <a:moveTo>
                    <a:pt x="125" y="0"/>
                  </a:moveTo>
                  <a:lnTo>
                    <a:pt x="80" y="33"/>
                  </a:lnTo>
                  <a:lnTo>
                    <a:pt x="56" y="48"/>
                  </a:lnTo>
                  <a:lnTo>
                    <a:pt x="23" y="45"/>
                  </a:lnTo>
                  <a:lnTo>
                    <a:pt x="16" y="47"/>
                  </a:lnTo>
                  <a:lnTo>
                    <a:pt x="16" y="54"/>
                  </a:lnTo>
                  <a:lnTo>
                    <a:pt x="20" y="64"/>
                  </a:lnTo>
                  <a:lnTo>
                    <a:pt x="14" y="69"/>
                  </a:lnTo>
                  <a:lnTo>
                    <a:pt x="10" y="70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12" y="88"/>
                  </a:lnTo>
                  <a:lnTo>
                    <a:pt x="24" y="96"/>
                  </a:lnTo>
                  <a:lnTo>
                    <a:pt x="16" y="110"/>
                  </a:lnTo>
                  <a:lnTo>
                    <a:pt x="24" y="117"/>
                  </a:lnTo>
                  <a:lnTo>
                    <a:pt x="39" y="123"/>
                  </a:lnTo>
                  <a:lnTo>
                    <a:pt x="43" y="126"/>
                  </a:lnTo>
                  <a:lnTo>
                    <a:pt x="45" y="128"/>
                  </a:lnTo>
                  <a:lnTo>
                    <a:pt x="45" y="132"/>
                  </a:lnTo>
                  <a:lnTo>
                    <a:pt x="43" y="155"/>
                  </a:lnTo>
                  <a:lnTo>
                    <a:pt x="45" y="162"/>
                  </a:lnTo>
                  <a:lnTo>
                    <a:pt x="50" y="166"/>
                  </a:lnTo>
                  <a:lnTo>
                    <a:pt x="64" y="170"/>
                  </a:lnTo>
                  <a:lnTo>
                    <a:pt x="71" y="168"/>
                  </a:lnTo>
                  <a:lnTo>
                    <a:pt x="75" y="164"/>
                  </a:lnTo>
                  <a:lnTo>
                    <a:pt x="81" y="158"/>
                  </a:lnTo>
                  <a:lnTo>
                    <a:pt x="84" y="135"/>
                  </a:lnTo>
                  <a:lnTo>
                    <a:pt x="81" y="119"/>
                  </a:lnTo>
                  <a:lnTo>
                    <a:pt x="75" y="110"/>
                  </a:lnTo>
                  <a:lnTo>
                    <a:pt x="67" y="104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104" y="41"/>
                  </a:lnTo>
                  <a:lnTo>
                    <a:pt x="123" y="6"/>
                  </a:lnTo>
                  <a:lnTo>
                    <a:pt x="125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3" name="Freeform 43"/>
            <p:cNvSpPr>
              <a:spLocks/>
            </p:cNvSpPr>
            <p:nvPr/>
          </p:nvSpPr>
          <p:spPr bwMode="auto">
            <a:xfrm>
              <a:off x="4123" y="2005"/>
              <a:ext cx="389" cy="163"/>
            </a:xfrm>
            <a:custGeom>
              <a:avLst/>
              <a:gdLst>
                <a:gd name="T0" fmla="*/ 25 w 454"/>
                <a:gd name="T1" fmla="*/ 21 h 175"/>
                <a:gd name="T2" fmla="*/ 42 w 454"/>
                <a:gd name="T3" fmla="*/ 10 h 175"/>
                <a:gd name="T4" fmla="*/ 57 w 454"/>
                <a:gd name="T5" fmla="*/ 14 h 175"/>
                <a:gd name="T6" fmla="*/ 83 w 454"/>
                <a:gd name="T7" fmla="*/ 17 h 175"/>
                <a:gd name="T8" fmla="*/ 113 w 454"/>
                <a:gd name="T9" fmla="*/ 42 h 175"/>
                <a:gd name="T10" fmla="*/ 124 w 454"/>
                <a:gd name="T11" fmla="*/ 34 h 175"/>
                <a:gd name="T12" fmla="*/ 132 w 454"/>
                <a:gd name="T13" fmla="*/ 19 h 175"/>
                <a:gd name="T14" fmla="*/ 154 w 454"/>
                <a:gd name="T15" fmla="*/ 7 h 175"/>
                <a:gd name="T16" fmla="*/ 171 w 454"/>
                <a:gd name="T17" fmla="*/ 0 h 175"/>
                <a:gd name="T18" fmla="*/ 198 w 454"/>
                <a:gd name="T19" fmla="*/ 4 h 175"/>
                <a:gd name="T20" fmla="*/ 228 w 454"/>
                <a:gd name="T21" fmla="*/ 3 h 175"/>
                <a:gd name="T22" fmla="*/ 257 w 454"/>
                <a:gd name="T23" fmla="*/ 14 h 175"/>
                <a:gd name="T24" fmla="*/ 281 w 454"/>
                <a:gd name="T25" fmla="*/ 28 h 175"/>
                <a:gd name="T26" fmla="*/ 313 w 454"/>
                <a:gd name="T27" fmla="*/ 22 h 175"/>
                <a:gd name="T28" fmla="*/ 342 w 454"/>
                <a:gd name="T29" fmla="*/ 10 h 175"/>
                <a:gd name="T30" fmla="*/ 360 w 454"/>
                <a:gd name="T31" fmla="*/ 5 h 175"/>
                <a:gd name="T32" fmla="*/ 382 w 454"/>
                <a:gd name="T33" fmla="*/ 14 h 175"/>
                <a:gd name="T34" fmla="*/ 399 w 454"/>
                <a:gd name="T35" fmla="*/ 60 h 175"/>
                <a:gd name="T36" fmla="*/ 438 w 454"/>
                <a:gd name="T37" fmla="*/ 61 h 175"/>
                <a:gd name="T38" fmla="*/ 453 w 454"/>
                <a:gd name="T39" fmla="*/ 71 h 175"/>
                <a:gd name="T40" fmla="*/ 450 w 454"/>
                <a:gd name="T41" fmla="*/ 76 h 175"/>
                <a:gd name="T42" fmla="*/ 419 w 454"/>
                <a:gd name="T43" fmla="*/ 88 h 175"/>
                <a:gd name="T44" fmla="*/ 386 w 454"/>
                <a:gd name="T45" fmla="*/ 99 h 175"/>
                <a:gd name="T46" fmla="*/ 378 w 454"/>
                <a:gd name="T47" fmla="*/ 124 h 175"/>
                <a:gd name="T48" fmla="*/ 257 w 454"/>
                <a:gd name="T49" fmla="*/ 153 h 175"/>
                <a:gd name="T50" fmla="*/ 218 w 454"/>
                <a:gd name="T51" fmla="*/ 171 h 175"/>
                <a:gd name="T52" fmla="*/ 187 w 454"/>
                <a:gd name="T53" fmla="*/ 169 h 175"/>
                <a:gd name="T54" fmla="*/ 169 w 454"/>
                <a:gd name="T55" fmla="*/ 160 h 175"/>
                <a:gd name="T56" fmla="*/ 133 w 454"/>
                <a:gd name="T57" fmla="*/ 162 h 175"/>
                <a:gd name="T58" fmla="*/ 89 w 454"/>
                <a:gd name="T59" fmla="*/ 158 h 175"/>
                <a:gd name="T60" fmla="*/ 82 w 454"/>
                <a:gd name="T61" fmla="*/ 148 h 175"/>
                <a:gd name="T62" fmla="*/ 72 w 454"/>
                <a:gd name="T63" fmla="*/ 111 h 175"/>
                <a:gd name="T64" fmla="*/ 57 w 454"/>
                <a:gd name="T65" fmla="*/ 99 h 175"/>
                <a:gd name="T66" fmla="*/ 16 w 454"/>
                <a:gd name="T67" fmla="*/ 78 h 175"/>
                <a:gd name="T68" fmla="*/ 1 w 454"/>
                <a:gd name="T69" fmla="*/ 58 h 175"/>
                <a:gd name="T70" fmla="*/ 2 w 454"/>
                <a:gd name="T71" fmla="*/ 32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175"/>
                <a:gd name="T110" fmla="*/ 454 w 454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175">
                  <a:moveTo>
                    <a:pt x="2" y="32"/>
                  </a:moveTo>
                  <a:lnTo>
                    <a:pt x="25" y="21"/>
                  </a:lnTo>
                  <a:lnTo>
                    <a:pt x="31" y="13"/>
                  </a:lnTo>
                  <a:lnTo>
                    <a:pt x="42" y="10"/>
                  </a:lnTo>
                  <a:lnTo>
                    <a:pt x="48" y="12"/>
                  </a:lnTo>
                  <a:lnTo>
                    <a:pt x="57" y="14"/>
                  </a:lnTo>
                  <a:lnTo>
                    <a:pt x="72" y="15"/>
                  </a:lnTo>
                  <a:lnTo>
                    <a:pt x="83" y="17"/>
                  </a:lnTo>
                  <a:lnTo>
                    <a:pt x="93" y="24"/>
                  </a:lnTo>
                  <a:lnTo>
                    <a:pt x="113" y="42"/>
                  </a:lnTo>
                  <a:lnTo>
                    <a:pt x="119" y="40"/>
                  </a:lnTo>
                  <a:lnTo>
                    <a:pt x="124" y="34"/>
                  </a:lnTo>
                  <a:lnTo>
                    <a:pt x="127" y="28"/>
                  </a:lnTo>
                  <a:lnTo>
                    <a:pt x="132" y="19"/>
                  </a:lnTo>
                  <a:lnTo>
                    <a:pt x="142" y="19"/>
                  </a:lnTo>
                  <a:lnTo>
                    <a:pt x="154" y="7"/>
                  </a:lnTo>
                  <a:lnTo>
                    <a:pt x="164" y="1"/>
                  </a:lnTo>
                  <a:lnTo>
                    <a:pt x="171" y="0"/>
                  </a:lnTo>
                  <a:lnTo>
                    <a:pt x="176" y="1"/>
                  </a:lnTo>
                  <a:lnTo>
                    <a:pt x="198" y="4"/>
                  </a:lnTo>
                  <a:lnTo>
                    <a:pt x="215" y="3"/>
                  </a:lnTo>
                  <a:lnTo>
                    <a:pt x="228" y="3"/>
                  </a:lnTo>
                  <a:lnTo>
                    <a:pt x="241" y="7"/>
                  </a:lnTo>
                  <a:lnTo>
                    <a:pt x="257" y="14"/>
                  </a:lnTo>
                  <a:lnTo>
                    <a:pt x="271" y="24"/>
                  </a:lnTo>
                  <a:lnTo>
                    <a:pt x="281" y="28"/>
                  </a:lnTo>
                  <a:lnTo>
                    <a:pt x="294" y="26"/>
                  </a:lnTo>
                  <a:lnTo>
                    <a:pt x="313" y="22"/>
                  </a:lnTo>
                  <a:lnTo>
                    <a:pt x="333" y="14"/>
                  </a:lnTo>
                  <a:lnTo>
                    <a:pt x="342" y="10"/>
                  </a:lnTo>
                  <a:lnTo>
                    <a:pt x="347" y="3"/>
                  </a:lnTo>
                  <a:lnTo>
                    <a:pt x="360" y="5"/>
                  </a:lnTo>
                  <a:lnTo>
                    <a:pt x="372" y="8"/>
                  </a:lnTo>
                  <a:lnTo>
                    <a:pt x="382" y="14"/>
                  </a:lnTo>
                  <a:lnTo>
                    <a:pt x="405" y="22"/>
                  </a:lnTo>
                  <a:lnTo>
                    <a:pt x="399" y="60"/>
                  </a:lnTo>
                  <a:lnTo>
                    <a:pt x="429" y="60"/>
                  </a:lnTo>
                  <a:lnTo>
                    <a:pt x="438" y="61"/>
                  </a:lnTo>
                  <a:lnTo>
                    <a:pt x="446" y="66"/>
                  </a:lnTo>
                  <a:lnTo>
                    <a:pt x="453" y="71"/>
                  </a:lnTo>
                  <a:lnTo>
                    <a:pt x="453" y="74"/>
                  </a:lnTo>
                  <a:lnTo>
                    <a:pt x="450" y="76"/>
                  </a:lnTo>
                  <a:lnTo>
                    <a:pt x="437" y="84"/>
                  </a:lnTo>
                  <a:lnTo>
                    <a:pt x="419" y="88"/>
                  </a:lnTo>
                  <a:lnTo>
                    <a:pt x="402" y="92"/>
                  </a:lnTo>
                  <a:lnTo>
                    <a:pt x="386" y="99"/>
                  </a:lnTo>
                  <a:lnTo>
                    <a:pt x="385" y="113"/>
                  </a:lnTo>
                  <a:lnTo>
                    <a:pt x="378" y="124"/>
                  </a:lnTo>
                  <a:lnTo>
                    <a:pt x="362" y="131"/>
                  </a:lnTo>
                  <a:lnTo>
                    <a:pt x="257" y="153"/>
                  </a:lnTo>
                  <a:lnTo>
                    <a:pt x="234" y="166"/>
                  </a:lnTo>
                  <a:lnTo>
                    <a:pt x="218" y="171"/>
                  </a:lnTo>
                  <a:lnTo>
                    <a:pt x="200" y="174"/>
                  </a:lnTo>
                  <a:lnTo>
                    <a:pt x="187" y="169"/>
                  </a:lnTo>
                  <a:lnTo>
                    <a:pt x="179" y="163"/>
                  </a:lnTo>
                  <a:lnTo>
                    <a:pt x="169" y="160"/>
                  </a:lnTo>
                  <a:lnTo>
                    <a:pt x="154" y="160"/>
                  </a:lnTo>
                  <a:lnTo>
                    <a:pt x="133" y="162"/>
                  </a:lnTo>
                  <a:lnTo>
                    <a:pt x="108" y="162"/>
                  </a:lnTo>
                  <a:lnTo>
                    <a:pt x="89" y="158"/>
                  </a:lnTo>
                  <a:lnTo>
                    <a:pt x="83" y="153"/>
                  </a:lnTo>
                  <a:lnTo>
                    <a:pt x="82" y="148"/>
                  </a:lnTo>
                  <a:lnTo>
                    <a:pt x="77" y="126"/>
                  </a:lnTo>
                  <a:lnTo>
                    <a:pt x="72" y="111"/>
                  </a:lnTo>
                  <a:lnTo>
                    <a:pt x="65" y="104"/>
                  </a:lnTo>
                  <a:lnTo>
                    <a:pt x="57" y="99"/>
                  </a:lnTo>
                  <a:lnTo>
                    <a:pt x="38" y="92"/>
                  </a:lnTo>
                  <a:lnTo>
                    <a:pt x="16" y="78"/>
                  </a:lnTo>
                  <a:lnTo>
                    <a:pt x="7" y="69"/>
                  </a:lnTo>
                  <a:lnTo>
                    <a:pt x="1" y="58"/>
                  </a:lnTo>
                  <a:lnTo>
                    <a:pt x="0" y="47"/>
                  </a:lnTo>
                  <a:lnTo>
                    <a:pt x="2" y="32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4" name="Freeform 44"/>
            <p:cNvSpPr>
              <a:spLocks/>
            </p:cNvSpPr>
            <p:nvPr/>
          </p:nvSpPr>
          <p:spPr bwMode="auto">
            <a:xfrm>
              <a:off x="3947" y="1956"/>
              <a:ext cx="729" cy="533"/>
            </a:xfrm>
            <a:custGeom>
              <a:avLst/>
              <a:gdLst>
                <a:gd name="T0" fmla="*/ 247 w 854"/>
                <a:gd name="T1" fmla="*/ 144 h 573"/>
                <a:gd name="T2" fmla="*/ 290 w 854"/>
                <a:gd name="T3" fmla="*/ 202 h 573"/>
                <a:gd name="T4" fmla="*/ 364 w 854"/>
                <a:gd name="T5" fmla="*/ 213 h 573"/>
                <a:gd name="T6" fmla="*/ 428 w 854"/>
                <a:gd name="T7" fmla="*/ 225 h 573"/>
                <a:gd name="T8" fmla="*/ 594 w 854"/>
                <a:gd name="T9" fmla="*/ 167 h 573"/>
                <a:gd name="T10" fmla="*/ 658 w 854"/>
                <a:gd name="T11" fmla="*/ 132 h 573"/>
                <a:gd name="T12" fmla="*/ 606 w 854"/>
                <a:gd name="T13" fmla="*/ 113 h 573"/>
                <a:gd name="T14" fmla="*/ 644 w 854"/>
                <a:gd name="T15" fmla="*/ 14 h 573"/>
                <a:gd name="T16" fmla="*/ 707 w 854"/>
                <a:gd name="T17" fmla="*/ 4 h 573"/>
                <a:gd name="T18" fmla="*/ 743 w 854"/>
                <a:gd name="T19" fmla="*/ 64 h 573"/>
                <a:gd name="T20" fmla="*/ 776 w 854"/>
                <a:gd name="T21" fmla="*/ 91 h 573"/>
                <a:gd name="T22" fmla="*/ 804 w 854"/>
                <a:gd name="T23" fmla="*/ 113 h 573"/>
                <a:gd name="T24" fmla="*/ 853 w 854"/>
                <a:gd name="T25" fmla="*/ 79 h 573"/>
                <a:gd name="T26" fmla="*/ 831 w 854"/>
                <a:gd name="T27" fmla="*/ 132 h 573"/>
                <a:gd name="T28" fmla="*/ 777 w 854"/>
                <a:gd name="T29" fmla="*/ 189 h 573"/>
                <a:gd name="T30" fmla="*/ 703 w 854"/>
                <a:gd name="T31" fmla="*/ 215 h 573"/>
                <a:gd name="T32" fmla="*/ 689 w 854"/>
                <a:gd name="T33" fmla="*/ 241 h 573"/>
                <a:gd name="T34" fmla="*/ 648 w 854"/>
                <a:gd name="T35" fmla="*/ 271 h 573"/>
                <a:gd name="T36" fmla="*/ 645 w 854"/>
                <a:gd name="T37" fmla="*/ 251 h 573"/>
                <a:gd name="T38" fmla="*/ 598 w 854"/>
                <a:gd name="T39" fmla="*/ 262 h 573"/>
                <a:gd name="T40" fmla="*/ 642 w 854"/>
                <a:gd name="T41" fmla="*/ 291 h 573"/>
                <a:gd name="T42" fmla="*/ 670 w 854"/>
                <a:gd name="T43" fmla="*/ 301 h 573"/>
                <a:gd name="T44" fmla="*/ 629 w 854"/>
                <a:gd name="T45" fmla="*/ 334 h 573"/>
                <a:gd name="T46" fmla="*/ 662 w 854"/>
                <a:gd name="T47" fmla="*/ 405 h 573"/>
                <a:gd name="T48" fmla="*/ 629 w 854"/>
                <a:gd name="T49" fmla="*/ 479 h 573"/>
                <a:gd name="T50" fmla="*/ 541 w 854"/>
                <a:gd name="T51" fmla="*/ 518 h 573"/>
                <a:gd name="T52" fmla="*/ 505 w 854"/>
                <a:gd name="T53" fmla="*/ 543 h 573"/>
                <a:gd name="T54" fmla="*/ 486 w 854"/>
                <a:gd name="T55" fmla="*/ 567 h 573"/>
                <a:gd name="T56" fmla="*/ 494 w 854"/>
                <a:gd name="T57" fmla="*/ 537 h 573"/>
                <a:gd name="T58" fmla="*/ 466 w 854"/>
                <a:gd name="T59" fmla="*/ 536 h 573"/>
                <a:gd name="T60" fmla="*/ 424 w 854"/>
                <a:gd name="T61" fmla="*/ 513 h 573"/>
                <a:gd name="T62" fmla="*/ 389 w 854"/>
                <a:gd name="T63" fmla="*/ 519 h 573"/>
                <a:gd name="T64" fmla="*/ 383 w 854"/>
                <a:gd name="T65" fmla="*/ 540 h 573"/>
                <a:gd name="T66" fmla="*/ 340 w 854"/>
                <a:gd name="T67" fmla="*/ 527 h 573"/>
                <a:gd name="T68" fmla="*/ 346 w 854"/>
                <a:gd name="T69" fmla="*/ 482 h 573"/>
                <a:gd name="T70" fmla="*/ 321 w 854"/>
                <a:gd name="T71" fmla="*/ 446 h 573"/>
                <a:gd name="T72" fmla="*/ 248 w 854"/>
                <a:gd name="T73" fmla="*/ 438 h 573"/>
                <a:gd name="T74" fmla="*/ 199 w 854"/>
                <a:gd name="T75" fmla="*/ 451 h 573"/>
                <a:gd name="T76" fmla="*/ 124 w 854"/>
                <a:gd name="T77" fmla="*/ 436 h 573"/>
                <a:gd name="T78" fmla="*/ 101 w 854"/>
                <a:gd name="T79" fmla="*/ 377 h 573"/>
                <a:gd name="T80" fmla="*/ 95 w 854"/>
                <a:gd name="T81" fmla="*/ 340 h 573"/>
                <a:gd name="T82" fmla="*/ 33 w 854"/>
                <a:gd name="T83" fmla="*/ 330 h 573"/>
                <a:gd name="T84" fmla="*/ 17 w 854"/>
                <a:gd name="T85" fmla="*/ 289 h 573"/>
                <a:gd name="T86" fmla="*/ 1 w 854"/>
                <a:gd name="T87" fmla="*/ 260 h 573"/>
                <a:gd name="T88" fmla="*/ 46 w 854"/>
                <a:gd name="T89" fmla="*/ 242 h 573"/>
                <a:gd name="T90" fmla="*/ 87 w 854"/>
                <a:gd name="T91" fmla="*/ 219 h 573"/>
                <a:gd name="T92" fmla="*/ 80 w 854"/>
                <a:gd name="T93" fmla="*/ 191 h 573"/>
                <a:gd name="T94" fmla="*/ 95 w 854"/>
                <a:gd name="T95" fmla="*/ 174 h 573"/>
                <a:gd name="T96" fmla="*/ 125 w 854"/>
                <a:gd name="T97" fmla="*/ 147 h 573"/>
                <a:gd name="T98" fmla="*/ 154 w 854"/>
                <a:gd name="T99" fmla="*/ 126 h 573"/>
                <a:gd name="T100" fmla="*/ 183 w 854"/>
                <a:gd name="T101" fmla="*/ 100 h 573"/>
                <a:gd name="T102" fmla="*/ 203 w 854"/>
                <a:gd name="T103" fmla="*/ 77 h 5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4"/>
                <a:gd name="T157" fmla="*/ 0 h 573"/>
                <a:gd name="T158" fmla="*/ 854 w 854"/>
                <a:gd name="T159" fmla="*/ 573 h 5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4" h="573">
                  <a:moveTo>
                    <a:pt x="209" y="86"/>
                  </a:moveTo>
                  <a:lnTo>
                    <a:pt x="207" y="100"/>
                  </a:lnTo>
                  <a:lnTo>
                    <a:pt x="209" y="112"/>
                  </a:lnTo>
                  <a:lnTo>
                    <a:pt x="223" y="132"/>
                  </a:lnTo>
                  <a:lnTo>
                    <a:pt x="247" y="144"/>
                  </a:lnTo>
                  <a:lnTo>
                    <a:pt x="268" y="153"/>
                  </a:lnTo>
                  <a:lnTo>
                    <a:pt x="275" y="158"/>
                  </a:lnTo>
                  <a:lnTo>
                    <a:pt x="280" y="165"/>
                  </a:lnTo>
                  <a:lnTo>
                    <a:pt x="287" y="180"/>
                  </a:lnTo>
                  <a:lnTo>
                    <a:pt x="290" y="202"/>
                  </a:lnTo>
                  <a:lnTo>
                    <a:pt x="292" y="207"/>
                  </a:lnTo>
                  <a:lnTo>
                    <a:pt x="298" y="212"/>
                  </a:lnTo>
                  <a:lnTo>
                    <a:pt x="318" y="216"/>
                  </a:lnTo>
                  <a:lnTo>
                    <a:pt x="341" y="216"/>
                  </a:lnTo>
                  <a:lnTo>
                    <a:pt x="364" y="213"/>
                  </a:lnTo>
                  <a:lnTo>
                    <a:pt x="378" y="213"/>
                  </a:lnTo>
                  <a:lnTo>
                    <a:pt x="387" y="219"/>
                  </a:lnTo>
                  <a:lnTo>
                    <a:pt x="396" y="223"/>
                  </a:lnTo>
                  <a:lnTo>
                    <a:pt x="409" y="228"/>
                  </a:lnTo>
                  <a:lnTo>
                    <a:pt x="428" y="225"/>
                  </a:lnTo>
                  <a:lnTo>
                    <a:pt x="443" y="219"/>
                  </a:lnTo>
                  <a:lnTo>
                    <a:pt x="465" y="207"/>
                  </a:lnTo>
                  <a:lnTo>
                    <a:pt x="571" y="185"/>
                  </a:lnTo>
                  <a:lnTo>
                    <a:pt x="586" y="178"/>
                  </a:lnTo>
                  <a:lnTo>
                    <a:pt x="594" y="167"/>
                  </a:lnTo>
                  <a:lnTo>
                    <a:pt x="594" y="153"/>
                  </a:lnTo>
                  <a:lnTo>
                    <a:pt x="611" y="146"/>
                  </a:lnTo>
                  <a:lnTo>
                    <a:pt x="630" y="142"/>
                  </a:lnTo>
                  <a:lnTo>
                    <a:pt x="650" y="138"/>
                  </a:lnTo>
                  <a:lnTo>
                    <a:pt x="658" y="132"/>
                  </a:lnTo>
                  <a:lnTo>
                    <a:pt x="660" y="126"/>
                  </a:lnTo>
                  <a:lnTo>
                    <a:pt x="655" y="120"/>
                  </a:lnTo>
                  <a:lnTo>
                    <a:pt x="648" y="115"/>
                  </a:lnTo>
                  <a:lnTo>
                    <a:pt x="637" y="113"/>
                  </a:lnTo>
                  <a:lnTo>
                    <a:pt x="606" y="113"/>
                  </a:lnTo>
                  <a:lnTo>
                    <a:pt x="613" y="76"/>
                  </a:lnTo>
                  <a:lnTo>
                    <a:pt x="634" y="60"/>
                  </a:lnTo>
                  <a:lnTo>
                    <a:pt x="634" y="52"/>
                  </a:lnTo>
                  <a:lnTo>
                    <a:pt x="635" y="33"/>
                  </a:lnTo>
                  <a:lnTo>
                    <a:pt x="644" y="14"/>
                  </a:lnTo>
                  <a:lnTo>
                    <a:pt x="652" y="6"/>
                  </a:lnTo>
                  <a:lnTo>
                    <a:pt x="662" y="2"/>
                  </a:lnTo>
                  <a:lnTo>
                    <a:pt x="684" y="0"/>
                  </a:lnTo>
                  <a:lnTo>
                    <a:pt x="700" y="2"/>
                  </a:lnTo>
                  <a:lnTo>
                    <a:pt x="707" y="4"/>
                  </a:lnTo>
                  <a:lnTo>
                    <a:pt x="711" y="10"/>
                  </a:lnTo>
                  <a:lnTo>
                    <a:pt x="716" y="21"/>
                  </a:lnTo>
                  <a:lnTo>
                    <a:pt x="721" y="30"/>
                  </a:lnTo>
                  <a:lnTo>
                    <a:pt x="728" y="50"/>
                  </a:lnTo>
                  <a:lnTo>
                    <a:pt x="743" y="64"/>
                  </a:lnTo>
                  <a:lnTo>
                    <a:pt x="753" y="77"/>
                  </a:lnTo>
                  <a:lnTo>
                    <a:pt x="758" y="85"/>
                  </a:lnTo>
                  <a:lnTo>
                    <a:pt x="758" y="93"/>
                  </a:lnTo>
                  <a:lnTo>
                    <a:pt x="771" y="91"/>
                  </a:lnTo>
                  <a:lnTo>
                    <a:pt x="776" y="91"/>
                  </a:lnTo>
                  <a:lnTo>
                    <a:pt x="780" y="93"/>
                  </a:lnTo>
                  <a:lnTo>
                    <a:pt x="787" y="97"/>
                  </a:lnTo>
                  <a:lnTo>
                    <a:pt x="790" y="104"/>
                  </a:lnTo>
                  <a:lnTo>
                    <a:pt x="794" y="112"/>
                  </a:lnTo>
                  <a:lnTo>
                    <a:pt x="804" y="113"/>
                  </a:lnTo>
                  <a:lnTo>
                    <a:pt x="817" y="109"/>
                  </a:lnTo>
                  <a:lnTo>
                    <a:pt x="828" y="95"/>
                  </a:lnTo>
                  <a:lnTo>
                    <a:pt x="839" y="84"/>
                  </a:lnTo>
                  <a:lnTo>
                    <a:pt x="850" y="77"/>
                  </a:lnTo>
                  <a:lnTo>
                    <a:pt x="853" y="79"/>
                  </a:lnTo>
                  <a:lnTo>
                    <a:pt x="853" y="82"/>
                  </a:lnTo>
                  <a:lnTo>
                    <a:pt x="851" y="91"/>
                  </a:lnTo>
                  <a:lnTo>
                    <a:pt x="846" y="104"/>
                  </a:lnTo>
                  <a:lnTo>
                    <a:pt x="839" y="120"/>
                  </a:lnTo>
                  <a:lnTo>
                    <a:pt x="831" y="132"/>
                  </a:lnTo>
                  <a:lnTo>
                    <a:pt x="821" y="144"/>
                  </a:lnTo>
                  <a:lnTo>
                    <a:pt x="811" y="155"/>
                  </a:lnTo>
                  <a:lnTo>
                    <a:pt x="802" y="165"/>
                  </a:lnTo>
                  <a:lnTo>
                    <a:pt x="799" y="174"/>
                  </a:lnTo>
                  <a:lnTo>
                    <a:pt x="777" y="189"/>
                  </a:lnTo>
                  <a:lnTo>
                    <a:pt x="752" y="207"/>
                  </a:lnTo>
                  <a:lnTo>
                    <a:pt x="747" y="213"/>
                  </a:lnTo>
                  <a:lnTo>
                    <a:pt x="738" y="216"/>
                  </a:lnTo>
                  <a:lnTo>
                    <a:pt x="726" y="218"/>
                  </a:lnTo>
                  <a:lnTo>
                    <a:pt x="703" y="215"/>
                  </a:lnTo>
                  <a:lnTo>
                    <a:pt x="698" y="216"/>
                  </a:lnTo>
                  <a:lnTo>
                    <a:pt x="694" y="221"/>
                  </a:lnTo>
                  <a:lnTo>
                    <a:pt x="698" y="235"/>
                  </a:lnTo>
                  <a:lnTo>
                    <a:pt x="695" y="239"/>
                  </a:lnTo>
                  <a:lnTo>
                    <a:pt x="689" y="241"/>
                  </a:lnTo>
                  <a:lnTo>
                    <a:pt x="677" y="239"/>
                  </a:lnTo>
                  <a:lnTo>
                    <a:pt x="677" y="261"/>
                  </a:lnTo>
                  <a:lnTo>
                    <a:pt x="654" y="275"/>
                  </a:lnTo>
                  <a:lnTo>
                    <a:pt x="650" y="274"/>
                  </a:lnTo>
                  <a:lnTo>
                    <a:pt x="648" y="271"/>
                  </a:lnTo>
                  <a:lnTo>
                    <a:pt x="648" y="267"/>
                  </a:lnTo>
                  <a:lnTo>
                    <a:pt x="654" y="257"/>
                  </a:lnTo>
                  <a:lnTo>
                    <a:pt x="655" y="255"/>
                  </a:lnTo>
                  <a:lnTo>
                    <a:pt x="652" y="251"/>
                  </a:lnTo>
                  <a:lnTo>
                    <a:pt x="645" y="251"/>
                  </a:lnTo>
                  <a:lnTo>
                    <a:pt x="638" y="256"/>
                  </a:lnTo>
                  <a:lnTo>
                    <a:pt x="630" y="261"/>
                  </a:lnTo>
                  <a:lnTo>
                    <a:pt x="620" y="265"/>
                  </a:lnTo>
                  <a:lnTo>
                    <a:pt x="604" y="265"/>
                  </a:lnTo>
                  <a:lnTo>
                    <a:pt x="598" y="262"/>
                  </a:lnTo>
                  <a:lnTo>
                    <a:pt x="594" y="267"/>
                  </a:lnTo>
                  <a:lnTo>
                    <a:pt x="594" y="271"/>
                  </a:lnTo>
                  <a:lnTo>
                    <a:pt x="598" y="277"/>
                  </a:lnTo>
                  <a:lnTo>
                    <a:pt x="623" y="295"/>
                  </a:lnTo>
                  <a:lnTo>
                    <a:pt x="642" y="291"/>
                  </a:lnTo>
                  <a:lnTo>
                    <a:pt x="658" y="289"/>
                  </a:lnTo>
                  <a:lnTo>
                    <a:pt x="665" y="292"/>
                  </a:lnTo>
                  <a:lnTo>
                    <a:pt x="671" y="295"/>
                  </a:lnTo>
                  <a:lnTo>
                    <a:pt x="673" y="298"/>
                  </a:lnTo>
                  <a:lnTo>
                    <a:pt x="670" y="301"/>
                  </a:lnTo>
                  <a:lnTo>
                    <a:pt x="658" y="304"/>
                  </a:lnTo>
                  <a:lnTo>
                    <a:pt x="637" y="315"/>
                  </a:lnTo>
                  <a:lnTo>
                    <a:pt x="629" y="320"/>
                  </a:lnTo>
                  <a:lnTo>
                    <a:pt x="625" y="327"/>
                  </a:lnTo>
                  <a:lnTo>
                    <a:pt x="629" y="334"/>
                  </a:lnTo>
                  <a:lnTo>
                    <a:pt x="642" y="353"/>
                  </a:lnTo>
                  <a:lnTo>
                    <a:pt x="648" y="365"/>
                  </a:lnTo>
                  <a:lnTo>
                    <a:pt x="656" y="388"/>
                  </a:lnTo>
                  <a:lnTo>
                    <a:pt x="660" y="397"/>
                  </a:lnTo>
                  <a:lnTo>
                    <a:pt x="662" y="405"/>
                  </a:lnTo>
                  <a:lnTo>
                    <a:pt x="662" y="414"/>
                  </a:lnTo>
                  <a:lnTo>
                    <a:pt x="656" y="429"/>
                  </a:lnTo>
                  <a:lnTo>
                    <a:pt x="652" y="436"/>
                  </a:lnTo>
                  <a:lnTo>
                    <a:pt x="638" y="456"/>
                  </a:lnTo>
                  <a:lnTo>
                    <a:pt x="629" y="479"/>
                  </a:lnTo>
                  <a:lnTo>
                    <a:pt x="605" y="500"/>
                  </a:lnTo>
                  <a:lnTo>
                    <a:pt x="586" y="510"/>
                  </a:lnTo>
                  <a:lnTo>
                    <a:pt x="583" y="518"/>
                  </a:lnTo>
                  <a:lnTo>
                    <a:pt x="567" y="520"/>
                  </a:lnTo>
                  <a:lnTo>
                    <a:pt x="541" y="518"/>
                  </a:lnTo>
                  <a:lnTo>
                    <a:pt x="532" y="530"/>
                  </a:lnTo>
                  <a:lnTo>
                    <a:pt x="520" y="531"/>
                  </a:lnTo>
                  <a:lnTo>
                    <a:pt x="512" y="533"/>
                  </a:lnTo>
                  <a:lnTo>
                    <a:pt x="506" y="537"/>
                  </a:lnTo>
                  <a:lnTo>
                    <a:pt x="505" y="543"/>
                  </a:lnTo>
                  <a:lnTo>
                    <a:pt x="507" y="552"/>
                  </a:lnTo>
                  <a:lnTo>
                    <a:pt x="507" y="560"/>
                  </a:lnTo>
                  <a:lnTo>
                    <a:pt x="505" y="569"/>
                  </a:lnTo>
                  <a:lnTo>
                    <a:pt x="491" y="572"/>
                  </a:lnTo>
                  <a:lnTo>
                    <a:pt x="486" y="567"/>
                  </a:lnTo>
                  <a:lnTo>
                    <a:pt x="484" y="561"/>
                  </a:lnTo>
                  <a:lnTo>
                    <a:pt x="488" y="558"/>
                  </a:lnTo>
                  <a:lnTo>
                    <a:pt x="494" y="551"/>
                  </a:lnTo>
                  <a:lnTo>
                    <a:pt x="495" y="543"/>
                  </a:lnTo>
                  <a:lnTo>
                    <a:pt x="494" y="537"/>
                  </a:lnTo>
                  <a:lnTo>
                    <a:pt x="492" y="534"/>
                  </a:lnTo>
                  <a:lnTo>
                    <a:pt x="488" y="533"/>
                  </a:lnTo>
                  <a:lnTo>
                    <a:pt x="477" y="530"/>
                  </a:lnTo>
                  <a:lnTo>
                    <a:pt x="468" y="532"/>
                  </a:lnTo>
                  <a:lnTo>
                    <a:pt x="466" y="536"/>
                  </a:lnTo>
                  <a:lnTo>
                    <a:pt x="463" y="527"/>
                  </a:lnTo>
                  <a:lnTo>
                    <a:pt x="450" y="513"/>
                  </a:lnTo>
                  <a:lnTo>
                    <a:pt x="445" y="512"/>
                  </a:lnTo>
                  <a:lnTo>
                    <a:pt x="436" y="514"/>
                  </a:lnTo>
                  <a:lnTo>
                    <a:pt x="424" y="513"/>
                  </a:lnTo>
                  <a:lnTo>
                    <a:pt x="412" y="511"/>
                  </a:lnTo>
                  <a:lnTo>
                    <a:pt x="397" y="513"/>
                  </a:lnTo>
                  <a:lnTo>
                    <a:pt x="392" y="514"/>
                  </a:lnTo>
                  <a:lnTo>
                    <a:pt x="390" y="515"/>
                  </a:lnTo>
                  <a:lnTo>
                    <a:pt x="389" y="519"/>
                  </a:lnTo>
                  <a:lnTo>
                    <a:pt x="384" y="523"/>
                  </a:lnTo>
                  <a:lnTo>
                    <a:pt x="385" y="525"/>
                  </a:lnTo>
                  <a:lnTo>
                    <a:pt x="385" y="537"/>
                  </a:lnTo>
                  <a:lnTo>
                    <a:pt x="385" y="539"/>
                  </a:lnTo>
                  <a:lnTo>
                    <a:pt x="383" y="540"/>
                  </a:lnTo>
                  <a:lnTo>
                    <a:pt x="379" y="540"/>
                  </a:lnTo>
                  <a:lnTo>
                    <a:pt x="358" y="547"/>
                  </a:lnTo>
                  <a:lnTo>
                    <a:pt x="360" y="531"/>
                  </a:lnTo>
                  <a:lnTo>
                    <a:pt x="351" y="527"/>
                  </a:lnTo>
                  <a:lnTo>
                    <a:pt x="340" y="527"/>
                  </a:lnTo>
                  <a:lnTo>
                    <a:pt x="335" y="523"/>
                  </a:lnTo>
                  <a:lnTo>
                    <a:pt x="332" y="516"/>
                  </a:lnTo>
                  <a:lnTo>
                    <a:pt x="336" y="496"/>
                  </a:lnTo>
                  <a:lnTo>
                    <a:pt x="340" y="486"/>
                  </a:lnTo>
                  <a:lnTo>
                    <a:pt x="346" y="482"/>
                  </a:lnTo>
                  <a:lnTo>
                    <a:pt x="340" y="468"/>
                  </a:lnTo>
                  <a:lnTo>
                    <a:pt x="334" y="457"/>
                  </a:lnTo>
                  <a:lnTo>
                    <a:pt x="324" y="448"/>
                  </a:lnTo>
                  <a:lnTo>
                    <a:pt x="324" y="446"/>
                  </a:lnTo>
                  <a:lnTo>
                    <a:pt x="321" y="446"/>
                  </a:lnTo>
                  <a:lnTo>
                    <a:pt x="286" y="450"/>
                  </a:lnTo>
                  <a:lnTo>
                    <a:pt x="271" y="448"/>
                  </a:lnTo>
                  <a:lnTo>
                    <a:pt x="268" y="443"/>
                  </a:lnTo>
                  <a:lnTo>
                    <a:pt x="261" y="440"/>
                  </a:lnTo>
                  <a:lnTo>
                    <a:pt x="248" y="438"/>
                  </a:lnTo>
                  <a:lnTo>
                    <a:pt x="233" y="437"/>
                  </a:lnTo>
                  <a:lnTo>
                    <a:pt x="220" y="440"/>
                  </a:lnTo>
                  <a:lnTo>
                    <a:pt x="210" y="445"/>
                  </a:lnTo>
                  <a:lnTo>
                    <a:pt x="202" y="451"/>
                  </a:lnTo>
                  <a:lnTo>
                    <a:pt x="199" y="451"/>
                  </a:lnTo>
                  <a:lnTo>
                    <a:pt x="200" y="450"/>
                  </a:lnTo>
                  <a:lnTo>
                    <a:pt x="198" y="447"/>
                  </a:lnTo>
                  <a:lnTo>
                    <a:pt x="196" y="447"/>
                  </a:lnTo>
                  <a:lnTo>
                    <a:pt x="192" y="449"/>
                  </a:lnTo>
                  <a:lnTo>
                    <a:pt x="124" y="436"/>
                  </a:lnTo>
                  <a:lnTo>
                    <a:pt x="94" y="414"/>
                  </a:lnTo>
                  <a:lnTo>
                    <a:pt x="89" y="397"/>
                  </a:lnTo>
                  <a:lnTo>
                    <a:pt x="91" y="386"/>
                  </a:lnTo>
                  <a:lnTo>
                    <a:pt x="96" y="379"/>
                  </a:lnTo>
                  <a:lnTo>
                    <a:pt x="101" y="377"/>
                  </a:lnTo>
                  <a:lnTo>
                    <a:pt x="95" y="365"/>
                  </a:lnTo>
                  <a:lnTo>
                    <a:pt x="102" y="360"/>
                  </a:lnTo>
                  <a:lnTo>
                    <a:pt x="99" y="351"/>
                  </a:lnTo>
                  <a:lnTo>
                    <a:pt x="96" y="344"/>
                  </a:lnTo>
                  <a:lnTo>
                    <a:pt x="95" y="340"/>
                  </a:lnTo>
                  <a:lnTo>
                    <a:pt x="86" y="336"/>
                  </a:lnTo>
                  <a:lnTo>
                    <a:pt x="72" y="333"/>
                  </a:lnTo>
                  <a:lnTo>
                    <a:pt x="63" y="328"/>
                  </a:lnTo>
                  <a:lnTo>
                    <a:pt x="53" y="329"/>
                  </a:lnTo>
                  <a:lnTo>
                    <a:pt x="33" y="330"/>
                  </a:lnTo>
                  <a:lnTo>
                    <a:pt x="28" y="313"/>
                  </a:lnTo>
                  <a:lnTo>
                    <a:pt x="28" y="312"/>
                  </a:lnTo>
                  <a:lnTo>
                    <a:pt x="23" y="304"/>
                  </a:lnTo>
                  <a:lnTo>
                    <a:pt x="17" y="297"/>
                  </a:lnTo>
                  <a:lnTo>
                    <a:pt x="17" y="289"/>
                  </a:lnTo>
                  <a:lnTo>
                    <a:pt x="16" y="286"/>
                  </a:lnTo>
                  <a:lnTo>
                    <a:pt x="9" y="280"/>
                  </a:lnTo>
                  <a:lnTo>
                    <a:pt x="4" y="278"/>
                  </a:lnTo>
                  <a:lnTo>
                    <a:pt x="0" y="271"/>
                  </a:lnTo>
                  <a:lnTo>
                    <a:pt x="1" y="260"/>
                  </a:lnTo>
                  <a:lnTo>
                    <a:pt x="7" y="253"/>
                  </a:lnTo>
                  <a:lnTo>
                    <a:pt x="18" y="251"/>
                  </a:lnTo>
                  <a:lnTo>
                    <a:pt x="31" y="252"/>
                  </a:lnTo>
                  <a:lnTo>
                    <a:pt x="42" y="244"/>
                  </a:lnTo>
                  <a:lnTo>
                    <a:pt x="46" y="242"/>
                  </a:lnTo>
                  <a:lnTo>
                    <a:pt x="57" y="240"/>
                  </a:lnTo>
                  <a:lnTo>
                    <a:pt x="69" y="238"/>
                  </a:lnTo>
                  <a:lnTo>
                    <a:pt x="80" y="231"/>
                  </a:lnTo>
                  <a:lnTo>
                    <a:pt x="83" y="225"/>
                  </a:lnTo>
                  <a:lnTo>
                    <a:pt x="87" y="219"/>
                  </a:lnTo>
                  <a:lnTo>
                    <a:pt x="91" y="211"/>
                  </a:lnTo>
                  <a:lnTo>
                    <a:pt x="92" y="205"/>
                  </a:lnTo>
                  <a:lnTo>
                    <a:pt x="90" y="202"/>
                  </a:lnTo>
                  <a:lnTo>
                    <a:pt x="81" y="195"/>
                  </a:lnTo>
                  <a:lnTo>
                    <a:pt x="80" y="191"/>
                  </a:lnTo>
                  <a:lnTo>
                    <a:pt x="80" y="185"/>
                  </a:lnTo>
                  <a:lnTo>
                    <a:pt x="90" y="182"/>
                  </a:lnTo>
                  <a:lnTo>
                    <a:pt x="94" y="180"/>
                  </a:lnTo>
                  <a:lnTo>
                    <a:pt x="96" y="177"/>
                  </a:lnTo>
                  <a:lnTo>
                    <a:pt x="95" y="174"/>
                  </a:lnTo>
                  <a:lnTo>
                    <a:pt x="100" y="171"/>
                  </a:lnTo>
                  <a:lnTo>
                    <a:pt x="109" y="169"/>
                  </a:lnTo>
                  <a:lnTo>
                    <a:pt x="119" y="160"/>
                  </a:lnTo>
                  <a:lnTo>
                    <a:pt x="124" y="153"/>
                  </a:lnTo>
                  <a:lnTo>
                    <a:pt x="125" y="147"/>
                  </a:lnTo>
                  <a:lnTo>
                    <a:pt x="126" y="140"/>
                  </a:lnTo>
                  <a:lnTo>
                    <a:pt x="131" y="134"/>
                  </a:lnTo>
                  <a:lnTo>
                    <a:pt x="138" y="131"/>
                  </a:lnTo>
                  <a:lnTo>
                    <a:pt x="143" y="131"/>
                  </a:lnTo>
                  <a:lnTo>
                    <a:pt x="154" y="126"/>
                  </a:lnTo>
                  <a:lnTo>
                    <a:pt x="158" y="124"/>
                  </a:lnTo>
                  <a:lnTo>
                    <a:pt x="160" y="119"/>
                  </a:lnTo>
                  <a:lnTo>
                    <a:pt x="168" y="106"/>
                  </a:lnTo>
                  <a:lnTo>
                    <a:pt x="174" y="102"/>
                  </a:lnTo>
                  <a:lnTo>
                    <a:pt x="183" y="100"/>
                  </a:lnTo>
                  <a:lnTo>
                    <a:pt x="191" y="100"/>
                  </a:lnTo>
                  <a:lnTo>
                    <a:pt x="193" y="96"/>
                  </a:lnTo>
                  <a:lnTo>
                    <a:pt x="194" y="89"/>
                  </a:lnTo>
                  <a:lnTo>
                    <a:pt x="198" y="80"/>
                  </a:lnTo>
                  <a:lnTo>
                    <a:pt x="203" y="77"/>
                  </a:lnTo>
                  <a:lnTo>
                    <a:pt x="209" y="75"/>
                  </a:lnTo>
                  <a:lnTo>
                    <a:pt x="233" y="74"/>
                  </a:lnTo>
                  <a:lnTo>
                    <a:pt x="209" y="86"/>
                  </a:lnTo>
                </a:path>
              </a:pathLst>
            </a:custGeom>
            <a:solidFill>
              <a:srgbClr val="0A2873"/>
            </a:solidFill>
            <a:ln w="635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5" name="Freeform 45"/>
            <p:cNvSpPr>
              <a:spLocks/>
            </p:cNvSpPr>
            <p:nvPr/>
          </p:nvSpPr>
          <p:spPr bwMode="auto">
            <a:xfrm>
              <a:off x="4276" y="2538"/>
              <a:ext cx="61" cy="53"/>
            </a:xfrm>
            <a:custGeom>
              <a:avLst/>
              <a:gdLst>
                <a:gd name="T0" fmla="*/ 2 w 73"/>
                <a:gd name="T1" fmla="*/ 34 h 56"/>
                <a:gd name="T2" fmla="*/ 0 w 73"/>
                <a:gd name="T3" fmla="*/ 20 h 56"/>
                <a:gd name="T4" fmla="*/ 2 w 73"/>
                <a:gd name="T5" fmla="*/ 10 h 56"/>
                <a:gd name="T6" fmla="*/ 9 w 73"/>
                <a:gd name="T7" fmla="*/ 3 h 56"/>
                <a:gd name="T8" fmla="*/ 15 w 73"/>
                <a:gd name="T9" fmla="*/ 0 h 56"/>
                <a:gd name="T10" fmla="*/ 24 w 73"/>
                <a:gd name="T11" fmla="*/ 0 h 56"/>
                <a:gd name="T12" fmla="*/ 36 w 73"/>
                <a:gd name="T13" fmla="*/ 3 h 56"/>
                <a:gd name="T14" fmla="*/ 45 w 73"/>
                <a:gd name="T15" fmla="*/ 8 h 56"/>
                <a:gd name="T16" fmla="*/ 53 w 73"/>
                <a:gd name="T17" fmla="*/ 6 h 56"/>
                <a:gd name="T18" fmla="*/ 59 w 73"/>
                <a:gd name="T19" fmla="*/ 6 h 56"/>
                <a:gd name="T20" fmla="*/ 64 w 73"/>
                <a:gd name="T21" fmla="*/ 7 h 56"/>
                <a:gd name="T22" fmla="*/ 70 w 73"/>
                <a:gd name="T23" fmla="*/ 12 h 56"/>
                <a:gd name="T24" fmla="*/ 72 w 73"/>
                <a:gd name="T25" fmla="*/ 15 h 56"/>
                <a:gd name="T26" fmla="*/ 72 w 73"/>
                <a:gd name="T27" fmla="*/ 17 h 56"/>
                <a:gd name="T28" fmla="*/ 68 w 73"/>
                <a:gd name="T29" fmla="*/ 32 h 56"/>
                <a:gd name="T30" fmla="*/ 57 w 73"/>
                <a:gd name="T31" fmla="*/ 37 h 56"/>
                <a:gd name="T32" fmla="*/ 53 w 73"/>
                <a:gd name="T33" fmla="*/ 41 h 56"/>
                <a:gd name="T34" fmla="*/ 48 w 73"/>
                <a:gd name="T35" fmla="*/ 41 h 56"/>
                <a:gd name="T36" fmla="*/ 45 w 73"/>
                <a:gd name="T37" fmla="*/ 50 h 56"/>
                <a:gd name="T38" fmla="*/ 24 w 73"/>
                <a:gd name="T39" fmla="*/ 55 h 56"/>
                <a:gd name="T40" fmla="*/ 2 w 73"/>
                <a:gd name="T41" fmla="*/ 34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56"/>
                <a:gd name="T65" fmla="*/ 73 w 73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56">
                  <a:moveTo>
                    <a:pt x="2" y="34"/>
                  </a:moveTo>
                  <a:lnTo>
                    <a:pt x="0" y="20"/>
                  </a:lnTo>
                  <a:lnTo>
                    <a:pt x="2" y="10"/>
                  </a:lnTo>
                  <a:lnTo>
                    <a:pt x="9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6" y="3"/>
                  </a:lnTo>
                  <a:lnTo>
                    <a:pt x="45" y="8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64" y="7"/>
                  </a:lnTo>
                  <a:lnTo>
                    <a:pt x="70" y="12"/>
                  </a:lnTo>
                  <a:lnTo>
                    <a:pt x="72" y="15"/>
                  </a:lnTo>
                  <a:lnTo>
                    <a:pt x="72" y="17"/>
                  </a:lnTo>
                  <a:lnTo>
                    <a:pt x="68" y="32"/>
                  </a:lnTo>
                  <a:lnTo>
                    <a:pt x="57" y="37"/>
                  </a:lnTo>
                  <a:lnTo>
                    <a:pt x="53" y="41"/>
                  </a:lnTo>
                  <a:lnTo>
                    <a:pt x="48" y="41"/>
                  </a:lnTo>
                  <a:lnTo>
                    <a:pt x="45" y="50"/>
                  </a:lnTo>
                  <a:lnTo>
                    <a:pt x="24" y="55"/>
                  </a:lnTo>
                  <a:lnTo>
                    <a:pt x="2" y="34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6" name="Freeform 46"/>
            <p:cNvSpPr>
              <a:spLocks/>
            </p:cNvSpPr>
            <p:nvPr/>
          </p:nvSpPr>
          <p:spPr bwMode="auto">
            <a:xfrm>
              <a:off x="4602" y="2284"/>
              <a:ext cx="31" cy="43"/>
            </a:xfrm>
            <a:custGeom>
              <a:avLst/>
              <a:gdLst>
                <a:gd name="T0" fmla="*/ 7 w 38"/>
                <a:gd name="T1" fmla="*/ 0 h 44"/>
                <a:gd name="T2" fmla="*/ 2 w 38"/>
                <a:gd name="T3" fmla="*/ 4 h 44"/>
                <a:gd name="T4" fmla="*/ 0 w 38"/>
                <a:gd name="T5" fmla="*/ 7 h 44"/>
                <a:gd name="T6" fmla="*/ 1 w 38"/>
                <a:gd name="T7" fmla="*/ 12 h 44"/>
                <a:gd name="T8" fmla="*/ 17 w 38"/>
                <a:gd name="T9" fmla="*/ 31 h 44"/>
                <a:gd name="T10" fmla="*/ 17 w 38"/>
                <a:gd name="T11" fmla="*/ 39 h 44"/>
                <a:gd name="T12" fmla="*/ 21 w 38"/>
                <a:gd name="T13" fmla="*/ 43 h 44"/>
                <a:gd name="T14" fmla="*/ 26 w 38"/>
                <a:gd name="T15" fmla="*/ 43 h 44"/>
                <a:gd name="T16" fmla="*/ 33 w 38"/>
                <a:gd name="T17" fmla="*/ 40 h 44"/>
                <a:gd name="T18" fmla="*/ 35 w 38"/>
                <a:gd name="T19" fmla="*/ 36 h 44"/>
                <a:gd name="T20" fmla="*/ 37 w 38"/>
                <a:gd name="T21" fmla="*/ 31 h 44"/>
                <a:gd name="T22" fmla="*/ 35 w 38"/>
                <a:gd name="T23" fmla="*/ 27 h 44"/>
                <a:gd name="T24" fmla="*/ 35 w 38"/>
                <a:gd name="T25" fmla="*/ 18 h 44"/>
                <a:gd name="T26" fmla="*/ 37 w 38"/>
                <a:gd name="T27" fmla="*/ 14 h 44"/>
                <a:gd name="T28" fmla="*/ 29 w 38"/>
                <a:gd name="T29" fmla="*/ 9 h 44"/>
                <a:gd name="T30" fmla="*/ 18 w 38"/>
                <a:gd name="T31" fmla="*/ 3 h 44"/>
                <a:gd name="T32" fmla="*/ 7 w 38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4"/>
                <a:gd name="T53" fmla="*/ 38 w 38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4">
                  <a:moveTo>
                    <a:pt x="7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7" y="31"/>
                  </a:lnTo>
                  <a:lnTo>
                    <a:pt x="17" y="39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3" y="40"/>
                  </a:lnTo>
                  <a:lnTo>
                    <a:pt x="35" y="36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18"/>
                  </a:lnTo>
                  <a:lnTo>
                    <a:pt x="37" y="14"/>
                  </a:lnTo>
                  <a:lnTo>
                    <a:pt x="29" y="9"/>
                  </a:lnTo>
                  <a:lnTo>
                    <a:pt x="18" y="3"/>
                  </a:lnTo>
                  <a:lnTo>
                    <a:pt x="7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7" name="Freeform 47"/>
            <p:cNvSpPr>
              <a:spLocks/>
            </p:cNvSpPr>
            <p:nvPr/>
          </p:nvSpPr>
          <p:spPr bwMode="auto">
            <a:xfrm>
              <a:off x="4612" y="2172"/>
              <a:ext cx="134" cy="111"/>
            </a:xfrm>
            <a:custGeom>
              <a:avLst/>
              <a:gdLst>
                <a:gd name="T0" fmla="*/ 4 w 156"/>
                <a:gd name="T1" fmla="*/ 106 h 121"/>
                <a:gd name="T2" fmla="*/ 0 w 156"/>
                <a:gd name="T3" fmla="*/ 113 h 121"/>
                <a:gd name="T4" fmla="*/ 13 w 156"/>
                <a:gd name="T5" fmla="*/ 118 h 121"/>
                <a:gd name="T6" fmla="*/ 23 w 156"/>
                <a:gd name="T7" fmla="*/ 113 h 121"/>
                <a:gd name="T8" fmla="*/ 40 w 156"/>
                <a:gd name="T9" fmla="*/ 108 h 121"/>
                <a:gd name="T10" fmla="*/ 61 w 156"/>
                <a:gd name="T11" fmla="*/ 106 h 121"/>
                <a:gd name="T12" fmla="*/ 65 w 156"/>
                <a:gd name="T13" fmla="*/ 117 h 121"/>
                <a:gd name="T14" fmla="*/ 68 w 156"/>
                <a:gd name="T15" fmla="*/ 120 h 121"/>
                <a:gd name="T16" fmla="*/ 78 w 156"/>
                <a:gd name="T17" fmla="*/ 120 h 121"/>
                <a:gd name="T18" fmla="*/ 88 w 156"/>
                <a:gd name="T19" fmla="*/ 113 h 121"/>
                <a:gd name="T20" fmla="*/ 91 w 156"/>
                <a:gd name="T21" fmla="*/ 109 h 121"/>
                <a:gd name="T22" fmla="*/ 107 w 156"/>
                <a:gd name="T23" fmla="*/ 106 h 121"/>
                <a:gd name="T24" fmla="*/ 121 w 156"/>
                <a:gd name="T25" fmla="*/ 96 h 121"/>
                <a:gd name="T26" fmla="*/ 136 w 156"/>
                <a:gd name="T27" fmla="*/ 82 h 121"/>
                <a:gd name="T28" fmla="*/ 143 w 156"/>
                <a:gd name="T29" fmla="*/ 71 h 121"/>
                <a:gd name="T30" fmla="*/ 148 w 156"/>
                <a:gd name="T31" fmla="*/ 61 h 121"/>
                <a:gd name="T32" fmla="*/ 146 w 156"/>
                <a:gd name="T33" fmla="*/ 43 h 121"/>
                <a:gd name="T34" fmla="*/ 149 w 156"/>
                <a:gd name="T35" fmla="*/ 39 h 121"/>
                <a:gd name="T36" fmla="*/ 155 w 156"/>
                <a:gd name="T37" fmla="*/ 30 h 121"/>
                <a:gd name="T38" fmla="*/ 152 w 156"/>
                <a:gd name="T39" fmla="*/ 12 h 121"/>
                <a:gd name="T40" fmla="*/ 149 w 156"/>
                <a:gd name="T41" fmla="*/ 0 h 121"/>
                <a:gd name="T42" fmla="*/ 139 w 156"/>
                <a:gd name="T43" fmla="*/ 4 h 121"/>
                <a:gd name="T44" fmla="*/ 129 w 156"/>
                <a:gd name="T45" fmla="*/ 10 h 121"/>
                <a:gd name="T46" fmla="*/ 123 w 156"/>
                <a:gd name="T47" fmla="*/ 19 h 121"/>
                <a:gd name="T48" fmla="*/ 121 w 156"/>
                <a:gd name="T49" fmla="*/ 37 h 121"/>
                <a:gd name="T50" fmla="*/ 118 w 156"/>
                <a:gd name="T51" fmla="*/ 45 h 121"/>
                <a:gd name="T52" fmla="*/ 109 w 156"/>
                <a:gd name="T53" fmla="*/ 57 h 121"/>
                <a:gd name="T54" fmla="*/ 103 w 156"/>
                <a:gd name="T55" fmla="*/ 66 h 121"/>
                <a:gd name="T56" fmla="*/ 94 w 156"/>
                <a:gd name="T57" fmla="*/ 72 h 121"/>
                <a:gd name="T58" fmla="*/ 68 w 156"/>
                <a:gd name="T59" fmla="*/ 90 h 121"/>
                <a:gd name="T60" fmla="*/ 43 w 156"/>
                <a:gd name="T61" fmla="*/ 90 h 121"/>
                <a:gd name="T62" fmla="*/ 22 w 156"/>
                <a:gd name="T63" fmla="*/ 96 h 121"/>
                <a:gd name="T64" fmla="*/ 4 w 156"/>
                <a:gd name="T65" fmla="*/ 106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21"/>
                <a:gd name="T101" fmla="*/ 156 w 156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21">
                  <a:moveTo>
                    <a:pt x="4" y="106"/>
                  </a:moveTo>
                  <a:lnTo>
                    <a:pt x="0" y="113"/>
                  </a:lnTo>
                  <a:lnTo>
                    <a:pt x="13" y="118"/>
                  </a:lnTo>
                  <a:lnTo>
                    <a:pt x="23" y="113"/>
                  </a:lnTo>
                  <a:lnTo>
                    <a:pt x="40" y="108"/>
                  </a:lnTo>
                  <a:lnTo>
                    <a:pt x="61" y="106"/>
                  </a:lnTo>
                  <a:lnTo>
                    <a:pt x="65" y="117"/>
                  </a:lnTo>
                  <a:lnTo>
                    <a:pt x="68" y="120"/>
                  </a:lnTo>
                  <a:lnTo>
                    <a:pt x="78" y="120"/>
                  </a:lnTo>
                  <a:lnTo>
                    <a:pt x="88" y="113"/>
                  </a:lnTo>
                  <a:lnTo>
                    <a:pt x="91" y="109"/>
                  </a:lnTo>
                  <a:lnTo>
                    <a:pt x="107" y="106"/>
                  </a:lnTo>
                  <a:lnTo>
                    <a:pt x="121" y="96"/>
                  </a:lnTo>
                  <a:lnTo>
                    <a:pt x="136" y="82"/>
                  </a:lnTo>
                  <a:lnTo>
                    <a:pt x="143" y="71"/>
                  </a:lnTo>
                  <a:lnTo>
                    <a:pt x="148" y="61"/>
                  </a:lnTo>
                  <a:lnTo>
                    <a:pt x="146" y="43"/>
                  </a:lnTo>
                  <a:lnTo>
                    <a:pt x="149" y="39"/>
                  </a:lnTo>
                  <a:lnTo>
                    <a:pt x="155" y="30"/>
                  </a:lnTo>
                  <a:lnTo>
                    <a:pt x="152" y="12"/>
                  </a:lnTo>
                  <a:lnTo>
                    <a:pt x="149" y="0"/>
                  </a:lnTo>
                  <a:lnTo>
                    <a:pt x="139" y="4"/>
                  </a:lnTo>
                  <a:lnTo>
                    <a:pt x="129" y="10"/>
                  </a:lnTo>
                  <a:lnTo>
                    <a:pt x="123" y="19"/>
                  </a:lnTo>
                  <a:lnTo>
                    <a:pt x="121" y="37"/>
                  </a:lnTo>
                  <a:lnTo>
                    <a:pt x="118" y="45"/>
                  </a:lnTo>
                  <a:lnTo>
                    <a:pt x="109" y="57"/>
                  </a:lnTo>
                  <a:lnTo>
                    <a:pt x="103" y="66"/>
                  </a:lnTo>
                  <a:lnTo>
                    <a:pt x="94" y="72"/>
                  </a:lnTo>
                  <a:lnTo>
                    <a:pt x="68" y="90"/>
                  </a:lnTo>
                  <a:lnTo>
                    <a:pt x="43" y="90"/>
                  </a:lnTo>
                  <a:lnTo>
                    <a:pt x="22" y="96"/>
                  </a:lnTo>
                  <a:lnTo>
                    <a:pt x="4" y="106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8" name="Freeform 48"/>
            <p:cNvSpPr>
              <a:spLocks/>
            </p:cNvSpPr>
            <p:nvPr/>
          </p:nvSpPr>
          <p:spPr bwMode="auto">
            <a:xfrm>
              <a:off x="4631" y="2279"/>
              <a:ext cx="25" cy="19"/>
            </a:xfrm>
            <a:custGeom>
              <a:avLst/>
              <a:gdLst>
                <a:gd name="T0" fmla="*/ 10 w 29"/>
                <a:gd name="T1" fmla="*/ 0 h 19"/>
                <a:gd name="T2" fmla="*/ 0 w 29"/>
                <a:gd name="T3" fmla="*/ 12 h 19"/>
                <a:gd name="T4" fmla="*/ 10 w 29"/>
                <a:gd name="T5" fmla="*/ 18 h 19"/>
                <a:gd name="T6" fmla="*/ 20 w 29"/>
                <a:gd name="T7" fmla="*/ 9 h 19"/>
                <a:gd name="T8" fmla="*/ 28 w 29"/>
                <a:gd name="T9" fmla="*/ 2 h 19"/>
                <a:gd name="T10" fmla="*/ 10 w 29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9"/>
                <a:gd name="T20" fmla="*/ 29 w 29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9">
                  <a:moveTo>
                    <a:pt x="10" y="0"/>
                  </a:moveTo>
                  <a:lnTo>
                    <a:pt x="0" y="12"/>
                  </a:lnTo>
                  <a:lnTo>
                    <a:pt x="10" y="18"/>
                  </a:lnTo>
                  <a:lnTo>
                    <a:pt x="20" y="9"/>
                  </a:lnTo>
                  <a:lnTo>
                    <a:pt x="28" y="2"/>
                  </a:lnTo>
                  <a:lnTo>
                    <a:pt x="10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9" name="Freeform 49"/>
            <p:cNvSpPr>
              <a:spLocks/>
            </p:cNvSpPr>
            <p:nvPr/>
          </p:nvSpPr>
          <p:spPr bwMode="auto">
            <a:xfrm>
              <a:off x="4721" y="2106"/>
              <a:ext cx="71" cy="56"/>
            </a:xfrm>
            <a:custGeom>
              <a:avLst/>
              <a:gdLst>
                <a:gd name="T0" fmla="*/ 39 w 86"/>
                <a:gd name="T1" fmla="*/ 6 h 60"/>
                <a:gd name="T2" fmla="*/ 35 w 86"/>
                <a:gd name="T3" fmla="*/ 1 h 60"/>
                <a:gd name="T4" fmla="*/ 32 w 86"/>
                <a:gd name="T5" fmla="*/ 0 h 60"/>
                <a:gd name="T6" fmla="*/ 26 w 86"/>
                <a:gd name="T7" fmla="*/ 4 h 60"/>
                <a:gd name="T8" fmla="*/ 21 w 86"/>
                <a:gd name="T9" fmla="*/ 25 h 60"/>
                <a:gd name="T10" fmla="*/ 13 w 86"/>
                <a:gd name="T11" fmla="*/ 37 h 60"/>
                <a:gd name="T12" fmla="*/ 2 w 86"/>
                <a:gd name="T13" fmla="*/ 48 h 60"/>
                <a:gd name="T14" fmla="*/ 0 w 86"/>
                <a:gd name="T15" fmla="*/ 52 h 60"/>
                <a:gd name="T16" fmla="*/ 4 w 86"/>
                <a:gd name="T17" fmla="*/ 55 h 60"/>
                <a:gd name="T18" fmla="*/ 35 w 86"/>
                <a:gd name="T19" fmla="*/ 55 h 60"/>
                <a:gd name="T20" fmla="*/ 41 w 86"/>
                <a:gd name="T21" fmla="*/ 59 h 60"/>
                <a:gd name="T22" fmla="*/ 51 w 86"/>
                <a:gd name="T23" fmla="*/ 57 h 60"/>
                <a:gd name="T24" fmla="*/ 58 w 86"/>
                <a:gd name="T25" fmla="*/ 48 h 60"/>
                <a:gd name="T26" fmla="*/ 63 w 86"/>
                <a:gd name="T27" fmla="*/ 44 h 60"/>
                <a:gd name="T28" fmla="*/ 67 w 86"/>
                <a:gd name="T29" fmla="*/ 43 h 60"/>
                <a:gd name="T30" fmla="*/ 77 w 86"/>
                <a:gd name="T31" fmla="*/ 37 h 60"/>
                <a:gd name="T32" fmla="*/ 85 w 86"/>
                <a:gd name="T33" fmla="*/ 32 h 60"/>
                <a:gd name="T34" fmla="*/ 85 w 86"/>
                <a:gd name="T35" fmla="*/ 25 h 60"/>
                <a:gd name="T36" fmla="*/ 85 w 86"/>
                <a:gd name="T37" fmla="*/ 22 h 60"/>
                <a:gd name="T38" fmla="*/ 82 w 86"/>
                <a:gd name="T39" fmla="*/ 20 h 60"/>
                <a:gd name="T40" fmla="*/ 70 w 86"/>
                <a:gd name="T41" fmla="*/ 26 h 60"/>
                <a:gd name="T42" fmla="*/ 53 w 86"/>
                <a:gd name="T43" fmla="*/ 21 h 60"/>
                <a:gd name="T44" fmla="*/ 45 w 86"/>
                <a:gd name="T45" fmla="*/ 15 h 60"/>
                <a:gd name="T46" fmla="*/ 39 w 86"/>
                <a:gd name="T47" fmla="*/ 6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6"/>
                <a:gd name="T73" fmla="*/ 0 h 60"/>
                <a:gd name="T74" fmla="*/ 86 w 8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6" h="60">
                  <a:moveTo>
                    <a:pt x="39" y="6"/>
                  </a:moveTo>
                  <a:lnTo>
                    <a:pt x="35" y="1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21" y="25"/>
                  </a:lnTo>
                  <a:lnTo>
                    <a:pt x="13" y="37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4" y="55"/>
                  </a:lnTo>
                  <a:lnTo>
                    <a:pt x="35" y="55"/>
                  </a:lnTo>
                  <a:lnTo>
                    <a:pt x="41" y="59"/>
                  </a:lnTo>
                  <a:lnTo>
                    <a:pt x="51" y="57"/>
                  </a:lnTo>
                  <a:lnTo>
                    <a:pt x="58" y="48"/>
                  </a:lnTo>
                  <a:lnTo>
                    <a:pt x="63" y="44"/>
                  </a:lnTo>
                  <a:lnTo>
                    <a:pt x="67" y="43"/>
                  </a:lnTo>
                  <a:lnTo>
                    <a:pt x="77" y="37"/>
                  </a:lnTo>
                  <a:lnTo>
                    <a:pt x="85" y="32"/>
                  </a:lnTo>
                  <a:lnTo>
                    <a:pt x="85" y="25"/>
                  </a:lnTo>
                  <a:lnTo>
                    <a:pt x="85" y="22"/>
                  </a:lnTo>
                  <a:lnTo>
                    <a:pt x="82" y="20"/>
                  </a:lnTo>
                  <a:lnTo>
                    <a:pt x="70" y="26"/>
                  </a:lnTo>
                  <a:lnTo>
                    <a:pt x="53" y="21"/>
                  </a:lnTo>
                  <a:lnTo>
                    <a:pt x="45" y="15"/>
                  </a:lnTo>
                  <a:lnTo>
                    <a:pt x="39" y="6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0" name="Freeform 50"/>
            <p:cNvSpPr>
              <a:spLocks/>
            </p:cNvSpPr>
            <p:nvPr/>
          </p:nvSpPr>
          <p:spPr bwMode="auto">
            <a:xfrm>
              <a:off x="3947" y="2260"/>
              <a:ext cx="75" cy="32"/>
            </a:xfrm>
            <a:custGeom>
              <a:avLst/>
              <a:gdLst>
                <a:gd name="T0" fmla="*/ 62 w 88"/>
                <a:gd name="T1" fmla="*/ 0 h 34"/>
                <a:gd name="T2" fmla="*/ 17 w 88"/>
                <a:gd name="T3" fmla="*/ 2 h 34"/>
                <a:gd name="T4" fmla="*/ 1 w 88"/>
                <a:gd name="T5" fmla="*/ 14 h 34"/>
                <a:gd name="T6" fmla="*/ 0 w 88"/>
                <a:gd name="T7" fmla="*/ 20 h 34"/>
                <a:gd name="T8" fmla="*/ 4 w 88"/>
                <a:gd name="T9" fmla="*/ 30 h 34"/>
                <a:gd name="T10" fmla="*/ 13 w 88"/>
                <a:gd name="T11" fmla="*/ 27 h 34"/>
                <a:gd name="T12" fmla="*/ 21 w 88"/>
                <a:gd name="T13" fmla="*/ 27 h 34"/>
                <a:gd name="T14" fmla="*/ 26 w 88"/>
                <a:gd name="T15" fmla="*/ 33 h 34"/>
                <a:gd name="T16" fmla="*/ 33 w 88"/>
                <a:gd name="T17" fmla="*/ 27 h 34"/>
                <a:gd name="T18" fmla="*/ 43 w 88"/>
                <a:gd name="T19" fmla="*/ 23 h 34"/>
                <a:gd name="T20" fmla="*/ 62 w 88"/>
                <a:gd name="T21" fmla="*/ 22 h 34"/>
                <a:gd name="T22" fmla="*/ 65 w 88"/>
                <a:gd name="T23" fmla="*/ 15 h 34"/>
                <a:gd name="T24" fmla="*/ 73 w 88"/>
                <a:gd name="T25" fmla="*/ 10 h 34"/>
                <a:gd name="T26" fmla="*/ 87 w 88"/>
                <a:gd name="T27" fmla="*/ 9 h 34"/>
                <a:gd name="T28" fmla="*/ 75 w 88"/>
                <a:gd name="T29" fmla="*/ 6 h 34"/>
                <a:gd name="T30" fmla="*/ 62 w 88"/>
                <a:gd name="T31" fmla="*/ 0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34"/>
                <a:gd name="T50" fmla="*/ 88 w 88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34">
                  <a:moveTo>
                    <a:pt x="62" y="0"/>
                  </a:moveTo>
                  <a:lnTo>
                    <a:pt x="17" y="2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4" y="30"/>
                  </a:lnTo>
                  <a:lnTo>
                    <a:pt x="13" y="27"/>
                  </a:lnTo>
                  <a:lnTo>
                    <a:pt x="21" y="27"/>
                  </a:lnTo>
                  <a:lnTo>
                    <a:pt x="26" y="33"/>
                  </a:lnTo>
                  <a:lnTo>
                    <a:pt x="33" y="27"/>
                  </a:lnTo>
                  <a:lnTo>
                    <a:pt x="43" y="23"/>
                  </a:lnTo>
                  <a:lnTo>
                    <a:pt x="62" y="22"/>
                  </a:lnTo>
                  <a:lnTo>
                    <a:pt x="65" y="15"/>
                  </a:lnTo>
                  <a:lnTo>
                    <a:pt x="73" y="10"/>
                  </a:lnTo>
                  <a:lnTo>
                    <a:pt x="87" y="9"/>
                  </a:lnTo>
                  <a:lnTo>
                    <a:pt x="75" y="6"/>
                  </a:lnTo>
                  <a:lnTo>
                    <a:pt x="62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1" name="Freeform 51"/>
            <p:cNvSpPr>
              <a:spLocks/>
            </p:cNvSpPr>
            <p:nvPr/>
          </p:nvSpPr>
          <p:spPr bwMode="auto">
            <a:xfrm>
              <a:off x="3947" y="2260"/>
              <a:ext cx="75" cy="32"/>
            </a:xfrm>
            <a:custGeom>
              <a:avLst/>
              <a:gdLst>
                <a:gd name="T0" fmla="*/ 61 w 88"/>
                <a:gd name="T1" fmla="*/ 0 h 34"/>
                <a:gd name="T2" fmla="*/ 17 w 88"/>
                <a:gd name="T3" fmla="*/ 2 h 34"/>
                <a:gd name="T4" fmla="*/ 1 w 88"/>
                <a:gd name="T5" fmla="*/ 14 h 34"/>
                <a:gd name="T6" fmla="*/ 0 w 88"/>
                <a:gd name="T7" fmla="*/ 20 h 34"/>
                <a:gd name="T8" fmla="*/ 4 w 88"/>
                <a:gd name="T9" fmla="*/ 30 h 34"/>
                <a:gd name="T10" fmla="*/ 13 w 88"/>
                <a:gd name="T11" fmla="*/ 27 h 34"/>
                <a:gd name="T12" fmla="*/ 21 w 88"/>
                <a:gd name="T13" fmla="*/ 27 h 34"/>
                <a:gd name="T14" fmla="*/ 26 w 88"/>
                <a:gd name="T15" fmla="*/ 33 h 34"/>
                <a:gd name="T16" fmla="*/ 33 w 88"/>
                <a:gd name="T17" fmla="*/ 27 h 34"/>
                <a:gd name="T18" fmla="*/ 43 w 88"/>
                <a:gd name="T19" fmla="*/ 23 h 34"/>
                <a:gd name="T20" fmla="*/ 62 w 88"/>
                <a:gd name="T21" fmla="*/ 22 h 34"/>
                <a:gd name="T22" fmla="*/ 65 w 88"/>
                <a:gd name="T23" fmla="*/ 15 h 34"/>
                <a:gd name="T24" fmla="*/ 73 w 88"/>
                <a:gd name="T25" fmla="*/ 10 h 34"/>
                <a:gd name="T26" fmla="*/ 87 w 88"/>
                <a:gd name="T27" fmla="*/ 9 h 34"/>
                <a:gd name="T28" fmla="*/ 75 w 88"/>
                <a:gd name="T29" fmla="*/ 6 h 34"/>
                <a:gd name="T30" fmla="*/ 61 w 88"/>
                <a:gd name="T31" fmla="*/ 0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34"/>
                <a:gd name="T50" fmla="*/ 88 w 88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34">
                  <a:moveTo>
                    <a:pt x="61" y="0"/>
                  </a:moveTo>
                  <a:lnTo>
                    <a:pt x="17" y="2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4" y="30"/>
                  </a:lnTo>
                  <a:lnTo>
                    <a:pt x="13" y="27"/>
                  </a:lnTo>
                  <a:lnTo>
                    <a:pt x="21" y="27"/>
                  </a:lnTo>
                  <a:lnTo>
                    <a:pt x="26" y="33"/>
                  </a:lnTo>
                  <a:lnTo>
                    <a:pt x="33" y="27"/>
                  </a:lnTo>
                  <a:lnTo>
                    <a:pt x="43" y="23"/>
                  </a:lnTo>
                  <a:lnTo>
                    <a:pt x="62" y="22"/>
                  </a:lnTo>
                  <a:lnTo>
                    <a:pt x="65" y="15"/>
                  </a:lnTo>
                  <a:lnTo>
                    <a:pt x="73" y="10"/>
                  </a:lnTo>
                  <a:lnTo>
                    <a:pt x="87" y="9"/>
                  </a:lnTo>
                  <a:lnTo>
                    <a:pt x="75" y="6"/>
                  </a:lnTo>
                  <a:lnTo>
                    <a:pt x="61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2" name="Freeform 52"/>
            <p:cNvSpPr>
              <a:spLocks/>
            </p:cNvSpPr>
            <p:nvPr/>
          </p:nvSpPr>
          <p:spPr bwMode="auto">
            <a:xfrm>
              <a:off x="3166" y="1481"/>
              <a:ext cx="311" cy="381"/>
            </a:xfrm>
            <a:custGeom>
              <a:avLst/>
              <a:gdLst>
                <a:gd name="T0" fmla="*/ 338 w 363"/>
                <a:gd name="T1" fmla="*/ 48 h 411"/>
                <a:gd name="T2" fmla="*/ 320 w 363"/>
                <a:gd name="T3" fmla="*/ 42 h 411"/>
                <a:gd name="T4" fmla="*/ 335 w 363"/>
                <a:gd name="T5" fmla="*/ 42 h 411"/>
                <a:gd name="T6" fmla="*/ 349 w 363"/>
                <a:gd name="T7" fmla="*/ 38 h 411"/>
                <a:gd name="T8" fmla="*/ 353 w 363"/>
                <a:gd name="T9" fmla="*/ 21 h 411"/>
                <a:gd name="T10" fmla="*/ 334 w 363"/>
                <a:gd name="T11" fmla="*/ 10 h 411"/>
                <a:gd name="T12" fmla="*/ 301 w 363"/>
                <a:gd name="T13" fmla="*/ 5 h 411"/>
                <a:gd name="T14" fmla="*/ 270 w 363"/>
                <a:gd name="T15" fmla="*/ 6 h 411"/>
                <a:gd name="T16" fmla="*/ 245 w 363"/>
                <a:gd name="T17" fmla="*/ 14 h 411"/>
                <a:gd name="T18" fmla="*/ 231 w 363"/>
                <a:gd name="T19" fmla="*/ 21 h 411"/>
                <a:gd name="T20" fmla="*/ 225 w 363"/>
                <a:gd name="T21" fmla="*/ 33 h 411"/>
                <a:gd name="T22" fmla="*/ 208 w 363"/>
                <a:gd name="T23" fmla="*/ 33 h 411"/>
                <a:gd name="T24" fmla="*/ 199 w 363"/>
                <a:gd name="T25" fmla="*/ 32 h 411"/>
                <a:gd name="T26" fmla="*/ 187 w 363"/>
                <a:gd name="T27" fmla="*/ 48 h 411"/>
                <a:gd name="T28" fmla="*/ 172 w 363"/>
                <a:gd name="T29" fmla="*/ 54 h 411"/>
                <a:gd name="T30" fmla="*/ 160 w 363"/>
                <a:gd name="T31" fmla="*/ 67 h 411"/>
                <a:gd name="T32" fmla="*/ 145 w 363"/>
                <a:gd name="T33" fmla="*/ 112 h 411"/>
                <a:gd name="T34" fmla="*/ 106 w 363"/>
                <a:gd name="T35" fmla="*/ 183 h 411"/>
                <a:gd name="T36" fmla="*/ 75 w 363"/>
                <a:gd name="T37" fmla="*/ 229 h 411"/>
                <a:gd name="T38" fmla="*/ 33 w 363"/>
                <a:gd name="T39" fmla="*/ 268 h 411"/>
                <a:gd name="T40" fmla="*/ 15 w 363"/>
                <a:gd name="T41" fmla="*/ 283 h 411"/>
                <a:gd name="T42" fmla="*/ 5 w 363"/>
                <a:gd name="T43" fmla="*/ 299 h 411"/>
                <a:gd name="T44" fmla="*/ 0 w 363"/>
                <a:gd name="T45" fmla="*/ 322 h 411"/>
                <a:gd name="T46" fmla="*/ 5 w 363"/>
                <a:gd name="T47" fmla="*/ 335 h 411"/>
                <a:gd name="T48" fmla="*/ 8 w 363"/>
                <a:gd name="T49" fmla="*/ 342 h 411"/>
                <a:gd name="T50" fmla="*/ 4 w 363"/>
                <a:gd name="T51" fmla="*/ 350 h 411"/>
                <a:gd name="T52" fmla="*/ 1 w 363"/>
                <a:gd name="T53" fmla="*/ 367 h 411"/>
                <a:gd name="T54" fmla="*/ 3 w 363"/>
                <a:gd name="T55" fmla="*/ 386 h 411"/>
                <a:gd name="T56" fmla="*/ 17 w 363"/>
                <a:gd name="T57" fmla="*/ 404 h 411"/>
                <a:gd name="T58" fmla="*/ 41 w 363"/>
                <a:gd name="T59" fmla="*/ 405 h 411"/>
                <a:gd name="T60" fmla="*/ 56 w 363"/>
                <a:gd name="T61" fmla="*/ 388 h 411"/>
                <a:gd name="T62" fmla="*/ 61 w 363"/>
                <a:gd name="T63" fmla="*/ 373 h 411"/>
                <a:gd name="T64" fmla="*/ 75 w 363"/>
                <a:gd name="T65" fmla="*/ 362 h 411"/>
                <a:gd name="T66" fmla="*/ 83 w 363"/>
                <a:gd name="T67" fmla="*/ 344 h 411"/>
                <a:gd name="T68" fmla="*/ 91 w 363"/>
                <a:gd name="T69" fmla="*/ 355 h 411"/>
                <a:gd name="T70" fmla="*/ 105 w 363"/>
                <a:gd name="T71" fmla="*/ 342 h 411"/>
                <a:gd name="T72" fmla="*/ 106 w 363"/>
                <a:gd name="T73" fmla="*/ 259 h 411"/>
                <a:gd name="T74" fmla="*/ 128 w 363"/>
                <a:gd name="T75" fmla="*/ 239 h 411"/>
                <a:gd name="T76" fmla="*/ 140 w 363"/>
                <a:gd name="T77" fmla="*/ 198 h 411"/>
                <a:gd name="T78" fmla="*/ 145 w 363"/>
                <a:gd name="T79" fmla="*/ 181 h 411"/>
                <a:gd name="T80" fmla="*/ 170 w 363"/>
                <a:gd name="T81" fmla="*/ 134 h 411"/>
                <a:gd name="T82" fmla="*/ 177 w 363"/>
                <a:gd name="T83" fmla="*/ 123 h 411"/>
                <a:gd name="T84" fmla="*/ 184 w 363"/>
                <a:gd name="T85" fmla="*/ 104 h 411"/>
                <a:gd name="T86" fmla="*/ 219 w 363"/>
                <a:gd name="T87" fmla="*/ 74 h 411"/>
                <a:gd name="T88" fmla="*/ 246 w 363"/>
                <a:gd name="T89" fmla="*/ 61 h 411"/>
                <a:gd name="T90" fmla="*/ 258 w 363"/>
                <a:gd name="T91" fmla="*/ 69 h 411"/>
                <a:gd name="T92" fmla="*/ 287 w 363"/>
                <a:gd name="T93" fmla="*/ 68 h 411"/>
                <a:gd name="T94" fmla="*/ 296 w 363"/>
                <a:gd name="T95" fmla="*/ 58 h 411"/>
                <a:gd name="T96" fmla="*/ 304 w 363"/>
                <a:gd name="T97" fmla="*/ 49 h 411"/>
                <a:gd name="T98" fmla="*/ 349 w 363"/>
                <a:gd name="T99" fmla="*/ 66 h 411"/>
                <a:gd name="T100" fmla="*/ 352 w 363"/>
                <a:gd name="T101" fmla="*/ 56 h 411"/>
                <a:gd name="T102" fmla="*/ 349 w 363"/>
                <a:gd name="T103" fmla="*/ 51 h 4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3"/>
                <a:gd name="T157" fmla="*/ 0 h 411"/>
                <a:gd name="T158" fmla="*/ 363 w 363"/>
                <a:gd name="T159" fmla="*/ 411 h 4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3" h="411">
                  <a:moveTo>
                    <a:pt x="349" y="51"/>
                  </a:moveTo>
                  <a:lnTo>
                    <a:pt x="338" y="48"/>
                  </a:lnTo>
                  <a:lnTo>
                    <a:pt x="324" y="43"/>
                  </a:lnTo>
                  <a:lnTo>
                    <a:pt x="320" y="42"/>
                  </a:lnTo>
                  <a:lnTo>
                    <a:pt x="338" y="41"/>
                  </a:lnTo>
                  <a:lnTo>
                    <a:pt x="335" y="42"/>
                  </a:lnTo>
                  <a:lnTo>
                    <a:pt x="340" y="41"/>
                  </a:lnTo>
                  <a:lnTo>
                    <a:pt x="349" y="38"/>
                  </a:lnTo>
                  <a:lnTo>
                    <a:pt x="352" y="30"/>
                  </a:lnTo>
                  <a:lnTo>
                    <a:pt x="353" y="21"/>
                  </a:lnTo>
                  <a:lnTo>
                    <a:pt x="337" y="19"/>
                  </a:lnTo>
                  <a:lnTo>
                    <a:pt x="334" y="10"/>
                  </a:lnTo>
                  <a:lnTo>
                    <a:pt x="324" y="3"/>
                  </a:lnTo>
                  <a:lnTo>
                    <a:pt x="301" y="5"/>
                  </a:lnTo>
                  <a:lnTo>
                    <a:pt x="277" y="0"/>
                  </a:lnTo>
                  <a:lnTo>
                    <a:pt x="270" y="6"/>
                  </a:lnTo>
                  <a:lnTo>
                    <a:pt x="259" y="11"/>
                  </a:lnTo>
                  <a:lnTo>
                    <a:pt x="245" y="14"/>
                  </a:lnTo>
                  <a:lnTo>
                    <a:pt x="233" y="18"/>
                  </a:lnTo>
                  <a:lnTo>
                    <a:pt x="231" y="21"/>
                  </a:lnTo>
                  <a:lnTo>
                    <a:pt x="229" y="29"/>
                  </a:lnTo>
                  <a:lnTo>
                    <a:pt x="225" y="33"/>
                  </a:lnTo>
                  <a:lnTo>
                    <a:pt x="219" y="36"/>
                  </a:lnTo>
                  <a:lnTo>
                    <a:pt x="208" y="33"/>
                  </a:lnTo>
                  <a:lnTo>
                    <a:pt x="208" y="31"/>
                  </a:lnTo>
                  <a:lnTo>
                    <a:pt x="199" y="32"/>
                  </a:lnTo>
                  <a:lnTo>
                    <a:pt x="192" y="38"/>
                  </a:lnTo>
                  <a:lnTo>
                    <a:pt x="187" y="48"/>
                  </a:lnTo>
                  <a:lnTo>
                    <a:pt x="180" y="54"/>
                  </a:lnTo>
                  <a:lnTo>
                    <a:pt x="172" y="54"/>
                  </a:lnTo>
                  <a:lnTo>
                    <a:pt x="168" y="58"/>
                  </a:lnTo>
                  <a:lnTo>
                    <a:pt x="160" y="67"/>
                  </a:lnTo>
                  <a:lnTo>
                    <a:pt x="157" y="82"/>
                  </a:lnTo>
                  <a:lnTo>
                    <a:pt x="145" y="112"/>
                  </a:lnTo>
                  <a:lnTo>
                    <a:pt x="124" y="148"/>
                  </a:lnTo>
                  <a:lnTo>
                    <a:pt x="106" y="183"/>
                  </a:lnTo>
                  <a:lnTo>
                    <a:pt x="87" y="223"/>
                  </a:lnTo>
                  <a:lnTo>
                    <a:pt x="75" y="229"/>
                  </a:lnTo>
                  <a:lnTo>
                    <a:pt x="56" y="253"/>
                  </a:lnTo>
                  <a:lnTo>
                    <a:pt x="33" y="268"/>
                  </a:lnTo>
                  <a:lnTo>
                    <a:pt x="22" y="279"/>
                  </a:lnTo>
                  <a:lnTo>
                    <a:pt x="15" y="283"/>
                  </a:lnTo>
                  <a:lnTo>
                    <a:pt x="11" y="295"/>
                  </a:lnTo>
                  <a:lnTo>
                    <a:pt x="5" y="299"/>
                  </a:lnTo>
                  <a:lnTo>
                    <a:pt x="0" y="310"/>
                  </a:lnTo>
                  <a:lnTo>
                    <a:pt x="0" y="322"/>
                  </a:lnTo>
                  <a:lnTo>
                    <a:pt x="2" y="331"/>
                  </a:lnTo>
                  <a:lnTo>
                    <a:pt x="5" y="335"/>
                  </a:lnTo>
                  <a:lnTo>
                    <a:pt x="9" y="340"/>
                  </a:lnTo>
                  <a:lnTo>
                    <a:pt x="8" y="342"/>
                  </a:lnTo>
                  <a:lnTo>
                    <a:pt x="5" y="344"/>
                  </a:lnTo>
                  <a:lnTo>
                    <a:pt x="4" y="350"/>
                  </a:lnTo>
                  <a:lnTo>
                    <a:pt x="4" y="358"/>
                  </a:lnTo>
                  <a:lnTo>
                    <a:pt x="1" y="367"/>
                  </a:lnTo>
                  <a:lnTo>
                    <a:pt x="1" y="376"/>
                  </a:lnTo>
                  <a:lnTo>
                    <a:pt x="3" y="386"/>
                  </a:lnTo>
                  <a:lnTo>
                    <a:pt x="9" y="397"/>
                  </a:lnTo>
                  <a:lnTo>
                    <a:pt x="17" y="404"/>
                  </a:lnTo>
                  <a:lnTo>
                    <a:pt x="30" y="410"/>
                  </a:lnTo>
                  <a:lnTo>
                    <a:pt x="41" y="405"/>
                  </a:lnTo>
                  <a:lnTo>
                    <a:pt x="50" y="398"/>
                  </a:lnTo>
                  <a:lnTo>
                    <a:pt x="56" y="388"/>
                  </a:lnTo>
                  <a:lnTo>
                    <a:pt x="60" y="376"/>
                  </a:lnTo>
                  <a:lnTo>
                    <a:pt x="61" y="373"/>
                  </a:lnTo>
                  <a:lnTo>
                    <a:pt x="72" y="368"/>
                  </a:lnTo>
                  <a:lnTo>
                    <a:pt x="75" y="362"/>
                  </a:lnTo>
                  <a:lnTo>
                    <a:pt x="82" y="352"/>
                  </a:lnTo>
                  <a:lnTo>
                    <a:pt x="83" y="344"/>
                  </a:lnTo>
                  <a:lnTo>
                    <a:pt x="83" y="339"/>
                  </a:lnTo>
                  <a:lnTo>
                    <a:pt x="91" y="355"/>
                  </a:lnTo>
                  <a:lnTo>
                    <a:pt x="100" y="351"/>
                  </a:lnTo>
                  <a:lnTo>
                    <a:pt x="105" y="342"/>
                  </a:lnTo>
                  <a:lnTo>
                    <a:pt x="106" y="322"/>
                  </a:lnTo>
                  <a:lnTo>
                    <a:pt x="106" y="259"/>
                  </a:lnTo>
                  <a:lnTo>
                    <a:pt x="104" y="253"/>
                  </a:lnTo>
                  <a:lnTo>
                    <a:pt x="128" y="239"/>
                  </a:lnTo>
                  <a:lnTo>
                    <a:pt x="129" y="215"/>
                  </a:lnTo>
                  <a:lnTo>
                    <a:pt x="140" y="198"/>
                  </a:lnTo>
                  <a:lnTo>
                    <a:pt x="143" y="181"/>
                  </a:lnTo>
                  <a:lnTo>
                    <a:pt x="145" y="181"/>
                  </a:lnTo>
                  <a:lnTo>
                    <a:pt x="168" y="156"/>
                  </a:lnTo>
                  <a:lnTo>
                    <a:pt x="170" y="134"/>
                  </a:lnTo>
                  <a:lnTo>
                    <a:pt x="172" y="132"/>
                  </a:lnTo>
                  <a:lnTo>
                    <a:pt x="177" y="123"/>
                  </a:lnTo>
                  <a:lnTo>
                    <a:pt x="178" y="118"/>
                  </a:lnTo>
                  <a:lnTo>
                    <a:pt x="184" y="104"/>
                  </a:lnTo>
                  <a:lnTo>
                    <a:pt x="204" y="85"/>
                  </a:lnTo>
                  <a:lnTo>
                    <a:pt x="219" y="74"/>
                  </a:lnTo>
                  <a:lnTo>
                    <a:pt x="238" y="63"/>
                  </a:lnTo>
                  <a:lnTo>
                    <a:pt x="246" y="61"/>
                  </a:lnTo>
                  <a:lnTo>
                    <a:pt x="251" y="64"/>
                  </a:lnTo>
                  <a:lnTo>
                    <a:pt x="258" y="69"/>
                  </a:lnTo>
                  <a:lnTo>
                    <a:pt x="278" y="70"/>
                  </a:lnTo>
                  <a:lnTo>
                    <a:pt x="287" y="68"/>
                  </a:lnTo>
                  <a:lnTo>
                    <a:pt x="294" y="65"/>
                  </a:lnTo>
                  <a:lnTo>
                    <a:pt x="296" y="58"/>
                  </a:lnTo>
                  <a:lnTo>
                    <a:pt x="299" y="52"/>
                  </a:lnTo>
                  <a:lnTo>
                    <a:pt x="304" y="49"/>
                  </a:lnTo>
                  <a:lnTo>
                    <a:pt x="315" y="49"/>
                  </a:lnTo>
                  <a:lnTo>
                    <a:pt x="349" y="66"/>
                  </a:lnTo>
                  <a:lnTo>
                    <a:pt x="350" y="65"/>
                  </a:lnTo>
                  <a:lnTo>
                    <a:pt x="352" y="56"/>
                  </a:lnTo>
                  <a:lnTo>
                    <a:pt x="362" y="55"/>
                  </a:lnTo>
                  <a:lnTo>
                    <a:pt x="349" y="51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3" name="Freeform 53"/>
            <p:cNvSpPr>
              <a:spLocks/>
            </p:cNvSpPr>
            <p:nvPr/>
          </p:nvSpPr>
          <p:spPr bwMode="auto">
            <a:xfrm>
              <a:off x="2994" y="2124"/>
              <a:ext cx="144" cy="126"/>
            </a:xfrm>
            <a:custGeom>
              <a:avLst/>
              <a:gdLst>
                <a:gd name="T0" fmla="*/ 157 w 171"/>
                <a:gd name="T1" fmla="*/ 45 h 133"/>
                <a:gd name="T2" fmla="*/ 143 w 171"/>
                <a:gd name="T3" fmla="*/ 51 h 133"/>
                <a:gd name="T4" fmla="*/ 128 w 171"/>
                <a:gd name="T5" fmla="*/ 68 h 133"/>
                <a:gd name="T6" fmla="*/ 124 w 171"/>
                <a:gd name="T7" fmla="*/ 83 h 133"/>
                <a:gd name="T8" fmla="*/ 102 w 171"/>
                <a:gd name="T9" fmla="*/ 116 h 133"/>
                <a:gd name="T10" fmla="*/ 74 w 171"/>
                <a:gd name="T11" fmla="*/ 116 h 133"/>
                <a:gd name="T12" fmla="*/ 58 w 171"/>
                <a:gd name="T13" fmla="*/ 118 h 133"/>
                <a:gd name="T14" fmla="*/ 43 w 171"/>
                <a:gd name="T15" fmla="*/ 119 h 133"/>
                <a:gd name="T16" fmla="*/ 31 w 171"/>
                <a:gd name="T17" fmla="*/ 127 h 133"/>
                <a:gd name="T18" fmla="*/ 24 w 171"/>
                <a:gd name="T19" fmla="*/ 129 h 133"/>
                <a:gd name="T20" fmla="*/ 16 w 171"/>
                <a:gd name="T21" fmla="*/ 122 h 133"/>
                <a:gd name="T22" fmla="*/ 19 w 171"/>
                <a:gd name="T23" fmla="*/ 107 h 133"/>
                <a:gd name="T24" fmla="*/ 26 w 171"/>
                <a:gd name="T25" fmla="*/ 101 h 133"/>
                <a:gd name="T26" fmla="*/ 25 w 171"/>
                <a:gd name="T27" fmla="*/ 92 h 133"/>
                <a:gd name="T28" fmla="*/ 31 w 171"/>
                <a:gd name="T29" fmla="*/ 78 h 133"/>
                <a:gd name="T30" fmla="*/ 29 w 171"/>
                <a:gd name="T31" fmla="*/ 59 h 133"/>
                <a:gd name="T32" fmla="*/ 34 w 171"/>
                <a:gd name="T33" fmla="*/ 41 h 133"/>
                <a:gd name="T34" fmla="*/ 41 w 171"/>
                <a:gd name="T35" fmla="*/ 34 h 133"/>
                <a:gd name="T36" fmla="*/ 38 w 171"/>
                <a:gd name="T37" fmla="*/ 31 h 133"/>
                <a:gd name="T38" fmla="*/ 26 w 171"/>
                <a:gd name="T39" fmla="*/ 27 h 133"/>
                <a:gd name="T40" fmla="*/ 3 w 171"/>
                <a:gd name="T41" fmla="*/ 28 h 133"/>
                <a:gd name="T42" fmla="*/ 3 w 171"/>
                <a:gd name="T43" fmla="*/ 19 h 133"/>
                <a:gd name="T44" fmla="*/ 2 w 171"/>
                <a:gd name="T45" fmla="*/ 11 h 133"/>
                <a:gd name="T46" fmla="*/ 6 w 171"/>
                <a:gd name="T47" fmla="*/ 10 h 133"/>
                <a:gd name="T48" fmla="*/ 23 w 171"/>
                <a:gd name="T49" fmla="*/ 0 h 133"/>
                <a:gd name="T50" fmla="*/ 29 w 171"/>
                <a:gd name="T51" fmla="*/ 3 h 133"/>
                <a:gd name="T52" fmla="*/ 62 w 171"/>
                <a:gd name="T53" fmla="*/ 5 h 133"/>
                <a:gd name="T54" fmla="*/ 90 w 171"/>
                <a:gd name="T55" fmla="*/ 7 h 133"/>
                <a:gd name="T56" fmla="*/ 107 w 171"/>
                <a:gd name="T57" fmla="*/ 5 h 133"/>
                <a:gd name="T58" fmla="*/ 109 w 171"/>
                <a:gd name="T59" fmla="*/ 11 h 133"/>
                <a:gd name="T60" fmla="*/ 126 w 171"/>
                <a:gd name="T61" fmla="*/ 19 h 133"/>
                <a:gd name="T62" fmla="*/ 134 w 171"/>
                <a:gd name="T63" fmla="*/ 27 h 133"/>
                <a:gd name="T64" fmla="*/ 144 w 171"/>
                <a:gd name="T65" fmla="*/ 34 h 133"/>
                <a:gd name="T66" fmla="*/ 162 w 171"/>
                <a:gd name="T67" fmla="*/ 41 h 133"/>
                <a:gd name="T68" fmla="*/ 167 w 171"/>
                <a:gd name="T69" fmla="*/ 46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133"/>
                <a:gd name="T107" fmla="*/ 171 w 171"/>
                <a:gd name="T108" fmla="*/ 133 h 1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133">
                  <a:moveTo>
                    <a:pt x="167" y="46"/>
                  </a:moveTo>
                  <a:lnTo>
                    <a:pt x="157" y="45"/>
                  </a:lnTo>
                  <a:lnTo>
                    <a:pt x="149" y="47"/>
                  </a:lnTo>
                  <a:lnTo>
                    <a:pt x="143" y="51"/>
                  </a:lnTo>
                  <a:lnTo>
                    <a:pt x="131" y="60"/>
                  </a:lnTo>
                  <a:lnTo>
                    <a:pt x="128" y="68"/>
                  </a:lnTo>
                  <a:lnTo>
                    <a:pt x="130" y="77"/>
                  </a:lnTo>
                  <a:lnTo>
                    <a:pt x="124" y="83"/>
                  </a:lnTo>
                  <a:lnTo>
                    <a:pt x="115" y="95"/>
                  </a:lnTo>
                  <a:lnTo>
                    <a:pt x="102" y="116"/>
                  </a:lnTo>
                  <a:lnTo>
                    <a:pt x="95" y="117"/>
                  </a:lnTo>
                  <a:lnTo>
                    <a:pt x="74" y="116"/>
                  </a:lnTo>
                  <a:lnTo>
                    <a:pt x="65" y="116"/>
                  </a:lnTo>
                  <a:lnTo>
                    <a:pt x="58" y="118"/>
                  </a:lnTo>
                  <a:lnTo>
                    <a:pt x="53" y="121"/>
                  </a:lnTo>
                  <a:lnTo>
                    <a:pt x="43" y="119"/>
                  </a:lnTo>
                  <a:lnTo>
                    <a:pt x="36" y="120"/>
                  </a:lnTo>
                  <a:lnTo>
                    <a:pt x="31" y="127"/>
                  </a:lnTo>
                  <a:lnTo>
                    <a:pt x="31" y="132"/>
                  </a:lnTo>
                  <a:lnTo>
                    <a:pt x="24" y="129"/>
                  </a:lnTo>
                  <a:lnTo>
                    <a:pt x="19" y="127"/>
                  </a:lnTo>
                  <a:lnTo>
                    <a:pt x="16" y="122"/>
                  </a:lnTo>
                  <a:lnTo>
                    <a:pt x="16" y="117"/>
                  </a:lnTo>
                  <a:lnTo>
                    <a:pt x="19" y="107"/>
                  </a:lnTo>
                  <a:lnTo>
                    <a:pt x="24" y="102"/>
                  </a:lnTo>
                  <a:lnTo>
                    <a:pt x="26" y="101"/>
                  </a:lnTo>
                  <a:lnTo>
                    <a:pt x="31" y="97"/>
                  </a:lnTo>
                  <a:lnTo>
                    <a:pt x="25" y="92"/>
                  </a:lnTo>
                  <a:lnTo>
                    <a:pt x="29" y="88"/>
                  </a:lnTo>
                  <a:lnTo>
                    <a:pt x="31" y="78"/>
                  </a:lnTo>
                  <a:lnTo>
                    <a:pt x="31" y="71"/>
                  </a:lnTo>
                  <a:lnTo>
                    <a:pt x="29" y="59"/>
                  </a:lnTo>
                  <a:lnTo>
                    <a:pt x="31" y="49"/>
                  </a:lnTo>
                  <a:lnTo>
                    <a:pt x="34" y="41"/>
                  </a:lnTo>
                  <a:lnTo>
                    <a:pt x="38" y="39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38" y="31"/>
                  </a:lnTo>
                  <a:lnTo>
                    <a:pt x="29" y="27"/>
                  </a:lnTo>
                  <a:lnTo>
                    <a:pt x="26" y="27"/>
                  </a:lnTo>
                  <a:lnTo>
                    <a:pt x="11" y="30"/>
                  </a:lnTo>
                  <a:lnTo>
                    <a:pt x="3" y="28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10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55" y="6"/>
                  </a:lnTo>
                  <a:lnTo>
                    <a:pt x="62" y="5"/>
                  </a:lnTo>
                  <a:lnTo>
                    <a:pt x="77" y="6"/>
                  </a:lnTo>
                  <a:lnTo>
                    <a:pt x="90" y="7"/>
                  </a:lnTo>
                  <a:lnTo>
                    <a:pt x="105" y="4"/>
                  </a:lnTo>
                  <a:lnTo>
                    <a:pt x="107" y="5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21" y="18"/>
                  </a:lnTo>
                  <a:lnTo>
                    <a:pt x="126" y="19"/>
                  </a:lnTo>
                  <a:lnTo>
                    <a:pt x="130" y="22"/>
                  </a:lnTo>
                  <a:lnTo>
                    <a:pt x="134" y="27"/>
                  </a:lnTo>
                  <a:lnTo>
                    <a:pt x="136" y="25"/>
                  </a:lnTo>
                  <a:lnTo>
                    <a:pt x="144" y="34"/>
                  </a:lnTo>
                  <a:lnTo>
                    <a:pt x="144" y="36"/>
                  </a:lnTo>
                  <a:lnTo>
                    <a:pt x="162" y="41"/>
                  </a:lnTo>
                  <a:lnTo>
                    <a:pt x="170" y="42"/>
                  </a:lnTo>
                  <a:lnTo>
                    <a:pt x="167" y="46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4" name="Freeform 54"/>
            <p:cNvSpPr>
              <a:spLocks/>
            </p:cNvSpPr>
            <p:nvPr/>
          </p:nvSpPr>
          <p:spPr bwMode="auto">
            <a:xfrm>
              <a:off x="3130" y="2194"/>
              <a:ext cx="17" cy="19"/>
            </a:xfrm>
            <a:custGeom>
              <a:avLst/>
              <a:gdLst>
                <a:gd name="T0" fmla="*/ 17 w 20"/>
                <a:gd name="T1" fmla="*/ 0 h 19"/>
                <a:gd name="T2" fmla="*/ 11 w 20"/>
                <a:gd name="T3" fmla="*/ 0 h 19"/>
                <a:gd name="T4" fmla="*/ 2 w 20"/>
                <a:gd name="T5" fmla="*/ 0 h 19"/>
                <a:gd name="T6" fmla="*/ 0 w 20"/>
                <a:gd name="T7" fmla="*/ 9 h 19"/>
                <a:gd name="T8" fmla="*/ 0 w 20"/>
                <a:gd name="T9" fmla="*/ 13 h 19"/>
                <a:gd name="T10" fmla="*/ 4 w 20"/>
                <a:gd name="T11" fmla="*/ 18 h 19"/>
                <a:gd name="T12" fmla="*/ 15 w 20"/>
                <a:gd name="T13" fmla="*/ 13 h 19"/>
                <a:gd name="T14" fmla="*/ 19 w 20"/>
                <a:gd name="T15" fmla="*/ 11 h 19"/>
                <a:gd name="T16" fmla="*/ 17 w 20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9"/>
                <a:gd name="T29" fmla="*/ 20 w 2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9">
                  <a:moveTo>
                    <a:pt x="17" y="0"/>
                  </a:moveTo>
                  <a:lnTo>
                    <a:pt x="11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15" y="13"/>
                  </a:lnTo>
                  <a:lnTo>
                    <a:pt x="19" y="11"/>
                  </a:lnTo>
                  <a:lnTo>
                    <a:pt x="17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5" name="Freeform 55"/>
            <p:cNvSpPr>
              <a:spLocks/>
            </p:cNvSpPr>
            <p:nvPr/>
          </p:nvSpPr>
          <p:spPr bwMode="auto">
            <a:xfrm>
              <a:off x="3176" y="2090"/>
              <a:ext cx="148" cy="138"/>
            </a:xfrm>
            <a:custGeom>
              <a:avLst/>
              <a:gdLst>
                <a:gd name="T0" fmla="*/ 98 w 171"/>
                <a:gd name="T1" fmla="*/ 17 h 149"/>
                <a:gd name="T2" fmla="*/ 101 w 171"/>
                <a:gd name="T3" fmla="*/ 20 h 149"/>
                <a:gd name="T4" fmla="*/ 91 w 171"/>
                <a:gd name="T5" fmla="*/ 24 h 149"/>
                <a:gd name="T6" fmla="*/ 91 w 171"/>
                <a:gd name="T7" fmla="*/ 40 h 149"/>
                <a:gd name="T8" fmla="*/ 110 w 171"/>
                <a:gd name="T9" fmla="*/ 52 h 149"/>
                <a:gd name="T10" fmla="*/ 116 w 171"/>
                <a:gd name="T11" fmla="*/ 65 h 149"/>
                <a:gd name="T12" fmla="*/ 159 w 171"/>
                <a:gd name="T13" fmla="*/ 102 h 149"/>
                <a:gd name="T14" fmla="*/ 163 w 171"/>
                <a:gd name="T15" fmla="*/ 125 h 149"/>
                <a:gd name="T16" fmla="*/ 148 w 171"/>
                <a:gd name="T17" fmla="*/ 117 h 149"/>
                <a:gd name="T18" fmla="*/ 148 w 171"/>
                <a:gd name="T19" fmla="*/ 132 h 149"/>
                <a:gd name="T20" fmla="*/ 140 w 171"/>
                <a:gd name="T21" fmla="*/ 142 h 149"/>
                <a:gd name="T22" fmla="*/ 129 w 171"/>
                <a:gd name="T23" fmla="*/ 143 h 149"/>
                <a:gd name="T24" fmla="*/ 126 w 171"/>
                <a:gd name="T25" fmla="*/ 131 h 149"/>
                <a:gd name="T26" fmla="*/ 133 w 171"/>
                <a:gd name="T27" fmla="*/ 128 h 149"/>
                <a:gd name="T28" fmla="*/ 124 w 171"/>
                <a:gd name="T29" fmla="*/ 111 h 149"/>
                <a:gd name="T30" fmla="*/ 96 w 171"/>
                <a:gd name="T31" fmla="*/ 93 h 149"/>
                <a:gd name="T32" fmla="*/ 79 w 171"/>
                <a:gd name="T33" fmla="*/ 76 h 149"/>
                <a:gd name="T34" fmla="*/ 53 w 171"/>
                <a:gd name="T35" fmla="*/ 45 h 149"/>
                <a:gd name="T36" fmla="*/ 42 w 171"/>
                <a:gd name="T37" fmla="*/ 40 h 149"/>
                <a:gd name="T38" fmla="*/ 14 w 171"/>
                <a:gd name="T39" fmla="*/ 49 h 149"/>
                <a:gd name="T40" fmla="*/ 14 w 171"/>
                <a:gd name="T41" fmla="*/ 43 h 149"/>
                <a:gd name="T42" fmla="*/ 2 w 171"/>
                <a:gd name="T43" fmla="*/ 32 h 149"/>
                <a:gd name="T44" fmla="*/ 11 w 171"/>
                <a:gd name="T45" fmla="*/ 23 h 149"/>
                <a:gd name="T46" fmla="*/ 30 w 171"/>
                <a:gd name="T47" fmla="*/ 16 h 149"/>
                <a:gd name="T48" fmla="*/ 31 w 171"/>
                <a:gd name="T49" fmla="*/ 12 h 149"/>
                <a:gd name="T50" fmla="*/ 35 w 171"/>
                <a:gd name="T51" fmla="*/ 16 h 149"/>
                <a:gd name="T52" fmla="*/ 44 w 171"/>
                <a:gd name="T53" fmla="*/ 10 h 149"/>
                <a:gd name="T54" fmla="*/ 48 w 171"/>
                <a:gd name="T55" fmla="*/ 10 h 149"/>
                <a:gd name="T56" fmla="*/ 52 w 171"/>
                <a:gd name="T57" fmla="*/ 12 h 149"/>
                <a:gd name="T58" fmla="*/ 51 w 171"/>
                <a:gd name="T59" fmla="*/ 6 h 149"/>
                <a:gd name="T60" fmla="*/ 54 w 171"/>
                <a:gd name="T61" fmla="*/ 4 h 149"/>
                <a:gd name="T62" fmla="*/ 67 w 171"/>
                <a:gd name="T63" fmla="*/ 1 h 149"/>
                <a:gd name="T64" fmla="*/ 77 w 171"/>
                <a:gd name="T65" fmla="*/ 1 h 149"/>
                <a:gd name="T66" fmla="*/ 89 w 171"/>
                <a:gd name="T67" fmla="*/ 8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49"/>
                <a:gd name="T104" fmla="*/ 171 w 171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49">
                  <a:moveTo>
                    <a:pt x="102" y="14"/>
                  </a:moveTo>
                  <a:lnTo>
                    <a:pt x="98" y="17"/>
                  </a:lnTo>
                  <a:lnTo>
                    <a:pt x="101" y="17"/>
                  </a:lnTo>
                  <a:lnTo>
                    <a:pt x="101" y="20"/>
                  </a:lnTo>
                  <a:lnTo>
                    <a:pt x="101" y="22"/>
                  </a:lnTo>
                  <a:lnTo>
                    <a:pt x="91" y="24"/>
                  </a:lnTo>
                  <a:lnTo>
                    <a:pt x="81" y="29"/>
                  </a:lnTo>
                  <a:lnTo>
                    <a:pt x="91" y="40"/>
                  </a:lnTo>
                  <a:lnTo>
                    <a:pt x="101" y="48"/>
                  </a:lnTo>
                  <a:lnTo>
                    <a:pt x="110" y="52"/>
                  </a:lnTo>
                  <a:lnTo>
                    <a:pt x="110" y="57"/>
                  </a:lnTo>
                  <a:lnTo>
                    <a:pt x="116" y="65"/>
                  </a:lnTo>
                  <a:lnTo>
                    <a:pt x="149" y="90"/>
                  </a:lnTo>
                  <a:lnTo>
                    <a:pt x="159" y="102"/>
                  </a:lnTo>
                  <a:lnTo>
                    <a:pt x="170" y="119"/>
                  </a:lnTo>
                  <a:lnTo>
                    <a:pt x="163" y="125"/>
                  </a:lnTo>
                  <a:lnTo>
                    <a:pt x="156" y="117"/>
                  </a:lnTo>
                  <a:lnTo>
                    <a:pt x="148" y="117"/>
                  </a:lnTo>
                  <a:lnTo>
                    <a:pt x="145" y="123"/>
                  </a:lnTo>
                  <a:lnTo>
                    <a:pt x="148" y="132"/>
                  </a:lnTo>
                  <a:lnTo>
                    <a:pt x="140" y="135"/>
                  </a:lnTo>
                  <a:lnTo>
                    <a:pt x="140" y="142"/>
                  </a:lnTo>
                  <a:lnTo>
                    <a:pt x="134" y="148"/>
                  </a:lnTo>
                  <a:lnTo>
                    <a:pt x="129" y="143"/>
                  </a:lnTo>
                  <a:lnTo>
                    <a:pt x="130" y="134"/>
                  </a:lnTo>
                  <a:lnTo>
                    <a:pt x="126" y="131"/>
                  </a:lnTo>
                  <a:lnTo>
                    <a:pt x="127" y="128"/>
                  </a:lnTo>
                  <a:lnTo>
                    <a:pt x="133" y="128"/>
                  </a:lnTo>
                  <a:lnTo>
                    <a:pt x="133" y="113"/>
                  </a:lnTo>
                  <a:lnTo>
                    <a:pt x="124" y="111"/>
                  </a:lnTo>
                  <a:lnTo>
                    <a:pt x="118" y="107"/>
                  </a:lnTo>
                  <a:lnTo>
                    <a:pt x="96" y="93"/>
                  </a:lnTo>
                  <a:lnTo>
                    <a:pt x="88" y="84"/>
                  </a:lnTo>
                  <a:lnTo>
                    <a:pt x="79" y="76"/>
                  </a:lnTo>
                  <a:lnTo>
                    <a:pt x="54" y="53"/>
                  </a:lnTo>
                  <a:lnTo>
                    <a:pt x="53" y="45"/>
                  </a:lnTo>
                  <a:lnTo>
                    <a:pt x="50" y="41"/>
                  </a:lnTo>
                  <a:lnTo>
                    <a:pt x="42" y="40"/>
                  </a:lnTo>
                  <a:lnTo>
                    <a:pt x="19" y="49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4" y="43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11" y="23"/>
                  </a:lnTo>
                  <a:lnTo>
                    <a:pt x="17" y="24"/>
                  </a:lnTo>
                  <a:lnTo>
                    <a:pt x="30" y="16"/>
                  </a:lnTo>
                  <a:lnTo>
                    <a:pt x="27" y="13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35" y="16"/>
                  </a:lnTo>
                  <a:lnTo>
                    <a:pt x="42" y="14"/>
                  </a:lnTo>
                  <a:lnTo>
                    <a:pt x="44" y="10"/>
                  </a:lnTo>
                  <a:lnTo>
                    <a:pt x="49" y="7"/>
                  </a:lnTo>
                  <a:lnTo>
                    <a:pt x="48" y="10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8" y="1"/>
                  </a:lnTo>
                  <a:lnTo>
                    <a:pt x="67" y="1"/>
                  </a:lnTo>
                  <a:lnTo>
                    <a:pt x="71" y="0"/>
                  </a:lnTo>
                  <a:lnTo>
                    <a:pt x="77" y="1"/>
                  </a:lnTo>
                  <a:lnTo>
                    <a:pt x="79" y="5"/>
                  </a:lnTo>
                  <a:lnTo>
                    <a:pt x="89" y="8"/>
                  </a:lnTo>
                  <a:lnTo>
                    <a:pt x="102" y="14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6" name="Freeform 56"/>
            <p:cNvSpPr>
              <a:spLocks/>
            </p:cNvSpPr>
            <p:nvPr/>
          </p:nvSpPr>
          <p:spPr bwMode="auto">
            <a:xfrm>
              <a:off x="3245" y="2216"/>
              <a:ext cx="36" cy="22"/>
            </a:xfrm>
            <a:custGeom>
              <a:avLst/>
              <a:gdLst>
                <a:gd name="T0" fmla="*/ 7 w 46"/>
                <a:gd name="T1" fmla="*/ 3 h 24"/>
                <a:gd name="T2" fmla="*/ 2 w 46"/>
                <a:gd name="T3" fmla="*/ 4 h 24"/>
                <a:gd name="T4" fmla="*/ 0 w 46"/>
                <a:gd name="T5" fmla="*/ 5 h 24"/>
                <a:gd name="T6" fmla="*/ 2 w 46"/>
                <a:gd name="T7" fmla="*/ 9 h 24"/>
                <a:gd name="T8" fmla="*/ 24 w 46"/>
                <a:gd name="T9" fmla="*/ 14 h 24"/>
                <a:gd name="T10" fmla="*/ 25 w 46"/>
                <a:gd name="T11" fmla="*/ 18 h 24"/>
                <a:gd name="T12" fmla="*/ 30 w 46"/>
                <a:gd name="T13" fmla="*/ 23 h 24"/>
                <a:gd name="T14" fmla="*/ 42 w 46"/>
                <a:gd name="T15" fmla="*/ 17 h 24"/>
                <a:gd name="T16" fmla="*/ 41 w 46"/>
                <a:gd name="T17" fmla="*/ 10 h 24"/>
                <a:gd name="T18" fmla="*/ 45 w 46"/>
                <a:gd name="T19" fmla="*/ 3 h 24"/>
                <a:gd name="T20" fmla="*/ 45 w 46"/>
                <a:gd name="T21" fmla="*/ 1 h 24"/>
                <a:gd name="T22" fmla="*/ 43 w 46"/>
                <a:gd name="T23" fmla="*/ 0 h 24"/>
                <a:gd name="T24" fmla="*/ 41 w 46"/>
                <a:gd name="T25" fmla="*/ 0 h 24"/>
                <a:gd name="T26" fmla="*/ 28 w 46"/>
                <a:gd name="T27" fmla="*/ 3 h 24"/>
                <a:gd name="T28" fmla="*/ 7 w 46"/>
                <a:gd name="T29" fmla="*/ 3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4"/>
                <a:gd name="T47" fmla="*/ 46 w 46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4">
                  <a:moveTo>
                    <a:pt x="7" y="3"/>
                  </a:moveTo>
                  <a:lnTo>
                    <a:pt x="2" y="4"/>
                  </a:lnTo>
                  <a:lnTo>
                    <a:pt x="0" y="5"/>
                  </a:lnTo>
                  <a:lnTo>
                    <a:pt x="2" y="9"/>
                  </a:lnTo>
                  <a:lnTo>
                    <a:pt x="24" y="14"/>
                  </a:lnTo>
                  <a:lnTo>
                    <a:pt x="25" y="18"/>
                  </a:lnTo>
                  <a:lnTo>
                    <a:pt x="30" y="23"/>
                  </a:lnTo>
                  <a:lnTo>
                    <a:pt x="42" y="17"/>
                  </a:lnTo>
                  <a:lnTo>
                    <a:pt x="41" y="10"/>
                  </a:lnTo>
                  <a:lnTo>
                    <a:pt x="45" y="3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7" y="3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7" name="Freeform 57"/>
            <p:cNvSpPr>
              <a:spLocks/>
            </p:cNvSpPr>
            <p:nvPr/>
          </p:nvSpPr>
          <p:spPr bwMode="auto">
            <a:xfrm>
              <a:off x="3199" y="2170"/>
              <a:ext cx="17" cy="37"/>
            </a:xfrm>
            <a:custGeom>
              <a:avLst/>
              <a:gdLst>
                <a:gd name="T0" fmla="*/ 15 w 23"/>
                <a:gd name="T1" fmla="*/ 0 h 40"/>
                <a:gd name="T2" fmla="*/ 12 w 23"/>
                <a:gd name="T3" fmla="*/ 2 h 40"/>
                <a:gd name="T4" fmla="*/ 3 w 23"/>
                <a:gd name="T5" fmla="*/ 4 h 40"/>
                <a:gd name="T6" fmla="*/ 0 w 23"/>
                <a:gd name="T7" fmla="*/ 2 h 40"/>
                <a:gd name="T8" fmla="*/ 2 w 23"/>
                <a:gd name="T9" fmla="*/ 7 h 40"/>
                <a:gd name="T10" fmla="*/ 1 w 23"/>
                <a:gd name="T11" fmla="*/ 17 h 40"/>
                <a:gd name="T12" fmla="*/ 0 w 23"/>
                <a:gd name="T13" fmla="*/ 35 h 40"/>
                <a:gd name="T14" fmla="*/ 12 w 23"/>
                <a:gd name="T15" fmla="*/ 39 h 40"/>
                <a:gd name="T16" fmla="*/ 13 w 23"/>
                <a:gd name="T17" fmla="*/ 35 h 40"/>
                <a:gd name="T18" fmla="*/ 15 w 23"/>
                <a:gd name="T19" fmla="*/ 33 h 40"/>
                <a:gd name="T20" fmla="*/ 20 w 23"/>
                <a:gd name="T21" fmla="*/ 32 h 40"/>
                <a:gd name="T22" fmla="*/ 20 w 23"/>
                <a:gd name="T23" fmla="*/ 18 h 40"/>
                <a:gd name="T24" fmla="*/ 18 w 23"/>
                <a:gd name="T25" fmla="*/ 16 h 40"/>
                <a:gd name="T26" fmla="*/ 20 w 23"/>
                <a:gd name="T27" fmla="*/ 15 h 40"/>
                <a:gd name="T28" fmla="*/ 22 w 23"/>
                <a:gd name="T29" fmla="*/ 8 h 40"/>
                <a:gd name="T30" fmla="*/ 20 w 23"/>
                <a:gd name="T31" fmla="*/ 3 h 40"/>
                <a:gd name="T32" fmla="*/ 15 w 2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40"/>
                <a:gd name="T53" fmla="*/ 23 w 2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40">
                  <a:moveTo>
                    <a:pt x="15" y="0"/>
                  </a:moveTo>
                  <a:lnTo>
                    <a:pt x="12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2" y="7"/>
                  </a:lnTo>
                  <a:lnTo>
                    <a:pt x="1" y="17"/>
                  </a:lnTo>
                  <a:lnTo>
                    <a:pt x="0" y="35"/>
                  </a:lnTo>
                  <a:lnTo>
                    <a:pt x="12" y="39"/>
                  </a:lnTo>
                  <a:lnTo>
                    <a:pt x="13" y="35"/>
                  </a:lnTo>
                  <a:lnTo>
                    <a:pt x="15" y="33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20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8" name="Freeform 58"/>
            <p:cNvSpPr>
              <a:spLocks/>
            </p:cNvSpPr>
            <p:nvPr/>
          </p:nvSpPr>
          <p:spPr bwMode="auto">
            <a:xfrm>
              <a:off x="3205" y="2140"/>
              <a:ext cx="17" cy="27"/>
            </a:xfrm>
            <a:custGeom>
              <a:avLst/>
              <a:gdLst>
                <a:gd name="T0" fmla="*/ 8 w 21"/>
                <a:gd name="T1" fmla="*/ 3 h 29"/>
                <a:gd name="T2" fmla="*/ 3 w 21"/>
                <a:gd name="T3" fmla="*/ 3 h 29"/>
                <a:gd name="T4" fmla="*/ 0 w 21"/>
                <a:gd name="T5" fmla="*/ 7 h 29"/>
                <a:gd name="T6" fmla="*/ 1 w 21"/>
                <a:gd name="T7" fmla="*/ 14 h 29"/>
                <a:gd name="T8" fmla="*/ 7 w 21"/>
                <a:gd name="T9" fmla="*/ 22 h 29"/>
                <a:gd name="T10" fmla="*/ 13 w 21"/>
                <a:gd name="T11" fmla="*/ 28 h 29"/>
                <a:gd name="T12" fmla="*/ 15 w 21"/>
                <a:gd name="T13" fmla="*/ 23 h 29"/>
                <a:gd name="T14" fmla="*/ 20 w 21"/>
                <a:gd name="T15" fmla="*/ 17 h 29"/>
                <a:gd name="T16" fmla="*/ 18 w 21"/>
                <a:gd name="T17" fmla="*/ 11 h 29"/>
                <a:gd name="T18" fmla="*/ 17 w 21"/>
                <a:gd name="T19" fmla="*/ 6 h 29"/>
                <a:gd name="T20" fmla="*/ 15 w 21"/>
                <a:gd name="T21" fmla="*/ 4 h 29"/>
                <a:gd name="T22" fmla="*/ 11 w 21"/>
                <a:gd name="T23" fmla="*/ 0 h 29"/>
                <a:gd name="T24" fmla="*/ 8 w 21"/>
                <a:gd name="T25" fmla="*/ 3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9"/>
                <a:gd name="T41" fmla="*/ 21 w 2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9">
                  <a:moveTo>
                    <a:pt x="8" y="3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3" y="28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18" y="11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8" y="3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9" name="Freeform 59"/>
            <p:cNvSpPr>
              <a:spLocks/>
            </p:cNvSpPr>
            <p:nvPr/>
          </p:nvSpPr>
          <p:spPr bwMode="auto">
            <a:xfrm>
              <a:off x="3212" y="2039"/>
              <a:ext cx="94" cy="56"/>
            </a:xfrm>
            <a:custGeom>
              <a:avLst/>
              <a:gdLst>
                <a:gd name="T0" fmla="*/ 39 w 113"/>
                <a:gd name="T1" fmla="*/ 59 h 60"/>
                <a:gd name="T2" fmla="*/ 36 w 113"/>
                <a:gd name="T3" fmla="*/ 55 h 60"/>
                <a:gd name="T4" fmla="*/ 34 w 113"/>
                <a:gd name="T5" fmla="*/ 55 h 60"/>
                <a:gd name="T6" fmla="*/ 17 w 113"/>
                <a:gd name="T7" fmla="*/ 55 h 60"/>
                <a:gd name="T8" fmla="*/ 14 w 113"/>
                <a:gd name="T9" fmla="*/ 59 h 60"/>
                <a:gd name="T10" fmla="*/ 12 w 113"/>
                <a:gd name="T11" fmla="*/ 59 h 60"/>
                <a:gd name="T12" fmla="*/ 12 w 113"/>
                <a:gd name="T13" fmla="*/ 56 h 60"/>
                <a:gd name="T14" fmla="*/ 10 w 113"/>
                <a:gd name="T15" fmla="*/ 55 h 60"/>
                <a:gd name="T16" fmla="*/ 7 w 113"/>
                <a:gd name="T17" fmla="*/ 55 h 60"/>
                <a:gd name="T18" fmla="*/ 10 w 113"/>
                <a:gd name="T19" fmla="*/ 52 h 60"/>
                <a:gd name="T20" fmla="*/ 0 w 113"/>
                <a:gd name="T21" fmla="*/ 38 h 60"/>
                <a:gd name="T22" fmla="*/ 10 w 113"/>
                <a:gd name="T23" fmla="*/ 37 h 60"/>
                <a:gd name="T24" fmla="*/ 23 w 113"/>
                <a:gd name="T25" fmla="*/ 31 h 60"/>
                <a:gd name="T26" fmla="*/ 30 w 113"/>
                <a:gd name="T27" fmla="*/ 33 h 60"/>
                <a:gd name="T28" fmla="*/ 33 w 113"/>
                <a:gd name="T29" fmla="*/ 30 h 60"/>
                <a:gd name="T30" fmla="*/ 32 w 113"/>
                <a:gd name="T31" fmla="*/ 26 h 60"/>
                <a:gd name="T32" fmla="*/ 32 w 113"/>
                <a:gd name="T33" fmla="*/ 15 h 60"/>
                <a:gd name="T34" fmla="*/ 53 w 113"/>
                <a:gd name="T35" fmla="*/ 4 h 60"/>
                <a:gd name="T36" fmla="*/ 59 w 113"/>
                <a:gd name="T37" fmla="*/ 0 h 60"/>
                <a:gd name="T38" fmla="*/ 61 w 113"/>
                <a:gd name="T39" fmla="*/ 0 h 60"/>
                <a:gd name="T40" fmla="*/ 63 w 113"/>
                <a:gd name="T41" fmla="*/ 4 h 60"/>
                <a:gd name="T42" fmla="*/ 71 w 113"/>
                <a:gd name="T43" fmla="*/ 5 h 60"/>
                <a:gd name="T44" fmla="*/ 76 w 113"/>
                <a:gd name="T45" fmla="*/ 4 h 60"/>
                <a:gd name="T46" fmla="*/ 78 w 113"/>
                <a:gd name="T47" fmla="*/ 2 h 60"/>
                <a:gd name="T48" fmla="*/ 88 w 113"/>
                <a:gd name="T49" fmla="*/ 2 h 60"/>
                <a:gd name="T50" fmla="*/ 87 w 113"/>
                <a:gd name="T51" fmla="*/ 4 h 60"/>
                <a:gd name="T52" fmla="*/ 90 w 113"/>
                <a:gd name="T53" fmla="*/ 7 h 60"/>
                <a:gd name="T54" fmla="*/ 105 w 113"/>
                <a:gd name="T55" fmla="*/ 10 h 60"/>
                <a:gd name="T56" fmla="*/ 112 w 113"/>
                <a:gd name="T57" fmla="*/ 17 h 60"/>
                <a:gd name="T58" fmla="*/ 108 w 113"/>
                <a:gd name="T59" fmla="*/ 21 h 60"/>
                <a:gd name="T60" fmla="*/ 105 w 113"/>
                <a:gd name="T61" fmla="*/ 26 h 60"/>
                <a:gd name="T62" fmla="*/ 105 w 113"/>
                <a:gd name="T63" fmla="*/ 33 h 60"/>
                <a:gd name="T64" fmla="*/ 101 w 113"/>
                <a:gd name="T65" fmla="*/ 36 h 60"/>
                <a:gd name="T66" fmla="*/ 100 w 113"/>
                <a:gd name="T67" fmla="*/ 44 h 60"/>
                <a:gd name="T68" fmla="*/ 75 w 113"/>
                <a:gd name="T69" fmla="*/ 46 h 60"/>
                <a:gd name="T70" fmla="*/ 49 w 113"/>
                <a:gd name="T71" fmla="*/ 55 h 60"/>
                <a:gd name="T72" fmla="*/ 43 w 113"/>
                <a:gd name="T73" fmla="*/ 57 h 60"/>
                <a:gd name="T74" fmla="*/ 39 w 113"/>
                <a:gd name="T75" fmla="*/ 59 h 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3"/>
                <a:gd name="T115" fmla="*/ 0 h 60"/>
                <a:gd name="T116" fmla="*/ 113 w 113"/>
                <a:gd name="T117" fmla="*/ 60 h 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3" h="60">
                  <a:moveTo>
                    <a:pt x="39" y="59"/>
                  </a:moveTo>
                  <a:lnTo>
                    <a:pt x="36" y="55"/>
                  </a:lnTo>
                  <a:lnTo>
                    <a:pt x="34" y="55"/>
                  </a:lnTo>
                  <a:lnTo>
                    <a:pt x="17" y="55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10" y="52"/>
                  </a:lnTo>
                  <a:lnTo>
                    <a:pt x="0" y="38"/>
                  </a:lnTo>
                  <a:lnTo>
                    <a:pt x="10" y="37"/>
                  </a:lnTo>
                  <a:lnTo>
                    <a:pt x="23" y="31"/>
                  </a:lnTo>
                  <a:lnTo>
                    <a:pt x="30" y="33"/>
                  </a:lnTo>
                  <a:lnTo>
                    <a:pt x="33" y="30"/>
                  </a:lnTo>
                  <a:lnTo>
                    <a:pt x="32" y="26"/>
                  </a:lnTo>
                  <a:lnTo>
                    <a:pt x="32" y="15"/>
                  </a:lnTo>
                  <a:lnTo>
                    <a:pt x="53" y="4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4"/>
                  </a:lnTo>
                  <a:lnTo>
                    <a:pt x="71" y="5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8" y="2"/>
                  </a:lnTo>
                  <a:lnTo>
                    <a:pt x="87" y="4"/>
                  </a:lnTo>
                  <a:lnTo>
                    <a:pt x="90" y="7"/>
                  </a:lnTo>
                  <a:lnTo>
                    <a:pt x="105" y="10"/>
                  </a:lnTo>
                  <a:lnTo>
                    <a:pt x="112" y="17"/>
                  </a:lnTo>
                  <a:lnTo>
                    <a:pt x="108" y="21"/>
                  </a:lnTo>
                  <a:lnTo>
                    <a:pt x="105" y="26"/>
                  </a:lnTo>
                  <a:lnTo>
                    <a:pt x="105" y="33"/>
                  </a:lnTo>
                  <a:lnTo>
                    <a:pt x="101" y="36"/>
                  </a:lnTo>
                  <a:lnTo>
                    <a:pt x="100" y="44"/>
                  </a:lnTo>
                  <a:lnTo>
                    <a:pt x="75" y="46"/>
                  </a:lnTo>
                  <a:lnTo>
                    <a:pt x="49" y="55"/>
                  </a:lnTo>
                  <a:lnTo>
                    <a:pt x="43" y="57"/>
                  </a:lnTo>
                  <a:lnTo>
                    <a:pt x="39" y="59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0" name="Freeform 60"/>
            <p:cNvSpPr>
              <a:spLocks/>
            </p:cNvSpPr>
            <p:nvPr/>
          </p:nvSpPr>
          <p:spPr bwMode="auto">
            <a:xfrm>
              <a:off x="3172" y="2077"/>
              <a:ext cx="52" cy="37"/>
            </a:xfrm>
            <a:custGeom>
              <a:avLst/>
              <a:gdLst>
                <a:gd name="T0" fmla="*/ 32 w 60"/>
                <a:gd name="T1" fmla="*/ 4 h 41"/>
                <a:gd name="T2" fmla="*/ 22 w 60"/>
                <a:gd name="T3" fmla="*/ 6 h 41"/>
                <a:gd name="T4" fmla="*/ 7 w 60"/>
                <a:gd name="T5" fmla="*/ 16 h 41"/>
                <a:gd name="T6" fmla="*/ 0 w 60"/>
                <a:gd name="T7" fmla="*/ 28 h 41"/>
                <a:gd name="T8" fmla="*/ 4 w 60"/>
                <a:gd name="T9" fmla="*/ 26 h 41"/>
                <a:gd name="T10" fmla="*/ 7 w 60"/>
                <a:gd name="T11" fmla="*/ 26 h 41"/>
                <a:gd name="T12" fmla="*/ 7 w 60"/>
                <a:gd name="T13" fmla="*/ 32 h 41"/>
                <a:gd name="T14" fmla="*/ 5 w 60"/>
                <a:gd name="T15" fmla="*/ 38 h 41"/>
                <a:gd name="T16" fmla="*/ 23 w 60"/>
                <a:gd name="T17" fmla="*/ 40 h 41"/>
                <a:gd name="T18" fmla="*/ 35 w 60"/>
                <a:gd name="T19" fmla="*/ 32 h 41"/>
                <a:gd name="T20" fmla="*/ 33 w 60"/>
                <a:gd name="T21" fmla="*/ 28 h 41"/>
                <a:gd name="T22" fmla="*/ 37 w 60"/>
                <a:gd name="T23" fmla="*/ 26 h 41"/>
                <a:gd name="T24" fmla="*/ 37 w 60"/>
                <a:gd name="T25" fmla="*/ 29 h 41"/>
                <a:gd name="T26" fmla="*/ 41 w 60"/>
                <a:gd name="T27" fmla="*/ 32 h 41"/>
                <a:gd name="T28" fmla="*/ 46 w 60"/>
                <a:gd name="T29" fmla="*/ 30 h 41"/>
                <a:gd name="T30" fmla="*/ 51 w 60"/>
                <a:gd name="T31" fmla="*/ 26 h 41"/>
                <a:gd name="T32" fmla="*/ 55 w 60"/>
                <a:gd name="T33" fmla="*/ 22 h 41"/>
                <a:gd name="T34" fmla="*/ 53 w 60"/>
                <a:gd name="T35" fmla="*/ 26 h 41"/>
                <a:gd name="T36" fmla="*/ 56 w 60"/>
                <a:gd name="T37" fmla="*/ 28 h 41"/>
                <a:gd name="T38" fmla="*/ 59 w 60"/>
                <a:gd name="T39" fmla="*/ 27 h 41"/>
                <a:gd name="T40" fmla="*/ 59 w 60"/>
                <a:gd name="T41" fmla="*/ 25 h 41"/>
                <a:gd name="T42" fmla="*/ 56 w 60"/>
                <a:gd name="T43" fmla="*/ 22 h 41"/>
                <a:gd name="T44" fmla="*/ 59 w 60"/>
                <a:gd name="T45" fmla="*/ 20 h 41"/>
                <a:gd name="T46" fmla="*/ 59 w 60"/>
                <a:gd name="T47" fmla="*/ 18 h 41"/>
                <a:gd name="T48" fmla="*/ 57 w 60"/>
                <a:gd name="T49" fmla="*/ 16 h 41"/>
                <a:gd name="T50" fmla="*/ 53 w 60"/>
                <a:gd name="T51" fmla="*/ 17 h 41"/>
                <a:gd name="T52" fmla="*/ 55 w 60"/>
                <a:gd name="T53" fmla="*/ 12 h 41"/>
                <a:gd name="T54" fmla="*/ 46 w 60"/>
                <a:gd name="T55" fmla="*/ 0 h 41"/>
                <a:gd name="T56" fmla="*/ 39 w 60"/>
                <a:gd name="T57" fmla="*/ 2 h 41"/>
                <a:gd name="T58" fmla="*/ 32 w 60"/>
                <a:gd name="T59" fmla="*/ 4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41"/>
                <a:gd name="T92" fmla="*/ 60 w 60"/>
                <a:gd name="T93" fmla="*/ 41 h 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41">
                  <a:moveTo>
                    <a:pt x="32" y="4"/>
                  </a:moveTo>
                  <a:lnTo>
                    <a:pt x="22" y="6"/>
                  </a:lnTo>
                  <a:lnTo>
                    <a:pt x="7" y="16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32"/>
                  </a:lnTo>
                  <a:lnTo>
                    <a:pt x="5" y="38"/>
                  </a:lnTo>
                  <a:lnTo>
                    <a:pt x="23" y="40"/>
                  </a:lnTo>
                  <a:lnTo>
                    <a:pt x="35" y="32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7" y="29"/>
                  </a:lnTo>
                  <a:lnTo>
                    <a:pt x="41" y="32"/>
                  </a:lnTo>
                  <a:lnTo>
                    <a:pt x="46" y="30"/>
                  </a:lnTo>
                  <a:lnTo>
                    <a:pt x="51" y="26"/>
                  </a:lnTo>
                  <a:lnTo>
                    <a:pt x="55" y="22"/>
                  </a:lnTo>
                  <a:lnTo>
                    <a:pt x="53" y="26"/>
                  </a:lnTo>
                  <a:lnTo>
                    <a:pt x="56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6" y="22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3" y="17"/>
                  </a:lnTo>
                  <a:lnTo>
                    <a:pt x="55" y="12"/>
                  </a:lnTo>
                  <a:lnTo>
                    <a:pt x="46" y="0"/>
                  </a:lnTo>
                  <a:lnTo>
                    <a:pt x="39" y="2"/>
                  </a:lnTo>
                  <a:lnTo>
                    <a:pt x="32" y="4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1" name="Freeform 61"/>
            <p:cNvSpPr>
              <a:spLocks/>
            </p:cNvSpPr>
            <p:nvPr/>
          </p:nvSpPr>
          <p:spPr bwMode="auto">
            <a:xfrm>
              <a:off x="3049" y="1998"/>
              <a:ext cx="144" cy="170"/>
            </a:xfrm>
            <a:custGeom>
              <a:avLst/>
              <a:gdLst>
                <a:gd name="T0" fmla="*/ 146 w 169"/>
                <a:gd name="T1" fmla="*/ 119 h 181"/>
                <a:gd name="T2" fmla="*/ 152 w 169"/>
                <a:gd name="T3" fmla="*/ 133 h 181"/>
                <a:gd name="T4" fmla="*/ 160 w 169"/>
                <a:gd name="T5" fmla="*/ 148 h 181"/>
                <a:gd name="T6" fmla="*/ 116 w 169"/>
                <a:gd name="T7" fmla="*/ 153 h 181"/>
                <a:gd name="T8" fmla="*/ 106 w 169"/>
                <a:gd name="T9" fmla="*/ 164 h 181"/>
                <a:gd name="T10" fmla="*/ 106 w 169"/>
                <a:gd name="T11" fmla="*/ 173 h 181"/>
                <a:gd name="T12" fmla="*/ 94 w 169"/>
                <a:gd name="T13" fmla="*/ 177 h 181"/>
                <a:gd name="T14" fmla="*/ 76 w 169"/>
                <a:gd name="T15" fmla="*/ 172 h 181"/>
                <a:gd name="T16" fmla="*/ 66 w 169"/>
                <a:gd name="T17" fmla="*/ 164 h 181"/>
                <a:gd name="T18" fmla="*/ 56 w 169"/>
                <a:gd name="T19" fmla="*/ 157 h 181"/>
                <a:gd name="T20" fmla="*/ 41 w 169"/>
                <a:gd name="T21" fmla="*/ 148 h 181"/>
                <a:gd name="T22" fmla="*/ 40 w 169"/>
                <a:gd name="T23" fmla="*/ 144 h 181"/>
                <a:gd name="T24" fmla="*/ 41 w 169"/>
                <a:gd name="T25" fmla="*/ 139 h 181"/>
                <a:gd name="T26" fmla="*/ 38 w 169"/>
                <a:gd name="T27" fmla="*/ 85 h 181"/>
                <a:gd name="T28" fmla="*/ 22 w 169"/>
                <a:gd name="T29" fmla="*/ 69 h 181"/>
                <a:gd name="T30" fmla="*/ 2 w 169"/>
                <a:gd name="T31" fmla="*/ 58 h 181"/>
                <a:gd name="T32" fmla="*/ 0 w 169"/>
                <a:gd name="T33" fmla="*/ 51 h 181"/>
                <a:gd name="T34" fmla="*/ 14 w 169"/>
                <a:gd name="T35" fmla="*/ 49 h 181"/>
                <a:gd name="T36" fmla="*/ 22 w 169"/>
                <a:gd name="T37" fmla="*/ 34 h 181"/>
                <a:gd name="T38" fmla="*/ 44 w 169"/>
                <a:gd name="T39" fmla="*/ 31 h 181"/>
                <a:gd name="T40" fmla="*/ 60 w 169"/>
                <a:gd name="T41" fmla="*/ 25 h 181"/>
                <a:gd name="T42" fmla="*/ 74 w 169"/>
                <a:gd name="T43" fmla="*/ 15 h 181"/>
                <a:gd name="T44" fmla="*/ 101 w 169"/>
                <a:gd name="T45" fmla="*/ 0 h 181"/>
                <a:gd name="T46" fmla="*/ 115 w 169"/>
                <a:gd name="T47" fmla="*/ 22 h 181"/>
                <a:gd name="T48" fmla="*/ 121 w 169"/>
                <a:gd name="T49" fmla="*/ 30 h 181"/>
                <a:gd name="T50" fmla="*/ 129 w 169"/>
                <a:gd name="T51" fmla="*/ 33 h 181"/>
                <a:gd name="T52" fmla="*/ 134 w 169"/>
                <a:gd name="T53" fmla="*/ 47 h 181"/>
                <a:gd name="T54" fmla="*/ 168 w 169"/>
                <a:gd name="T55" fmla="*/ 60 h 181"/>
                <a:gd name="T56" fmla="*/ 161 w 169"/>
                <a:gd name="T57" fmla="*/ 88 h 181"/>
                <a:gd name="T58" fmla="*/ 148 w 169"/>
                <a:gd name="T59" fmla="*/ 99 h 181"/>
                <a:gd name="T60" fmla="*/ 145 w 169"/>
                <a:gd name="T61" fmla="*/ 109 h 181"/>
                <a:gd name="T62" fmla="*/ 148 w 169"/>
                <a:gd name="T63" fmla="*/ 114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9"/>
                <a:gd name="T97" fmla="*/ 0 h 181"/>
                <a:gd name="T98" fmla="*/ 169 w 169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9" h="181">
                  <a:moveTo>
                    <a:pt x="148" y="114"/>
                  </a:moveTo>
                  <a:lnTo>
                    <a:pt x="146" y="119"/>
                  </a:lnTo>
                  <a:lnTo>
                    <a:pt x="148" y="128"/>
                  </a:lnTo>
                  <a:lnTo>
                    <a:pt x="152" y="133"/>
                  </a:lnTo>
                  <a:lnTo>
                    <a:pt x="160" y="141"/>
                  </a:lnTo>
                  <a:lnTo>
                    <a:pt x="160" y="148"/>
                  </a:lnTo>
                  <a:lnTo>
                    <a:pt x="149" y="154"/>
                  </a:lnTo>
                  <a:lnTo>
                    <a:pt x="116" y="153"/>
                  </a:lnTo>
                  <a:lnTo>
                    <a:pt x="107" y="157"/>
                  </a:lnTo>
                  <a:lnTo>
                    <a:pt x="106" y="164"/>
                  </a:lnTo>
                  <a:lnTo>
                    <a:pt x="106" y="167"/>
                  </a:lnTo>
                  <a:lnTo>
                    <a:pt x="106" y="173"/>
                  </a:lnTo>
                  <a:lnTo>
                    <a:pt x="101" y="180"/>
                  </a:lnTo>
                  <a:lnTo>
                    <a:pt x="94" y="177"/>
                  </a:lnTo>
                  <a:lnTo>
                    <a:pt x="75" y="173"/>
                  </a:lnTo>
                  <a:lnTo>
                    <a:pt x="76" y="172"/>
                  </a:lnTo>
                  <a:lnTo>
                    <a:pt x="67" y="163"/>
                  </a:lnTo>
                  <a:lnTo>
                    <a:pt x="66" y="164"/>
                  </a:lnTo>
                  <a:lnTo>
                    <a:pt x="62" y="159"/>
                  </a:lnTo>
                  <a:lnTo>
                    <a:pt x="56" y="157"/>
                  </a:lnTo>
                  <a:lnTo>
                    <a:pt x="53" y="155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40" y="144"/>
                  </a:lnTo>
                  <a:lnTo>
                    <a:pt x="36" y="141"/>
                  </a:lnTo>
                  <a:lnTo>
                    <a:pt x="41" y="139"/>
                  </a:lnTo>
                  <a:lnTo>
                    <a:pt x="41" y="92"/>
                  </a:lnTo>
                  <a:lnTo>
                    <a:pt x="38" y="85"/>
                  </a:lnTo>
                  <a:lnTo>
                    <a:pt x="31" y="77"/>
                  </a:lnTo>
                  <a:lnTo>
                    <a:pt x="22" y="69"/>
                  </a:lnTo>
                  <a:lnTo>
                    <a:pt x="22" y="66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2" y="46"/>
                  </a:lnTo>
                  <a:lnTo>
                    <a:pt x="14" y="49"/>
                  </a:lnTo>
                  <a:lnTo>
                    <a:pt x="12" y="37"/>
                  </a:lnTo>
                  <a:lnTo>
                    <a:pt x="22" y="34"/>
                  </a:lnTo>
                  <a:lnTo>
                    <a:pt x="28" y="34"/>
                  </a:lnTo>
                  <a:lnTo>
                    <a:pt x="44" y="31"/>
                  </a:lnTo>
                  <a:lnTo>
                    <a:pt x="52" y="28"/>
                  </a:lnTo>
                  <a:lnTo>
                    <a:pt x="60" y="25"/>
                  </a:lnTo>
                  <a:lnTo>
                    <a:pt x="66" y="27"/>
                  </a:lnTo>
                  <a:lnTo>
                    <a:pt x="74" y="15"/>
                  </a:lnTo>
                  <a:lnTo>
                    <a:pt x="81" y="12"/>
                  </a:lnTo>
                  <a:lnTo>
                    <a:pt x="101" y="0"/>
                  </a:lnTo>
                  <a:lnTo>
                    <a:pt x="116" y="15"/>
                  </a:lnTo>
                  <a:lnTo>
                    <a:pt x="115" y="22"/>
                  </a:lnTo>
                  <a:lnTo>
                    <a:pt x="116" y="27"/>
                  </a:lnTo>
                  <a:lnTo>
                    <a:pt x="121" y="30"/>
                  </a:lnTo>
                  <a:lnTo>
                    <a:pt x="126" y="31"/>
                  </a:lnTo>
                  <a:lnTo>
                    <a:pt x="129" y="33"/>
                  </a:lnTo>
                  <a:lnTo>
                    <a:pt x="131" y="42"/>
                  </a:lnTo>
                  <a:lnTo>
                    <a:pt x="134" y="47"/>
                  </a:lnTo>
                  <a:lnTo>
                    <a:pt x="143" y="51"/>
                  </a:lnTo>
                  <a:lnTo>
                    <a:pt x="168" y="60"/>
                  </a:lnTo>
                  <a:lnTo>
                    <a:pt x="165" y="77"/>
                  </a:lnTo>
                  <a:lnTo>
                    <a:pt x="161" y="88"/>
                  </a:lnTo>
                  <a:lnTo>
                    <a:pt x="162" y="88"/>
                  </a:lnTo>
                  <a:lnTo>
                    <a:pt x="148" y="99"/>
                  </a:lnTo>
                  <a:lnTo>
                    <a:pt x="142" y="110"/>
                  </a:lnTo>
                  <a:lnTo>
                    <a:pt x="145" y="109"/>
                  </a:lnTo>
                  <a:lnTo>
                    <a:pt x="148" y="110"/>
                  </a:lnTo>
                  <a:lnTo>
                    <a:pt x="148" y="114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2" name="Freeform 62"/>
            <p:cNvSpPr>
              <a:spLocks/>
            </p:cNvSpPr>
            <p:nvPr/>
          </p:nvSpPr>
          <p:spPr bwMode="auto">
            <a:xfrm>
              <a:off x="2992" y="2152"/>
              <a:ext cx="38" cy="83"/>
            </a:xfrm>
            <a:custGeom>
              <a:avLst/>
              <a:gdLst>
                <a:gd name="T0" fmla="*/ 5 w 44"/>
                <a:gd name="T1" fmla="*/ 1 h 90"/>
                <a:gd name="T2" fmla="*/ 5 w 44"/>
                <a:gd name="T3" fmla="*/ 32 h 90"/>
                <a:gd name="T4" fmla="*/ 3 w 44"/>
                <a:gd name="T5" fmla="*/ 49 h 90"/>
                <a:gd name="T6" fmla="*/ 0 w 44"/>
                <a:gd name="T7" fmla="*/ 56 h 90"/>
                <a:gd name="T8" fmla="*/ 1 w 44"/>
                <a:gd name="T9" fmla="*/ 65 h 90"/>
                <a:gd name="T10" fmla="*/ 3 w 44"/>
                <a:gd name="T11" fmla="*/ 67 h 90"/>
                <a:gd name="T12" fmla="*/ 3 w 44"/>
                <a:gd name="T13" fmla="*/ 84 h 90"/>
                <a:gd name="T14" fmla="*/ 11 w 44"/>
                <a:gd name="T15" fmla="*/ 87 h 90"/>
                <a:gd name="T16" fmla="*/ 14 w 44"/>
                <a:gd name="T17" fmla="*/ 86 h 90"/>
                <a:gd name="T18" fmla="*/ 15 w 44"/>
                <a:gd name="T19" fmla="*/ 86 h 90"/>
                <a:gd name="T20" fmla="*/ 18 w 44"/>
                <a:gd name="T21" fmla="*/ 89 h 90"/>
                <a:gd name="T22" fmla="*/ 20 w 44"/>
                <a:gd name="T23" fmla="*/ 81 h 90"/>
                <a:gd name="T24" fmla="*/ 24 w 44"/>
                <a:gd name="T25" fmla="*/ 75 h 90"/>
                <a:gd name="T26" fmla="*/ 28 w 44"/>
                <a:gd name="T27" fmla="*/ 74 h 90"/>
                <a:gd name="T28" fmla="*/ 32 w 44"/>
                <a:gd name="T29" fmla="*/ 69 h 90"/>
                <a:gd name="T30" fmla="*/ 28 w 44"/>
                <a:gd name="T31" fmla="*/ 65 h 90"/>
                <a:gd name="T32" fmla="*/ 31 w 44"/>
                <a:gd name="T33" fmla="*/ 60 h 90"/>
                <a:gd name="T34" fmla="*/ 34 w 44"/>
                <a:gd name="T35" fmla="*/ 51 h 90"/>
                <a:gd name="T36" fmla="*/ 34 w 44"/>
                <a:gd name="T37" fmla="*/ 42 h 90"/>
                <a:gd name="T38" fmla="*/ 30 w 44"/>
                <a:gd name="T39" fmla="*/ 31 h 90"/>
                <a:gd name="T40" fmla="*/ 32 w 44"/>
                <a:gd name="T41" fmla="*/ 21 h 90"/>
                <a:gd name="T42" fmla="*/ 35 w 44"/>
                <a:gd name="T43" fmla="*/ 14 h 90"/>
                <a:gd name="T44" fmla="*/ 41 w 44"/>
                <a:gd name="T45" fmla="*/ 10 h 90"/>
                <a:gd name="T46" fmla="*/ 43 w 44"/>
                <a:gd name="T47" fmla="*/ 7 h 90"/>
                <a:gd name="T48" fmla="*/ 41 w 44"/>
                <a:gd name="T49" fmla="*/ 4 h 90"/>
                <a:gd name="T50" fmla="*/ 32 w 44"/>
                <a:gd name="T51" fmla="*/ 0 h 90"/>
                <a:gd name="T52" fmla="*/ 28 w 44"/>
                <a:gd name="T53" fmla="*/ 0 h 90"/>
                <a:gd name="T54" fmla="*/ 13 w 44"/>
                <a:gd name="T55" fmla="*/ 2 h 90"/>
                <a:gd name="T56" fmla="*/ 5 w 44"/>
                <a:gd name="T57" fmla="*/ 1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"/>
                <a:gd name="T88" fmla="*/ 0 h 90"/>
                <a:gd name="T89" fmla="*/ 44 w 44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" h="90">
                  <a:moveTo>
                    <a:pt x="5" y="1"/>
                  </a:moveTo>
                  <a:lnTo>
                    <a:pt x="5" y="32"/>
                  </a:lnTo>
                  <a:lnTo>
                    <a:pt x="3" y="49"/>
                  </a:lnTo>
                  <a:lnTo>
                    <a:pt x="0" y="56"/>
                  </a:lnTo>
                  <a:lnTo>
                    <a:pt x="1" y="65"/>
                  </a:lnTo>
                  <a:lnTo>
                    <a:pt x="3" y="67"/>
                  </a:lnTo>
                  <a:lnTo>
                    <a:pt x="3" y="84"/>
                  </a:lnTo>
                  <a:lnTo>
                    <a:pt x="11" y="87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8" y="89"/>
                  </a:lnTo>
                  <a:lnTo>
                    <a:pt x="20" y="81"/>
                  </a:lnTo>
                  <a:lnTo>
                    <a:pt x="24" y="75"/>
                  </a:lnTo>
                  <a:lnTo>
                    <a:pt x="28" y="74"/>
                  </a:lnTo>
                  <a:lnTo>
                    <a:pt x="32" y="69"/>
                  </a:lnTo>
                  <a:lnTo>
                    <a:pt x="28" y="65"/>
                  </a:lnTo>
                  <a:lnTo>
                    <a:pt x="31" y="60"/>
                  </a:lnTo>
                  <a:lnTo>
                    <a:pt x="34" y="51"/>
                  </a:lnTo>
                  <a:lnTo>
                    <a:pt x="34" y="42"/>
                  </a:lnTo>
                  <a:lnTo>
                    <a:pt x="30" y="31"/>
                  </a:lnTo>
                  <a:lnTo>
                    <a:pt x="32" y="21"/>
                  </a:lnTo>
                  <a:lnTo>
                    <a:pt x="35" y="14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1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13" y="2"/>
                  </a:lnTo>
                  <a:lnTo>
                    <a:pt x="5" y="1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3" name="Freeform 63"/>
            <p:cNvSpPr>
              <a:spLocks/>
            </p:cNvSpPr>
            <p:nvPr/>
          </p:nvSpPr>
          <p:spPr bwMode="auto">
            <a:xfrm>
              <a:off x="3166" y="1918"/>
              <a:ext cx="94" cy="163"/>
            </a:xfrm>
            <a:custGeom>
              <a:avLst/>
              <a:gdLst>
                <a:gd name="T0" fmla="*/ 24 w 111"/>
                <a:gd name="T1" fmla="*/ 145 h 178"/>
                <a:gd name="T2" fmla="*/ 5 w 111"/>
                <a:gd name="T3" fmla="*/ 114 h 178"/>
                <a:gd name="T4" fmla="*/ 3 w 111"/>
                <a:gd name="T5" fmla="*/ 107 h 178"/>
                <a:gd name="T6" fmla="*/ 9 w 111"/>
                <a:gd name="T7" fmla="*/ 87 h 178"/>
                <a:gd name="T8" fmla="*/ 6 w 111"/>
                <a:gd name="T9" fmla="*/ 82 h 178"/>
                <a:gd name="T10" fmla="*/ 16 w 111"/>
                <a:gd name="T11" fmla="*/ 75 h 178"/>
                <a:gd name="T12" fmla="*/ 17 w 111"/>
                <a:gd name="T13" fmla="*/ 62 h 178"/>
                <a:gd name="T14" fmla="*/ 20 w 111"/>
                <a:gd name="T15" fmla="*/ 56 h 178"/>
                <a:gd name="T16" fmla="*/ 23 w 111"/>
                <a:gd name="T17" fmla="*/ 46 h 178"/>
                <a:gd name="T18" fmla="*/ 26 w 111"/>
                <a:gd name="T19" fmla="*/ 33 h 178"/>
                <a:gd name="T20" fmla="*/ 38 w 111"/>
                <a:gd name="T21" fmla="*/ 28 h 178"/>
                <a:gd name="T22" fmla="*/ 46 w 111"/>
                <a:gd name="T23" fmla="*/ 27 h 178"/>
                <a:gd name="T24" fmla="*/ 68 w 111"/>
                <a:gd name="T25" fmla="*/ 0 h 178"/>
                <a:gd name="T26" fmla="*/ 71 w 111"/>
                <a:gd name="T27" fmla="*/ 11 h 178"/>
                <a:gd name="T28" fmla="*/ 82 w 111"/>
                <a:gd name="T29" fmla="*/ 19 h 178"/>
                <a:gd name="T30" fmla="*/ 77 w 111"/>
                <a:gd name="T31" fmla="*/ 28 h 178"/>
                <a:gd name="T32" fmla="*/ 88 w 111"/>
                <a:gd name="T33" fmla="*/ 40 h 178"/>
                <a:gd name="T34" fmla="*/ 81 w 111"/>
                <a:gd name="T35" fmla="*/ 41 h 178"/>
                <a:gd name="T36" fmla="*/ 84 w 111"/>
                <a:gd name="T37" fmla="*/ 48 h 178"/>
                <a:gd name="T38" fmla="*/ 79 w 111"/>
                <a:gd name="T39" fmla="*/ 57 h 178"/>
                <a:gd name="T40" fmla="*/ 77 w 111"/>
                <a:gd name="T41" fmla="*/ 62 h 178"/>
                <a:gd name="T42" fmla="*/ 75 w 111"/>
                <a:gd name="T43" fmla="*/ 71 h 178"/>
                <a:gd name="T44" fmla="*/ 71 w 111"/>
                <a:gd name="T45" fmla="*/ 84 h 178"/>
                <a:gd name="T46" fmla="*/ 68 w 111"/>
                <a:gd name="T47" fmla="*/ 92 h 178"/>
                <a:gd name="T48" fmla="*/ 81 w 111"/>
                <a:gd name="T49" fmla="*/ 93 h 178"/>
                <a:gd name="T50" fmla="*/ 95 w 111"/>
                <a:gd name="T51" fmla="*/ 96 h 178"/>
                <a:gd name="T52" fmla="*/ 102 w 111"/>
                <a:gd name="T53" fmla="*/ 108 h 178"/>
                <a:gd name="T54" fmla="*/ 110 w 111"/>
                <a:gd name="T55" fmla="*/ 130 h 178"/>
                <a:gd name="T56" fmla="*/ 102 w 111"/>
                <a:gd name="T57" fmla="*/ 137 h 178"/>
                <a:gd name="T58" fmla="*/ 84 w 111"/>
                <a:gd name="T59" fmla="*/ 146 h 178"/>
                <a:gd name="T60" fmla="*/ 85 w 111"/>
                <a:gd name="T61" fmla="*/ 161 h 178"/>
                <a:gd name="T62" fmla="*/ 75 w 111"/>
                <a:gd name="T63" fmla="*/ 161 h 178"/>
                <a:gd name="T64" fmla="*/ 51 w 111"/>
                <a:gd name="T65" fmla="*/ 171 h 178"/>
                <a:gd name="T66" fmla="*/ 27 w 111"/>
                <a:gd name="T67" fmla="*/ 177 h 1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178"/>
                <a:gd name="T104" fmla="*/ 111 w 111"/>
                <a:gd name="T105" fmla="*/ 178 h 1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178">
                  <a:moveTo>
                    <a:pt x="33" y="148"/>
                  </a:moveTo>
                  <a:lnTo>
                    <a:pt x="24" y="145"/>
                  </a:lnTo>
                  <a:lnTo>
                    <a:pt x="12" y="140"/>
                  </a:lnTo>
                  <a:lnTo>
                    <a:pt x="5" y="114"/>
                  </a:lnTo>
                  <a:lnTo>
                    <a:pt x="6" y="110"/>
                  </a:lnTo>
                  <a:lnTo>
                    <a:pt x="3" y="107"/>
                  </a:lnTo>
                  <a:lnTo>
                    <a:pt x="0" y="96"/>
                  </a:lnTo>
                  <a:lnTo>
                    <a:pt x="9" y="87"/>
                  </a:lnTo>
                  <a:lnTo>
                    <a:pt x="8" y="85"/>
                  </a:lnTo>
                  <a:lnTo>
                    <a:pt x="6" y="82"/>
                  </a:lnTo>
                  <a:lnTo>
                    <a:pt x="12" y="75"/>
                  </a:lnTo>
                  <a:lnTo>
                    <a:pt x="16" y="75"/>
                  </a:lnTo>
                  <a:lnTo>
                    <a:pt x="20" y="73"/>
                  </a:lnTo>
                  <a:lnTo>
                    <a:pt x="17" y="62"/>
                  </a:lnTo>
                  <a:lnTo>
                    <a:pt x="16" y="58"/>
                  </a:lnTo>
                  <a:lnTo>
                    <a:pt x="20" y="56"/>
                  </a:lnTo>
                  <a:lnTo>
                    <a:pt x="23" y="51"/>
                  </a:lnTo>
                  <a:lnTo>
                    <a:pt x="23" y="46"/>
                  </a:lnTo>
                  <a:lnTo>
                    <a:pt x="18" y="37"/>
                  </a:lnTo>
                  <a:lnTo>
                    <a:pt x="26" y="33"/>
                  </a:lnTo>
                  <a:lnTo>
                    <a:pt x="32" y="31"/>
                  </a:lnTo>
                  <a:lnTo>
                    <a:pt x="38" y="28"/>
                  </a:lnTo>
                  <a:lnTo>
                    <a:pt x="42" y="31"/>
                  </a:lnTo>
                  <a:lnTo>
                    <a:pt x="46" y="27"/>
                  </a:lnTo>
                  <a:lnTo>
                    <a:pt x="45" y="3"/>
                  </a:lnTo>
                  <a:lnTo>
                    <a:pt x="68" y="0"/>
                  </a:lnTo>
                  <a:lnTo>
                    <a:pt x="67" y="5"/>
                  </a:lnTo>
                  <a:lnTo>
                    <a:pt x="71" y="11"/>
                  </a:lnTo>
                  <a:lnTo>
                    <a:pt x="78" y="13"/>
                  </a:lnTo>
                  <a:lnTo>
                    <a:pt x="82" y="19"/>
                  </a:lnTo>
                  <a:lnTo>
                    <a:pt x="78" y="22"/>
                  </a:lnTo>
                  <a:lnTo>
                    <a:pt x="77" y="28"/>
                  </a:lnTo>
                  <a:lnTo>
                    <a:pt x="78" y="38"/>
                  </a:lnTo>
                  <a:lnTo>
                    <a:pt x="88" y="40"/>
                  </a:lnTo>
                  <a:lnTo>
                    <a:pt x="84" y="40"/>
                  </a:lnTo>
                  <a:lnTo>
                    <a:pt x="81" y="41"/>
                  </a:lnTo>
                  <a:lnTo>
                    <a:pt x="79" y="43"/>
                  </a:lnTo>
                  <a:lnTo>
                    <a:pt x="84" y="48"/>
                  </a:lnTo>
                  <a:lnTo>
                    <a:pt x="82" y="54"/>
                  </a:lnTo>
                  <a:lnTo>
                    <a:pt x="79" y="57"/>
                  </a:lnTo>
                  <a:lnTo>
                    <a:pt x="77" y="58"/>
                  </a:lnTo>
                  <a:lnTo>
                    <a:pt x="77" y="62"/>
                  </a:lnTo>
                  <a:lnTo>
                    <a:pt x="81" y="67"/>
                  </a:lnTo>
                  <a:lnTo>
                    <a:pt x="75" y="71"/>
                  </a:lnTo>
                  <a:lnTo>
                    <a:pt x="71" y="77"/>
                  </a:lnTo>
                  <a:lnTo>
                    <a:pt x="71" y="84"/>
                  </a:lnTo>
                  <a:lnTo>
                    <a:pt x="68" y="89"/>
                  </a:lnTo>
                  <a:lnTo>
                    <a:pt x="68" y="92"/>
                  </a:lnTo>
                  <a:lnTo>
                    <a:pt x="71" y="94"/>
                  </a:lnTo>
                  <a:lnTo>
                    <a:pt x="81" y="93"/>
                  </a:lnTo>
                  <a:lnTo>
                    <a:pt x="86" y="92"/>
                  </a:lnTo>
                  <a:lnTo>
                    <a:pt x="95" y="96"/>
                  </a:lnTo>
                  <a:lnTo>
                    <a:pt x="95" y="107"/>
                  </a:lnTo>
                  <a:lnTo>
                    <a:pt x="102" y="108"/>
                  </a:lnTo>
                  <a:lnTo>
                    <a:pt x="106" y="114"/>
                  </a:lnTo>
                  <a:lnTo>
                    <a:pt x="110" y="130"/>
                  </a:lnTo>
                  <a:lnTo>
                    <a:pt x="108" y="133"/>
                  </a:lnTo>
                  <a:lnTo>
                    <a:pt x="102" y="137"/>
                  </a:lnTo>
                  <a:lnTo>
                    <a:pt x="94" y="143"/>
                  </a:lnTo>
                  <a:lnTo>
                    <a:pt x="84" y="146"/>
                  </a:lnTo>
                  <a:lnTo>
                    <a:pt x="84" y="156"/>
                  </a:lnTo>
                  <a:lnTo>
                    <a:pt x="85" y="161"/>
                  </a:lnTo>
                  <a:lnTo>
                    <a:pt x="83" y="162"/>
                  </a:lnTo>
                  <a:lnTo>
                    <a:pt x="75" y="161"/>
                  </a:lnTo>
                  <a:lnTo>
                    <a:pt x="63" y="169"/>
                  </a:lnTo>
                  <a:lnTo>
                    <a:pt x="51" y="171"/>
                  </a:lnTo>
                  <a:lnTo>
                    <a:pt x="38" y="175"/>
                  </a:lnTo>
                  <a:lnTo>
                    <a:pt x="27" y="177"/>
                  </a:lnTo>
                  <a:lnTo>
                    <a:pt x="33" y="148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4" name="Freeform 64"/>
            <p:cNvSpPr>
              <a:spLocks/>
            </p:cNvSpPr>
            <p:nvPr/>
          </p:nvSpPr>
          <p:spPr bwMode="auto">
            <a:xfrm>
              <a:off x="3141" y="1951"/>
              <a:ext cx="44" cy="60"/>
            </a:xfrm>
            <a:custGeom>
              <a:avLst/>
              <a:gdLst>
                <a:gd name="T0" fmla="*/ 26 w 51"/>
                <a:gd name="T1" fmla="*/ 61 h 62"/>
                <a:gd name="T2" fmla="*/ 21 w 51"/>
                <a:gd name="T3" fmla="*/ 58 h 62"/>
                <a:gd name="T4" fmla="*/ 15 w 51"/>
                <a:gd name="T5" fmla="*/ 54 h 62"/>
                <a:gd name="T6" fmla="*/ 0 w 51"/>
                <a:gd name="T7" fmla="*/ 46 h 62"/>
                <a:gd name="T8" fmla="*/ 5 w 51"/>
                <a:gd name="T9" fmla="*/ 39 h 62"/>
                <a:gd name="T10" fmla="*/ 11 w 51"/>
                <a:gd name="T11" fmla="*/ 33 h 62"/>
                <a:gd name="T12" fmla="*/ 14 w 51"/>
                <a:gd name="T13" fmla="*/ 23 h 62"/>
                <a:gd name="T14" fmla="*/ 21 w 51"/>
                <a:gd name="T15" fmla="*/ 13 h 62"/>
                <a:gd name="T16" fmla="*/ 26 w 51"/>
                <a:gd name="T17" fmla="*/ 4 h 62"/>
                <a:gd name="T18" fmla="*/ 36 w 51"/>
                <a:gd name="T19" fmla="*/ 0 h 62"/>
                <a:gd name="T20" fmla="*/ 46 w 51"/>
                <a:gd name="T21" fmla="*/ 1 h 62"/>
                <a:gd name="T22" fmla="*/ 48 w 51"/>
                <a:gd name="T23" fmla="*/ 7 h 62"/>
                <a:gd name="T24" fmla="*/ 50 w 51"/>
                <a:gd name="T25" fmla="*/ 14 h 62"/>
                <a:gd name="T26" fmla="*/ 47 w 51"/>
                <a:gd name="T27" fmla="*/ 21 h 62"/>
                <a:gd name="T28" fmla="*/ 43 w 51"/>
                <a:gd name="T29" fmla="*/ 22 h 62"/>
                <a:gd name="T30" fmla="*/ 43 w 51"/>
                <a:gd name="T31" fmla="*/ 23 h 62"/>
                <a:gd name="T32" fmla="*/ 44 w 51"/>
                <a:gd name="T33" fmla="*/ 25 h 62"/>
                <a:gd name="T34" fmla="*/ 47 w 51"/>
                <a:gd name="T35" fmla="*/ 31 h 62"/>
                <a:gd name="T36" fmla="*/ 44 w 51"/>
                <a:gd name="T37" fmla="*/ 39 h 62"/>
                <a:gd name="T38" fmla="*/ 38 w 51"/>
                <a:gd name="T39" fmla="*/ 39 h 62"/>
                <a:gd name="T40" fmla="*/ 35 w 51"/>
                <a:gd name="T41" fmla="*/ 45 h 62"/>
                <a:gd name="T42" fmla="*/ 34 w 51"/>
                <a:gd name="T43" fmla="*/ 47 h 62"/>
                <a:gd name="T44" fmla="*/ 36 w 51"/>
                <a:gd name="T45" fmla="*/ 51 h 62"/>
                <a:gd name="T46" fmla="*/ 26 w 51"/>
                <a:gd name="T47" fmla="*/ 61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62"/>
                <a:gd name="T74" fmla="*/ 51 w 51"/>
                <a:gd name="T75" fmla="*/ 62 h 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62">
                  <a:moveTo>
                    <a:pt x="26" y="61"/>
                  </a:moveTo>
                  <a:lnTo>
                    <a:pt x="21" y="58"/>
                  </a:lnTo>
                  <a:lnTo>
                    <a:pt x="15" y="54"/>
                  </a:lnTo>
                  <a:lnTo>
                    <a:pt x="0" y="46"/>
                  </a:lnTo>
                  <a:lnTo>
                    <a:pt x="5" y="39"/>
                  </a:lnTo>
                  <a:lnTo>
                    <a:pt x="11" y="33"/>
                  </a:lnTo>
                  <a:lnTo>
                    <a:pt x="14" y="23"/>
                  </a:lnTo>
                  <a:lnTo>
                    <a:pt x="21" y="13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46" y="1"/>
                  </a:lnTo>
                  <a:lnTo>
                    <a:pt x="48" y="7"/>
                  </a:lnTo>
                  <a:lnTo>
                    <a:pt x="50" y="14"/>
                  </a:lnTo>
                  <a:lnTo>
                    <a:pt x="47" y="21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7" y="31"/>
                  </a:lnTo>
                  <a:lnTo>
                    <a:pt x="44" y="39"/>
                  </a:lnTo>
                  <a:lnTo>
                    <a:pt x="38" y="39"/>
                  </a:lnTo>
                  <a:lnTo>
                    <a:pt x="35" y="45"/>
                  </a:lnTo>
                  <a:lnTo>
                    <a:pt x="34" y="47"/>
                  </a:lnTo>
                  <a:lnTo>
                    <a:pt x="36" y="51"/>
                  </a:lnTo>
                  <a:lnTo>
                    <a:pt x="26" y="61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5" name="Freeform 65"/>
            <p:cNvSpPr>
              <a:spLocks/>
            </p:cNvSpPr>
            <p:nvPr/>
          </p:nvSpPr>
          <p:spPr bwMode="auto">
            <a:xfrm>
              <a:off x="3136" y="1995"/>
              <a:ext cx="35" cy="41"/>
            </a:xfrm>
            <a:custGeom>
              <a:avLst/>
              <a:gdLst>
                <a:gd name="T0" fmla="*/ 5 w 41"/>
                <a:gd name="T1" fmla="*/ 0 h 44"/>
                <a:gd name="T2" fmla="*/ 20 w 41"/>
                <a:gd name="T3" fmla="*/ 7 h 44"/>
                <a:gd name="T4" fmla="*/ 26 w 41"/>
                <a:gd name="T5" fmla="*/ 12 h 44"/>
                <a:gd name="T6" fmla="*/ 32 w 41"/>
                <a:gd name="T7" fmla="*/ 14 h 44"/>
                <a:gd name="T8" fmla="*/ 35 w 41"/>
                <a:gd name="T9" fmla="*/ 23 h 44"/>
                <a:gd name="T10" fmla="*/ 40 w 41"/>
                <a:gd name="T11" fmla="*/ 27 h 44"/>
                <a:gd name="T12" fmla="*/ 38 w 41"/>
                <a:gd name="T13" fmla="*/ 31 h 44"/>
                <a:gd name="T14" fmla="*/ 36 w 41"/>
                <a:gd name="T15" fmla="*/ 33 h 44"/>
                <a:gd name="T16" fmla="*/ 30 w 41"/>
                <a:gd name="T17" fmla="*/ 38 h 44"/>
                <a:gd name="T18" fmla="*/ 28 w 41"/>
                <a:gd name="T19" fmla="*/ 43 h 44"/>
                <a:gd name="T20" fmla="*/ 23 w 41"/>
                <a:gd name="T21" fmla="*/ 36 h 44"/>
                <a:gd name="T22" fmla="*/ 20 w 41"/>
                <a:gd name="T23" fmla="*/ 34 h 44"/>
                <a:gd name="T24" fmla="*/ 15 w 41"/>
                <a:gd name="T25" fmla="*/ 31 h 44"/>
                <a:gd name="T26" fmla="*/ 14 w 41"/>
                <a:gd name="T27" fmla="*/ 27 h 44"/>
                <a:gd name="T28" fmla="*/ 15 w 41"/>
                <a:gd name="T29" fmla="*/ 20 h 44"/>
                <a:gd name="T30" fmla="*/ 0 w 41"/>
                <a:gd name="T31" fmla="*/ 5 h 44"/>
                <a:gd name="T32" fmla="*/ 5 w 41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44"/>
                <a:gd name="T53" fmla="*/ 41 w 4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44">
                  <a:moveTo>
                    <a:pt x="5" y="0"/>
                  </a:moveTo>
                  <a:lnTo>
                    <a:pt x="20" y="7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5" y="23"/>
                  </a:lnTo>
                  <a:lnTo>
                    <a:pt x="40" y="27"/>
                  </a:lnTo>
                  <a:lnTo>
                    <a:pt x="38" y="31"/>
                  </a:lnTo>
                  <a:lnTo>
                    <a:pt x="36" y="33"/>
                  </a:lnTo>
                  <a:lnTo>
                    <a:pt x="30" y="38"/>
                  </a:lnTo>
                  <a:lnTo>
                    <a:pt x="28" y="43"/>
                  </a:lnTo>
                  <a:lnTo>
                    <a:pt x="23" y="36"/>
                  </a:lnTo>
                  <a:lnTo>
                    <a:pt x="20" y="34"/>
                  </a:lnTo>
                  <a:lnTo>
                    <a:pt x="15" y="31"/>
                  </a:lnTo>
                  <a:lnTo>
                    <a:pt x="14" y="27"/>
                  </a:lnTo>
                  <a:lnTo>
                    <a:pt x="15" y="2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6" name="Freeform 66"/>
            <p:cNvSpPr>
              <a:spLocks/>
            </p:cNvSpPr>
            <p:nvPr/>
          </p:nvSpPr>
          <p:spPr bwMode="auto">
            <a:xfrm>
              <a:off x="3164" y="2024"/>
              <a:ext cx="17" cy="26"/>
            </a:xfrm>
            <a:custGeom>
              <a:avLst/>
              <a:gdLst>
                <a:gd name="T0" fmla="*/ 11 w 20"/>
                <a:gd name="T1" fmla="*/ 0 h 27"/>
                <a:gd name="T2" fmla="*/ 6 w 20"/>
                <a:gd name="T3" fmla="*/ 2 h 27"/>
                <a:gd name="T4" fmla="*/ 1 w 20"/>
                <a:gd name="T5" fmla="*/ 4 h 27"/>
                <a:gd name="T6" fmla="*/ 0 w 20"/>
                <a:gd name="T7" fmla="*/ 11 h 27"/>
                <a:gd name="T8" fmla="*/ 1 w 20"/>
                <a:gd name="T9" fmla="*/ 15 h 27"/>
                <a:gd name="T10" fmla="*/ 11 w 20"/>
                <a:gd name="T11" fmla="*/ 23 h 27"/>
                <a:gd name="T12" fmla="*/ 19 w 20"/>
                <a:gd name="T13" fmla="*/ 26 h 27"/>
                <a:gd name="T14" fmla="*/ 11 w 20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7"/>
                <a:gd name="T26" fmla="*/ 20 w 20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7">
                  <a:moveTo>
                    <a:pt x="11" y="0"/>
                  </a:moveTo>
                  <a:lnTo>
                    <a:pt x="6" y="2"/>
                  </a:lnTo>
                  <a:lnTo>
                    <a:pt x="1" y="4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1" y="23"/>
                  </a:lnTo>
                  <a:lnTo>
                    <a:pt x="19" y="26"/>
                  </a:lnTo>
                  <a:lnTo>
                    <a:pt x="11" y="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7" name="Freeform 67"/>
            <p:cNvSpPr>
              <a:spLocks/>
            </p:cNvSpPr>
            <p:nvPr/>
          </p:nvSpPr>
          <p:spPr bwMode="auto">
            <a:xfrm>
              <a:off x="2977" y="1912"/>
              <a:ext cx="63" cy="80"/>
            </a:xfrm>
            <a:custGeom>
              <a:avLst/>
              <a:gdLst>
                <a:gd name="T0" fmla="*/ 64 w 74"/>
                <a:gd name="T1" fmla="*/ 30 h 85"/>
                <a:gd name="T2" fmla="*/ 57 w 74"/>
                <a:gd name="T3" fmla="*/ 26 h 85"/>
                <a:gd name="T4" fmla="*/ 55 w 74"/>
                <a:gd name="T5" fmla="*/ 17 h 85"/>
                <a:gd name="T6" fmla="*/ 51 w 74"/>
                <a:gd name="T7" fmla="*/ 20 h 85"/>
                <a:gd name="T8" fmla="*/ 47 w 74"/>
                <a:gd name="T9" fmla="*/ 21 h 85"/>
                <a:gd name="T10" fmla="*/ 41 w 74"/>
                <a:gd name="T11" fmla="*/ 16 h 85"/>
                <a:gd name="T12" fmla="*/ 40 w 74"/>
                <a:gd name="T13" fmla="*/ 13 h 85"/>
                <a:gd name="T14" fmla="*/ 41 w 74"/>
                <a:gd name="T15" fmla="*/ 7 h 85"/>
                <a:gd name="T16" fmla="*/ 53 w 74"/>
                <a:gd name="T17" fmla="*/ 2 h 85"/>
                <a:gd name="T18" fmla="*/ 40 w 74"/>
                <a:gd name="T19" fmla="*/ 0 h 85"/>
                <a:gd name="T20" fmla="*/ 30 w 74"/>
                <a:gd name="T21" fmla="*/ 6 h 85"/>
                <a:gd name="T22" fmla="*/ 30 w 74"/>
                <a:gd name="T23" fmla="*/ 13 h 85"/>
                <a:gd name="T24" fmla="*/ 32 w 74"/>
                <a:gd name="T25" fmla="*/ 14 h 85"/>
                <a:gd name="T26" fmla="*/ 29 w 74"/>
                <a:gd name="T27" fmla="*/ 20 h 85"/>
                <a:gd name="T28" fmla="*/ 20 w 74"/>
                <a:gd name="T29" fmla="*/ 26 h 85"/>
                <a:gd name="T30" fmla="*/ 8 w 74"/>
                <a:gd name="T31" fmla="*/ 21 h 85"/>
                <a:gd name="T32" fmla="*/ 1 w 74"/>
                <a:gd name="T33" fmla="*/ 23 h 85"/>
                <a:gd name="T34" fmla="*/ 0 w 74"/>
                <a:gd name="T35" fmla="*/ 28 h 85"/>
                <a:gd name="T36" fmla="*/ 1 w 74"/>
                <a:gd name="T37" fmla="*/ 34 h 85"/>
                <a:gd name="T38" fmla="*/ 6 w 74"/>
                <a:gd name="T39" fmla="*/ 36 h 85"/>
                <a:gd name="T40" fmla="*/ 12 w 74"/>
                <a:gd name="T41" fmla="*/ 42 h 85"/>
                <a:gd name="T42" fmla="*/ 14 w 74"/>
                <a:gd name="T43" fmla="*/ 53 h 85"/>
                <a:gd name="T44" fmla="*/ 14 w 74"/>
                <a:gd name="T45" fmla="*/ 71 h 85"/>
                <a:gd name="T46" fmla="*/ 13 w 74"/>
                <a:gd name="T47" fmla="*/ 73 h 85"/>
                <a:gd name="T48" fmla="*/ 13 w 74"/>
                <a:gd name="T49" fmla="*/ 78 h 85"/>
                <a:gd name="T50" fmla="*/ 15 w 74"/>
                <a:gd name="T51" fmla="*/ 81 h 85"/>
                <a:gd name="T52" fmla="*/ 26 w 74"/>
                <a:gd name="T53" fmla="*/ 84 h 85"/>
                <a:gd name="T54" fmla="*/ 43 w 74"/>
                <a:gd name="T55" fmla="*/ 78 h 85"/>
                <a:gd name="T56" fmla="*/ 66 w 74"/>
                <a:gd name="T57" fmla="*/ 66 h 85"/>
                <a:gd name="T58" fmla="*/ 73 w 74"/>
                <a:gd name="T59" fmla="*/ 56 h 85"/>
                <a:gd name="T60" fmla="*/ 73 w 74"/>
                <a:gd name="T61" fmla="*/ 49 h 85"/>
                <a:gd name="T62" fmla="*/ 64 w 74"/>
                <a:gd name="T63" fmla="*/ 30 h 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85"/>
                <a:gd name="T98" fmla="*/ 74 w 74"/>
                <a:gd name="T99" fmla="*/ 85 h 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85">
                  <a:moveTo>
                    <a:pt x="64" y="30"/>
                  </a:moveTo>
                  <a:lnTo>
                    <a:pt x="57" y="26"/>
                  </a:lnTo>
                  <a:lnTo>
                    <a:pt x="55" y="17"/>
                  </a:lnTo>
                  <a:lnTo>
                    <a:pt x="51" y="20"/>
                  </a:lnTo>
                  <a:lnTo>
                    <a:pt x="47" y="21"/>
                  </a:lnTo>
                  <a:lnTo>
                    <a:pt x="41" y="16"/>
                  </a:lnTo>
                  <a:lnTo>
                    <a:pt x="40" y="13"/>
                  </a:lnTo>
                  <a:lnTo>
                    <a:pt x="41" y="7"/>
                  </a:lnTo>
                  <a:lnTo>
                    <a:pt x="53" y="2"/>
                  </a:lnTo>
                  <a:lnTo>
                    <a:pt x="40" y="0"/>
                  </a:lnTo>
                  <a:lnTo>
                    <a:pt x="30" y="6"/>
                  </a:lnTo>
                  <a:lnTo>
                    <a:pt x="30" y="13"/>
                  </a:lnTo>
                  <a:lnTo>
                    <a:pt x="32" y="14"/>
                  </a:lnTo>
                  <a:lnTo>
                    <a:pt x="29" y="20"/>
                  </a:lnTo>
                  <a:lnTo>
                    <a:pt x="20" y="26"/>
                  </a:lnTo>
                  <a:lnTo>
                    <a:pt x="8" y="21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4" y="53"/>
                  </a:lnTo>
                  <a:lnTo>
                    <a:pt x="14" y="71"/>
                  </a:lnTo>
                  <a:lnTo>
                    <a:pt x="13" y="73"/>
                  </a:lnTo>
                  <a:lnTo>
                    <a:pt x="13" y="78"/>
                  </a:lnTo>
                  <a:lnTo>
                    <a:pt x="15" y="81"/>
                  </a:lnTo>
                  <a:lnTo>
                    <a:pt x="26" y="84"/>
                  </a:lnTo>
                  <a:lnTo>
                    <a:pt x="43" y="78"/>
                  </a:lnTo>
                  <a:lnTo>
                    <a:pt x="66" y="66"/>
                  </a:lnTo>
                  <a:lnTo>
                    <a:pt x="73" y="56"/>
                  </a:lnTo>
                  <a:lnTo>
                    <a:pt x="73" y="49"/>
                  </a:lnTo>
                  <a:lnTo>
                    <a:pt x="64" y="3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8" name="Freeform 68"/>
            <p:cNvSpPr>
              <a:spLocks/>
            </p:cNvSpPr>
            <p:nvPr/>
          </p:nvSpPr>
          <p:spPr bwMode="auto">
            <a:xfrm>
              <a:off x="3030" y="1837"/>
              <a:ext cx="98" cy="185"/>
            </a:xfrm>
            <a:custGeom>
              <a:avLst/>
              <a:gdLst>
                <a:gd name="T0" fmla="*/ 36 w 116"/>
                <a:gd name="T1" fmla="*/ 1 h 200"/>
                <a:gd name="T2" fmla="*/ 25 w 116"/>
                <a:gd name="T3" fmla="*/ 2 h 200"/>
                <a:gd name="T4" fmla="*/ 16 w 116"/>
                <a:gd name="T5" fmla="*/ 20 h 200"/>
                <a:gd name="T6" fmla="*/ 15 w 116"/>
                <a:gd name="T7" fmla="*/ 31 h 200"/>
                <a:gd name="T8" fmla="*/ 4 w 116"/>
                <a:gd name="T9" fmla="*/ 48 h 200"/>
                <a:gd name="T10" fmla="*/ 15 w 116"/>
                <a:gd name="T11" fmla="*/ 55 h 200"/>
                <a:gd name="T12" fmla="*/ 13 w 116"/>
                <a:gd name="T13" fmla="*/ 67 h 200"/>
                <a:gd name="T14" fmla="*/ 25 w 116"/>
                <a:gd name="T15" fmla="*/ 75 h 200"/>
                <a:gd name="T16" fmla="*/ 22 w 116"/>
                <a:gd name="T17" fmla="*/ 89 h 200"/>
                <a:gd name="T18" fmla="*/ 24 w 116"/>
                <a:gd name="T19" fmla="*/ 98 h 200"/>
                <a:gd name="T20" fmla="*/ 47 w 116"/>
                <a:gd name="T21" fmla="*/ 93 h 200"/>
                <a:gd name="T22" fmla="*/ 36 w 116"/>
                <a:gd name="T23" fmla="*/ 113 h 200"/>
                <a:gd name="T24" fmla="*/ 43 w 116"/>
                <a:gd name="T25" fmla="*/ 127 h 200"/>
                <a:gd name="T26" fmla="*/ 24 w 116"/>
                <a:gd name="T27" fmla="*/ 138 h 200"/>
                <a:gd name="T28" fmla="*/ 22 w 116"/>
                <a:gd name="T29" fmla="*/ 151 h 200"/>
                <a:gd name="T30" fmla="*/ 17 w 116"/>
                <a:gd name="T31" fmla="*/ 158 h 200"/>
                <a:gd name="T32" fmla="*/ 40 w 116"/>
                <a:gd name="T33" fmla="*/ 163 h 200"/>
                <a:gd name="T34" fmla="*/ 55 w 116"/>
                <a:gd name="T35" fmla="*/ 158 h 200"/>
                <a:gd name="T36" fmla="*/ 48 w 116"/>
                <a:gd name="T37" fmla="*/ 166 h 200"/>
                <a:gd name="T38" fmla="*/ 0 w 116"/>
                <a:gd name="T39" fmla="*/ 195 h 200"/>
                <a:gd name="T40" fmla="*/ 28 w 116"/>
                <a:gd name="T41" fmla="*/ 190 h 200"/>
                <a:gd name="T42" fmla="*/ 63 w 116"/>
                <a:gd name="T43" fmla="*/ 187 h 200"/>
                <a:gd name="T44" fmla="*/ 115 w 116"/>
                <a:gd name="T45" fmla="*/ 173 h 200"/>
                <a:gd name="T46" fmla="*/ 107 w 116"/>
                <a:gd name="T47" fmla="*/ 159 h 200"/>
                <a:gd name="T48" fmla="*/ 108 w 116"/>
                <a:gd name="T49" fmla="*/ 149 h 200"/>
                <a:gd name="T50" fmla="*/ 99 w 116"/>
                <a:gd name="T51" fmla="*/ 138 h 200"/>
                <a:gd name="T52" fmla="*/ 89 w 116"/>
                <a:gd name="T53" fmla="*/ 120 h 200"/>
                <a:gd name="T54" fmla="*/ 78 w 116"/>
                <a:gd name="T55" fmla="*/ 103 h 200"/>
                <a:gd name="T56" fmla="*/ 68 w 116"/>
                <a:gd name="T57" fmla="*/ 83 h 200"/>
                <a:gd name="T58" fmla="*/ 60 w 116"/>
                <a:gd name="T59" fmla="*/ 67 h 200"/>
                <a:gd name="T60" fmla="*/ 60 w 116"/>
                <a:gd name="T61" fmla="*/ 44 h 200"/>
                <a:gd name="T62" fmla="*/ 54 w 116"/>
                <a:gd name="T63" fmla="*/ 34 h 200"/>
                <a:gd name="T64" fmla="*/ 37 w 116"/>
                <a:gd name="T65" fmla="*/ 29 h 200"/>
                <a:gd name="T66" fmla="*/ 36 w 116"/>
                <a:gd name="T67" fmla="*/ 19 h 200"/>
                <a:gd name="T68" fmla="*/ 43 w 116"/>
                <a:gd name="T69" fmla="*/ 8 h 200"/>
                <a:gd name="T70" fmla="*/ 42 w 116"/>
                <a:gd name="T71" fmla="*/ 2 h 2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"/>
                <a:gd name="T109" fmla="*/ 0 h 200"/>
                <a:gd name="T110" fmla="*/ 116 w 116"/>
                <a:gd name="T111" fmla="*/ 200 h 2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" h="200">
                  <a:moveTo>
                    <a:pt x="42" y="2"/>
                  </a:moveTo>
                  <a:lnTo>
                    <a:pt x="36" y="1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15" y="15"/>
                  </a:lnTo>
                  <a:lnTo>
                    <a:pt x="16" y="20"/>
                  </a:lnTo>
                  <a:lnTo>
                    <a:pt x="17" y="24"/>
                  </a:lnTo>
                  <a:lnTo>
                    <a:pt x="15" y="31"/>
                  </a:lnTo>
                  <a:lnTo>
                    <a:pt x="7" y="40"/>
                  </a:lnTo>
                  <a:lnTo>
                    <a:pt x="4" y="48"/>
                  </a:lnTo>
                  <a:lnTo>
                    <a:pt x="7" y="56"/>
                  </a:lnTo>
                  <a:lnTo>
                    <a:pt x="15" y="55"/>
                  </a:lnTo>
                  <a:lnTo>
                    <a:pt x="11" y="61"/>
                  </a:lnTo>
                  <a:lnTo>
                    <a:pt x="13" y="67"/>
                  </a:lnTo>
                  <a:lnTo>
                    <a:pt x="17" y="70"/>
                  </a:lnTo>
                  <a:lnTo>
                    <a:pt x="25" y="75"/>
                  </a:lnTo>
                  <a:lnTo>
                    <a:pt x="25" y="80"/>
                  </a:lnTo>
                  <a:lnTo>
                    <a:pt x="22" y="89"/>
                  </a:lnTo>
                  <a:lnTo>
                    <a:pt x="20" y="95"/>
                  </a:lnTo>
                  <a:lnTo>
                    <a:pt x="24" y="98"/>
                  </a:lnTo>
                  <a:lnTo>
                    <a:pt x="35" y="92"/>
                  </a:lnTo>
                  <a:lnTo>
                    <a:pt x="47" y="93"/>
                  </a:lnTo>
                  <a:lnTo>
                    <a:pt x="37" y="102"/>
                  </a:lnTo>
                  <a:lnTo>
                    <a:pt x="36" y="113"/>
                  </a:lnTo>
                  <a:lnTo>
                    <a:pt x="43" y="114"/>
                  </a:lnTo>
                  <a:lnTo>
                    <a:pt x="43" y="127"/>
                  </a:lnTo>
                  <a:lnTo>
                    <a:pt x="24" y="127"/>
                  </a:lnTo>
                  <a:lnTo>
                    <a:pt x="24" y="138"/>
                  </a:lnTo>
                  <a:lnTo>
                    <a:pt x="31" y="140"/>
                  </a:lnTo>
                  <a:lnTo>
                    <a:pt x="22" y="151"/>
                  </a:lnTo>
                  <a:lnTo>
                    <a:pt x="18" y="155"/>
                  </a:lnTo>
                  <a:lnTo>
                    <a:pt x="17" y="158"/>
                  </a:lnTo>
                  <a:lnTo>
                    <a:pt x="22" y="160"/>
                  </a:lnTo>
                  <a:lnTo>
                    <a:pt x="40" y="163"/>
                  </a:lnTo>
                  <a:lnTo>
                    <a:pt x="51" y="160"/>
                  </a:lnTo>
                  <a:lnTo>
                    <a:pt x="55" y="158"/>
                  </a:lnTo>
                  <a:lnTo>
                    <a:pt x="54" y="160"/>
                  </a:lnTo>
                  <a:lnTo>
                    <a:pt x="48" y="166"/>
                  </a:lnTo>
                  <a:lnTo>
                    <a:pt x="22" y="175"/>
                  </a:lnTo>
                  <a:lnTo>
                    <a:pt x="0" y="195"/>
                  </a:lnTo>
                  <a:lnTo>
                    <a:pt x="11" y="199"/>
                  </a:lnTo>
                  <a:lnTo>
                    <a:pt x="28" y="190"/>
                  </a:lnTo>
                  <a:lnTo>
                    <a:pt x="39" y="187"/>
                  </a:lnTo>
                  <a:lnTo>
                    <a:pt x="63" y="187"/>
                  </a:lnTo>
                  <a:lnTo>
                    <a:pt x="89" y="179"/>
                  </a:lnTo>
                  <a:lnTo>
                    <a:pt x="115" y="173"/>
                  </a:lnTo>
                  <a:lnTo>
                    <a:pt x="103" y="164"/>
                  </a:lnTo>
                  <a:lnTo>
                    <a:pt x="107" y="159"/>
                  </a:lnTo>
                  <a:lnTo>
                    <a:pt x="109" y="155"/>
                  </a:lnTo>
                  <a:lnTo>
                    <a:pt x="108" y="149"/>
                  </a:lnTo>
                  <a:lnTo>
                    <a:pt x="103" y="142"/>
                  </a:lnTo>
                  <a:lnTo>
                    <a:pt x="99" y="138"/>
                  </a:lnTo>
                  <a:lnTo>
                    <a:pt x="92" y="136"/>
                  </a:lnTo>
                  <a:lnTo>
                    <a:pt x="89" y="120"/>
                  </a:lnTo>
                  <a:lnTo>
                    <a:pt x="82" y="107"/>
                  </a:lnTo>
                  <a:lnTo>
                    <a:pt x="78" y="103"/>
                  </a:lnTo>
                  <a:lnTo>
                    <a:pt x="70" y="98"/>
                  </a:lnTo>
                  <a:lnTo>
                    <a:pt x="68" y="83"/>
                  </a:lnTo>
                  <a:lnTo>
                    <a:pt x="64" y="73"/>
                  </a:lnTo>
                  <a:lnTo>
                    <a:pt x="60" y="67"/>
                  </a:lnTo>
                  <a:lnTo>
                    <a:pt x="51" y="61"/>
                  </a:lnTo>
                  <a:lnTo>
                    <a:pt x="60" y="44"/>
                  </a:lnTo>
                  <a:lnTo>
                    <a:pt x="59" y="39"/>
                  </a:lnTo>
                  <a:lnTo>
                    <a:pt x="54" y="34"/>
                  </a:lnTo>
                  <a:lnTo>
                    <a:pt x="47" y="30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6" y="19"/>
                  </a:lnTo>
                  <a:lnTo>
                    <a:pt x="37" y="16"/>
                  </a:lnTo>
                  <a:lnTo>
                    <a:pt x="43" y="8"/>
                  </a:lnTo>
                  <a:lnTo>
                    <a:pt x="43" y="4"/>
                  </a:lnTo>
                  <a:lnTo>
                    <a:pt x="42" y="2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9" name="Freeform 69"/>
            <p:cNvSpPr>
              <a:spLocks/>
            </p:cNvSpPr>
            <p:nvPr/>
          </p:nvSpPr>
          <p:spPr bwMode="auto">
            <a:xfrm>
              <a:off x="3009" y="1912"/>
              <a:ext cx="35" cy="29"/>
            </a:xfrm>
            <a:custGeom>
              <a:avLst/>
              <a:gdLst>
                <a:gd name="T0" fmla="*/ 16 w 40"/>
                <a:gd name="T1" fmla="*/ 1 h 32"/>
                <a:gd name="T2" fmla="*/ 24 w 40"/>
                <a:gd name="T3" fmla="*/ 0 h 32"/>
                <a:gd name="T4" fmla="*/ 30 w 40"/>
                <a:gd name="T5" fmla="*/ 2 h 32"/>
                <a:gd name="T6" fmla="*/ 34 w 40"/>
                <a:gd name="T7" fmla="*/ 6 h 32"/>
                <a:gd name="T8" fmla="*/ 37 w 40"/>
                <a:gd name="T9" fmla="*/ 12 h 32"/>
                <a:gd name="T10" fmla="*/ 39 w 40"/>
                <a:gd name="T11" fmla="*/ 18 h 32"/>
                <a:gd name="T12" fmla="*/ 34 w 40"/>
                <a:gd name="T13" fmla="*/ 26 h 32"/>
                <a:gd name="T14" fmla="*/ 29 w 40"/>
                <a:gd name="T15" fmla="*/ 31 h 32"/>
                <a:gd name="T16" fmla="*/ 24 w 40"/>
                <a:gd name="T17" fmla="*/ 29 h 32"/>
                <a:gd name="T18" fmla="*/ 16 w 40"/>
                <a:gd name="T19" fmla="*/ 26 h 32"/>
                <a:gd name="T20" fmla="*/ 14 w 40"/>
                <a:gd name="T21" fmla="*/ 17 h 32"/>
                <a:gd name="T22" fmla="*/ 12 w 40"/>
                <a:gd name="T23" fmla="*/ 19 h 32"/>
                <a:gd name="T24" fmla="*/ 6 w 40"/>
                <a:gd name="T25" fmla="*/ 21 h 32"/>
                <a:gd name="T26" fmla="*/ 1 w 40"/>
                <a:gd name="T27" fmla="*/ 17 h 32"/>
                <a:gd name="T28" fmla="*/ 0 w 40"/>
                <a:gd name="T29" fmla="*/ 13 h 32"/>
                <a:gd name="T30" fmla="*/ 2 w 40"/>
                <a:gd name="T31" fmla="*/ 8 h 32"/>
                <a:gd name="T32" fmla="*/ 16 w 4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2"/>
                <a:gd name="T53" fmla="*/ 40 w 4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2">
                  <a:moveTo>
                    <a:pt x="16" y="1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18"/>
                  </a:lnTo>
                  <a:lnTo>
                    <a:pt x="34" y="26"/>
                  </a:lnTo>
                  <a:lnTo>
                    <a:pt x="29" y="31"/>
                  </a:lnTo>
                  <a:lnTo>
                    <a:pt x="24" y="29"/>
                  </a:lnTo>
                  <a:lnTo>
                    <a:pt x="16" y="26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16" y="1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0" name="Freeform 70"/>
            <p:cNvSpPr>
              <a:spLocks/>
            </p:cNvSpPr>
            <p:nvPr/>
          </p:nvSpPr>
          <p:spPr bwMode="auto">
            <a:xfrm>
              <a:off x="3199" y="1864"/>
              <a:ext cx="33" cy="60"/>
            </a:xfrm>
            <a:custGeom>
              <a:avLst/>
              <a:gdLst>
                <a:gd name="T0" fmla="*/ 30 w 39"/>
                <a:gd name="T1" fmla="*/ 58 h 63"/>
                <a:gd name="T2" fmla="*/ 31 w 39"/>
                <a:gd name="T3" fmla="*/ 45 h 63"/>
                <a:gd name="T4" fmla="*/ 30 w 39"/>
                <a:gd name="T5" fmla="*/ 37 h 63"/>
                <a:gd name="T6" fmla="*/ 31 w 39"/>
                <a:gd name="T7" fmla="*/ 32 h 63"/>
                <a:gd name="T8" fmla="*/ 36 w 39"/>
                <a:gd name="T9" fmla="*/ 29 h 63"/>
                <a:gd name="T10" fmla="*/ 38 w 39"/>
                <a:gd name="T11" fmla="*/ 25 h 63"/>
                <a:gd name="T12" fmla="*/ 36 w 39"/>
                <a:gd name="T13" fmla="*/ 22 h 63"/>
                <a:gd name="T14" fmla="*/ 31 w 39"/>
                <a:gd name="T15" fmla="*/ 15 h 63"/>
                <a:gd name="T16" fmla="*/ 30 w 39"/>
                <a:gd name="T17" fmla="*/ 0 h 63"/>
                <a:gd name="T18" fmla="*/ 25 w 39"/>
                <a:gd name="T19" fmla="*/ 1 h 63"/>
                <a:gd name="T20" fmla="*/ 2 w 39"/>
                <a:gd name="T21" fmla="*/ 20 h 63"/>
                <a:gd name="T22" fmla="*/ 0 w 39"/>
                <a:gd name="T23" fmla="*/ 24 h 63"/>
                <a:gd name="T24" fmla="*/ 0 w 39"/>
                <a:gd name="T25" fmla="*/ 33 h 63"/>
                <a:gd name="T26" fmla="*/ 1 w 39"/>
                <a:gd name="T27" fmla="*/ 45 h 63"/>
                <a:gd name="T28" fmla="*/ 8 w 39"/>
                <a:gd name="T29" fmla="*/ 54 h 63"/>
                <a:gd name="T30" fmla="*/ 8 w 39"/>
                <a:gd name="T31" fmla="*/ 62 h 63"/>
                <a:gd name="T32" fmla="*/ 30 w 39"/>
                <a:gd name="T33" fmla="*/ 58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63"/>
                <a:gd name="T53" fmla="*/ 39 w 39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63">
                  <a:moveTo>
                    <a:pt x="30" y="58"/>
                  </a:moveTo>
                  <a:lnTo>
                    <a:pt x="31" y="45"/>
                  </a:lnTo>
                  <a:lnTo>
                    <a:pt x="30" y="37"/>
                  </a:lnTo>
                  <a:lnTo>
                    <a:pt x="31" y="32"/>
                  </a:lnTo>
                  <a:lnTo>
                    <a:pt x="36" y="29"/>
                  </a:lnTo>
                  <a:lnTo>
                    <a:pt x="38" y="25"/>
                  </a:lnTo>
                  <a:lnTo>
                    <a:pt x="36" y="22"/>
                  </a:lnTo>
                  <a:lnTo>
                    <a:pt x="31" y="15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1" y="45"/>
                  </a:lnTo>
                  <a:lnTo>
                    <a:pt x="8" y="54"/>
                  </a:lnTo>
                  <a:lnTo>
                    <a:pt x="8" y="62"/>
                  </a:lnTo>
                  <a:lnTo>
                    <a:pt x="30" y="58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1" name="Freeform 71"/>
            <p:cNvSpPr>
              <a:spLocks/>
            </p:cNvSpPr>
            <p:nvPr/>
          </p:nvSpPr>
          <p:spPr bwMode="auto">
            <a:xfrm>
              <a:off x="3241" y="1553"/>
              <a:ext cx="157" cy="359"/>
            </a:xfrm>
            <a:custGeom>
              <a:avLst/>
              <a:gdLst>
                <a:gd name="T0" fmla="*/ 2 w 183"/>
                <a:gd name="T1" fmla="*/ 297 h 388"/>
                <a:gd name="T2" fmla="*/ 1 w 183"/>
                <a:gd name="T3" fmla="*/ 347 h 388"/>
                <a:gd name="T4" fmla="*/ 19 w 183"/>
                <a:gd name="T5" fmla="*/ 384 h 388"/>
                <a:gd name="T6" fmla="*/ 40 w 183"/>
                <a:gd name="T7" fmla="*/ 383 h 388"/>
                <a:gd name="T8" fmla="*/ 50 w 183"/>
                <a:gd name="T9" fmla="*/ 371 h 388"/>
                <a:gd name="T10" fmla="*/ 70 w 183"/>
                <a:gd name="T11" fmla="*/ 343 h 388"/>
                <a:gd name="T12" fmla="*/ 71 w 183"/>
                <a:gd name="T13" fmla="*/ 318 h 388"/>
                <a:gd name="T14" fmla="*/ 97 w 183"/>
                <a:gd name="T15" fmla="*/ 291 h 388"/>
                <a:gd name="T16" fmla="*/ 101 w 183"/>
                <a:gd name="T17" fmla="*/ 275 h 388"/>
                <a:gd name="T18" fmla="*/ 92 w 183"/>
                <a:gd name="T19" fmla="*/ 263 h 388"/>
                <a:gd name="T20" fmla="*/ 84 w 183"/>
                <a:gd name="T21" fmla="*/ 227 h 388"/>
                <a:gd name="T22" fmla="*/ 87 w 183"/>
                <a:gd name="T23" fmla="*/ 223 h 388"/>
                <a:gd name="T24" fmla="*/ 96 w 183"/>
                <a:gd name="T25" fmla="*/ 198 h 388"/>
                <a:gd name="T26" fmla="*/ 120 w 183"/>
                <a:gd name="T27" fmla="*/ 181 h 388"/>
                <a:gd name="T28" fmla="*/ 131 w 183"/>
                <a:gd name="T29" fmla="*/ 162 h 388"/>
                <a:gd name="T30" fmla="*/ 134 w 183"/>
                <a:gd name="T31" fmla="*/ 139 h 388"/>
                <a:gd name="T32" fmla="*/ 155 w 183"/>
                <a:gd name="T33" fmla="*/ 120 h 388"/>
                <a:gd name="T34" fmla="*/ 171 w 183"/>
                <a:gd name="T35" fmla="*/ 115 h 388"/>
                <a:gd name="T36" fmla="*/ 182 w 183"/>
                <a:gd name="T37" fmla="*/ 117 h 388"/>
                <a:gd name="T38" fmla="*/ 173 w 183"/>
                <a:gd name="T39" fmla="*/ 99 h 388"/>
                <a:gd name="T40" fmla="*/ 166 w 183"/>
                <a:gd name="T41" fmla="*/ 72 h 388"/>
                <a:gd name="T42" fmla="*/ 170 w 183"/>
                <a:gd name="T43" fmla="*/ 58 h 388"/>
                <a:gd name="T44" fmla="*/ 154 w 183"/>
                <a:gd name="T45" fmla="*/ 40 h 388"/>
                <a:gd name="T46" fmla="*/ 142 w 183"/>
                <a:gd name="T47" fmla="*/ 24 h 388"/>
                <a:gd name="T48" fmla="*/ 128 w 183"/>
                <a:gd name="T49" fmla="*/ 0 h 388"/>
                <a:gd name="T50" fmla="*/ 100 w 183"/>
                <a:gd name="T51" fmla="*/ 23 h 388"/>
                <a:gd name="T52" fmla="*/ 88 w 183"/>
                <a:gd name="T53" fmla="*/ 42 h 388"/>
                <a:gd name="T54" fmla="*/ 80 w 183"/>
                <a:gd name="T55" fmla="*/ 58 h 388"/>
                <a:gd name="T56" fmla="*/ 68 w 183"/>
                <a:gd name="T57" fmla="*/ 93 h 388"/>
                <a:gd name="T58" fmla="*/ 53 w 183"/>
                <a:gd name="T59" fmla="*/ 104 h 388"/>
                <a:gd name="T60" fmla="*/ 39 w 183"/>
                <a:gd name="T61" fmla="*/ 138 h 388"/>
                <a:gd name="T62" fmla="*/ 14 w 183"/>
                <a:gd name="T63" fmla="*/ 176 h 388"/>
                <a:gd name="T64" fmla="*/ 16 w 183"/>
                <a:gd name="T65" fmla="*/ 231 h 388"/>
                <a:gd name="T66" fmla="*/ 14 w 183"/>
                <a:gd name="T67" fmla="*/ 268 h 388"/>
                <a:gd name="T68" fmla="*/ 1 w 183"/>
                <a:gd name="T69" fmla="*/ 279 h 3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3"/>
                <a:gd name="T106" fmla="*/ 0 h 388"/>
                <a:gd name="T107" fmla="*/ 183 w 183"/>
                <a:gd name="T108" fmla="*/ 388 h 3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3" h="388">
                  <a:moveTo>
                    <a:pt x="1" y="279"/>
                  </a:moveTo>
                  <a:lnTo>
                    <a:pt x="2" y="297"/>
                  </a:lnTo>
                  <a:lnTo>
                    <a:pt x="0" y="320"/>
                  </a:lnTo>
                  <a:lnTo>
                    <a:pt x="1" y="347"/>
                  </a:lnTo>
                  <a:lnTo>
                    <a:pt x="14" y="365"/>
                  </a:lnTo>
                  <a:lnTo>
                    <a:pt x="19" y="384"/>
                  </a:lnTo>
                  <a:lnTo>
                    <a:pt x="27" y="387"/>
                  </a:lnTo>
                  <a:lnTo>
                    <a:pt x="40" y="383"/>
                  </a:lnTo>
                  <a:lnTo>
                    <a:pt x="43" y="375"/>
                  </a:lnTo>
                  <a:lnTo>
                    <a:pt x="50" y="371"/>
                  </a:lnTo>
                  <a:lnTo>
                    <a:pt x="60" y="369"/>
                  </a:lnTo>
                  <a:lnTo>
                    <a:pt x="70" y="343"/>
                  </a:lnTo>
                  <a:lnTo>
                    <a:pt x="73" y="326"/>
                  </a:lnTo>
                  <a:lnTo>
                    <a:pt x="71" y="318"/>
                  </a:lnTo>
                  <a:lnTo>
                    <a:pt x="90" y="298"/>
                  </a:lnTo>
                  <a:lnTo>
                    <a:pt x="97" y="291"/>
                  </a:lnTo>
                  <a:lnTo>
                    <a:pt x="100" y="283"/>
                  </a:lnTo>
                  <a:lnTo>
                    <a:pt x="101" y="275"/>
                  </a:lnTo>
                  <a:lnTo>
                    <a:pt x="97" y="267"/>
                  </a:lnTo>
                  <a:lnTo>
                    <a:pt x="92" y="263"/>
                  </a:lnTo>
                  <a:lnTo>
                    <a:pt x="83" y="261"/>
                  </a:lnTo>
                  <a:lnTo>
                    <a:pt x="84" y="227"/>
                  </a:lnTo>
                  <a:lnTo>
                    <a:pt x="84" y="230"/>
                  </a:lnTo>
                  <a:lnTo>
                    <a:pt x="87" y="223"/>
                  </a:lnTo>
                  <a:lnTo>
                    <a:pt x="90" y="209"/>
                  </a:lnTo>
                  <a:lnTo>
                    <a:pt x="96" y="198"/>
                  </a:lnTo>
                  <a:lnTo>
                    <a:pt x="109" y="186"/>
                  </a:lnTo>
                  <a:lnTo>
                    <a:pt x="120" y="181"/>
                  </a:lnTo>
                  <a:lnTo>
                    <a:pt x="128" y="171"/>
                  </a:lnTo>
                  <a:lnTo>
                    <a:pt x="131" y="162"/>
                  </a:lnTo>
                  <a:lnTo>
                    <a:pt x="134" y="151"/>
                  </a:lnTo>
                  <a:lnTo>
                    <a:pt x="134" y="139"/>
                  </a:lnTo>
                  <a:lnTo>
                    <a:pt x="145" y="127"/>
                  </a:lnTo>
                  <a:lnTo>
                    <a:pt x="155" y="120"/>
                  </a:lnTo>
                  <a:lnTo>
                    <a:pt x="164" y="117"/>
                  </a:lnTo>
                  <a:lnTo>
                    <a:pt x="171" y="115"/>
                  </a:lnTo>
                  <a:lnTo>
                    <a:pt x="180" y="118"/>
                  </a:lnTo>
                  <a:lnTo>
                    <a:pt x="182" y="117"/>
                  </a:lnTo>
                  <a:lnTo>
                    <a:pt x="182" y="114"/>
                  </a:lnTo>
                  <a:lnTo>
                    <a:pt x="173" y="99"/>
                  </a:lnTo>
                  <a:lnTo>
                    <a:pt x="165" y="78"/>
                  </a:lnTo>
                  <a:lnTo>
                    <a:pt x="166" y="72"/>
                  </a:lnTo>
                  <a:lnTo>
                    <a:pt x="170" y="65"/>
                  </a:lnTo>
                  <a:lnTo>
                    <a:pt x="170" y="58"/>
                  </a:lnTo>
                  <a:lnTo>
                    <a:pt x="165" y="48"/>
                  </a:lnTo>
                  <a:lnTo>
                    <a:pt x="154" y="40"/>
                  </a:lnTo>
                  <a:lnTo>
                    <a:pt x="148" y="32"/>
                  </a:lnTo>
                  <a:lnTo>
                    <a:pt x="142" y="24"/>
                  </a:lnTo>
                  <a:lnTo>
                    <a:pt x="132" y="18"/>
                  </a:lnTo>
                  <a:lnTo>
                    <a:pt x="128" y="0"/>
                  </a:lnTo>
                  <a:lnTo>
                    <a:pt x="116" y="7"/>
                  </a:lnTo>
                  <a:lnTo>
                    <a:pt x="100" y="23"/>
                  </a:lnTo>
                  <a:lnTo>
                    <a:pt x="94" y="30"/>
                  </a:lnTo>
                  <a:lnTo>
                    <a:pt x="88" y="42"/>
                  </a:lnTo>
                  <a:lnTo>
                    <a:pt x="84" y="51"/>
                  </a:lnTo>
                  <a:lnTo>
                    <a:pt x="80" y="58"/>
                  </a:lnTo>
                  <a:lnTo>
                    <a:pt x="78" y="79"/>
                  </a:lnTo>
                  <a:lnTo>
                    <a:pt x="68" y="93"/>
                  </a:lnTo>
                  <a:lnTo>
                    <a:pt x="60" y="101"/>
                  </a:lnTo>
                  <a:lnTo>
                    <a:pt x="53" y="104"/>
                  </a:lnTo>
                  <a:lnTo>
                    <a:pt x="50" y="121"/>
                  </a:lnTo>
                  <a:lnTo>
                    <a:pt x="39" y="138"/>
                  </a:lnTo>
                  <a:lnTo>
                    <a:pt x="37" y="163"/>
                  </a:lnTo>
                  <a:lnTo>
                    <a:pt x="14" y="176"/>
                  </a:lnTo>
                  <a:lnTo>
                    <a:pt x="16" y="183"/>
                  </a:lnTo>
                  <a:lnTo>
                    <a:pt x="16" y="231"/>
                  </a:lnTo>
                  <a:lnTo>
                    <a:pt x="16" y="258"/>
                  </a:lnTo>
                  <a:lnTo>
                    <a:pt x="14" y="268"/>
                  </a:lnTo>
                  <a:lnTo>
                    <a:pt x="11" y="274"/>
                  </a:lnTo>
                  <a:lnTo>
                    <a:pt x="1" y="279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2" name="Freeform 72"/>
            <p:cNvSpPr>
              <a:spLocks/>
            </p:cNvSpPr>
            <p:nvPr/>
          </p:nvSpPr>
          <p:spPr bwMode="auto">
            <a:xfrm>
              <a:off x="3350" y="1529"/>
              <a:ext cx="117" cy="282"/>
            </a:xfrm>
            <a:custGeom>
              <a:avLst/>
              <a:gdLst>
                <a:gd name="T0" fmla="*/ 112 w 138"/>
                <a:gd name="T1" fmla="*/ 60 h 308"/>
                <a:gd name="T2" fmla="*/ 134 w 138"/>
                <a:gd name="T3" fmla="*/ 111 h 308"/>
                <a:gd name="T4" fmla="*/ 128 w 138"/>
                <a:gd name="T5" fmla="*/ 145 h 308"/>
                <a:gd name="T6" fmla="*/ 123 w 138"/>
                <a:gd name="T7" fmla="*/ 204 h 308"/>
                <a:gd name="T8" fmla="*/ 129 w 138"/>
                <a:gd name="T9" fmla="*/ 217 h 308"/>
                <a:gd name="T10" fmla="*/ 137 w 138"/>
                <a:gd name="T11" fmla="*/ 237 h 308"/>
                <a:gd name="T12" fmla="*/ 134 w 138"/>
                <a:gd name="T13" fmla="*/ 258 h 308"/>
                <a:gd name="T14" fmla="*/ 99 w 138"/>
                <a:gd name="T15" fmla="*/ 291 h 308"/>
                <a:gd name="T16" fmla="*/ 83 w 138"/>
                <a:gd name="T17" fmla="*/ 291 h 308"/>
                <a:gd name="T18" fmla="*/ 73 w 138"/>
                <a:gd name="T19" fmla="*/ 295 h 308"/>
                <a:gd name="T20" fmla="*/ 51 w 138"/>
                <a:gd name="T21" fmla="*/ 300 h 308"/>
                <a:gd name="T22" fmla="*/ 39 w 138"/>
                <a:gd name="T23" fmla="*/ 307 h 308"/>
                <a:gd name="T24" fmla="*/ 15 w 138"/>
                <a:gd name="T25" fmla="*/ 295 h 308"/>
                <a:gd name="T26" fmla="*/ 5 w 138"/>
                <a:gd name="T27" fmla="*/ 284 h 308"/>
                <a:gd name="T28" fmla="*/ 5 w 138"/>
                <a:gd name="T29" fmla="*/ 259 h 308"/>
                <a:gd name="T30" fmla="*/ 7 w 138"/>
                <a:gd name="T31" fmla="*/ 219 h 308"/>
                <a:gd name="T32" fmla="*/ 22 w 138"/>
                <a:gd name="T33" fmla="*/ 204 h 308"/>
                <a:gd name="T34" fmla="*/ 51 w 138"/>
                <a:gd name="T35" fmla="*/ 182 h 308"/>
                <a:gd name="T36" fmla="*/ 62 w 138"/>
                <a:gd name="T37" fmla="*/ 159 h 308"/>
                <a:gd name="T38" fmla="*/ 53 w 138"/>
                <a:gd name="T39" fmla="*/ 146 h 308"/>
                <a:gd name="T40" fmla="*/ 54 w 138"/>
                <a:gd name="T41" fmla="*/ 142 h 308"/>
                <a:gd name="T42" fmla="*/ 39 w 138"/>
                <a:gd name="T43" fmla="*/ 111 h 308"/>
                <a:gd name="T44" fmla="*/ 40 w 138"/>
                <a:gd name="T45" fmla="*/ 96 h 308"/>
                <a:gd name="T46" fmla="*/ 42 w 138"/>
                <a:gd name="T47" fmla="*/ 85 h 308"/>
                <a:gd name="T48" fmla="*/ 35 w 138"/>
                <a:gd name="T49" fmla="*/ 75 h 308"/>
                <a:gd name="T50" fmla="*/ 22 w 138"/>
                <a:gd name="T51" fmla="*/ 59 h 308"/>
                <a:gd name="T52" fmla="*/ 4 w 138"/>
                <a:gd name="T53" fmla="*/ 46 h 308"/>
                <a:gd name="T54" fmla="*/ 4 w 138"/>
                <a:gd name="T55" fmla="*/ 23 h 308"/>
                <a:gd name="T56" fmla="*/ 29 w 138"/>
                <a:gd name="T57" fmla="*/ 14 h 308"/>
                <a:gd name="T58" fmla="*/ 40 w 138"/>
                <a:gd name="T59" fmla="*/ 21 h 308"/>
                <a:gd name="T60" fmla="*/ 71 w 138"/>
                <a:gd name="T61" fmla="*/ 20 h 308"/>
                <a:gd name="T62" fmla="*/ 81 w 138"/>
                <a:gd name="T63" fmla="*/ 4 h 308"/>
                <a:gd name="T64" fmla="*/ 95 w 138"/>
                <a:gd name="T65" fmla="*/ 0 h 308"/>
                <a:gd name="T66" fmla="*/ 131 w 138"/>
                <a:gd name="T67" fmla="*/ 17 h 308"/>
                <a:gd name="T68" fmla="*/ 121 w 138"/>
                <a:gd name="T69" fmla="*/ 26 h 3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308"/>
                <a:gd name="T107" fmla="*/ 138 w 138"/>
                <a:gd name="T108" fmla="*/ 308 h 3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308">
                  <a:moveTo>
                    <a:pt x="110" y="44"/>
                  </a:moveTo>
                  <a:lnTo>
                    <a:pt x="112" y="60"/>
                  </a:lnTo>
                  <a:lnTo>
                    <a:pt x="134" y="80"/>
                  </a:lnTo>
                  <a:lnTo>
                    <a:pt x="134" y="111"/>
                  </a:lnTo>
                  <a:lnTo>
                    <a:pt x="121" y="124"/>
                  </a:lnTo>
                  <a:lnTo>
                    <a:pt x="128" y="145"/>
                  </a:lnTo>
                  <a:lnTo>
                    <a:pt x="123" y="179"/>
                  </a:lnTo>
                  <a:lnTo>
                    <a:pt x="123" y="204"/>
                  </a:lnTo>
                  <a:lnTo>
                    <a:pt x="125" y="212"/>
                  </a:lnTo>
                  <a:lnTo>
                    <a:pt x="129" y="217"/>
                  </a:lnTo>
                  <a:lnTo>
                    <a:pt x="134" y="226"/>
                  </a:lnTo>
                  <a:lnTo>
                    <a:pt x="137" y="237"/>
                  </a:lnTo>
                  <a:lnTo>
                    <a:pt x="135" y="250"/>
                  </a:lnTo>
                  <a:lnTo>
                    <a:pt x="134" y="258"/>
                  </a:lnTo>
                  <a:lnTo>
                    <a:pt x="99" y="290"/>
                  </a:lnTo>
                  <a:lnTo>
                    <a:pt x="99" y="291"/>
                  </a:lnTo>
                  <a:lnTo>
                    <a:pt x="92" y="290"/>
                  </a:lnTo>
                  <a:lnTo>
                    <a:pt x="83" y="291"/>
                  </a:lnTo>
                  <a:lnTo>
                    <a:pt x="78" y="292"/>
                  </a:lnTo>
                  <a:lnTo>
                    <a:pt x="73" y="295"/>
                  </a:lnTo>
                  <a:lnTo>
                    <a:pt x="59" y="300"/>
                  </a:lnTo>
                  <a:lnTo>
                    <a:pt x="51" y="300"/>
                  </a:lnTo>
                  <a:lnTo>
                    <a:pt x="43" y="303"/>
                  </a:lnTo>
                  <a:lnTo>
                    <a:pt x="39" y="307"/>
                  </a:lnTo>
                  <a:lnTo>
                    <a:pt x="25" y="302"/>
                  </a:lnTo>
                  <a:lnTo>
                    <a:pt x="15" y="295"/>
                  </a:lnTo>
                  <a:lnTo>
                    <a:pt x="10" y="291"/>
                  </a:lnTo>
                  <a:lnTo>
                    <a:pt x="5" y="284"/>
                  </a:lnTo>
                  <a:lnTo>
                    <a:pt x="3" y="275"/>
                  </a:lnTo>
                  <a:lnTo>
                    <a:pt x="5" y="259"/>
                  </a:lnTo>
                  <a:lnTo>
                    <a:pt x="4" y="227"/>
                  </a:lnTo>
                  <a:lnTo>
                    <a:pt x="7" y="219"/>
                  </a:lnTo>
                  <a:lnTo>
                    <a:pt x="12" y="212"/>
                  </a:lnTo>
                  <a:lnTo>
                    <a:pt x="22" y="204"/>
                  </a:lnTo>
                  <a:lnTo>
                    <a:pt x="46" y="185"/>
                  </a:lnTo>
                  <a:lnTo>
                    <a:pt x="51" y="182"/>
                  </a:lnTo>
                  <a:lnTo>
                    <a:pt x="59" y="172"/>
                  </a:lnTo>
                  <a:lnTo>
                    <a:pt x="62" y="159"/>
                  </a:lnTo>
                  <a:lnTo>
                    <a:pt x="60" y="152"/>
                  </a:lnTo>
                  <a:lnTo>
                    <a:pt x="53" y="146"/>
                  </a:lnTo>
                  <a:lnTo>
                    <a:pt x="54" y="143"/>
                  </a:lnTo>
                  <a:lnTo>
                    <a:pt x="54" y="142"/>
                  </a:lnTo>
                  <a:lnTo>
                    <a:pt x="43" y="124"/>
                  </a:lnTo>
                  <a:lnTo>
                    <a:pt x="39" y="111"/>
                  </a:lnTo>
                  <a:lnTo>
                    <a:pt x="37" y="98"/>
                  </a:lnTo>
                  <a:lnTo>
                    <a:pt x="40" y="96"/>
                  </a:lnTo>
                  <a:lnTo>
                    <a:pt x="42" y="89"/>
                  </a:lnTo>
                  <a:lnTo>
                    <a:pt x="42" y="85"/>
                  </a:lnTo>
                  <a:lnTo>
                    <a:pt x="40" y="80"/>
                  </a:lnTo>
                  <a:lnTo>
                    <a:pt x="35" y="75"/>
                  </a:lnTo>
                  <a:lnTo>
                    <a:pt x="25" y="68"/>
                  </a:lnTo>
                  <a:lnTo>
                    <a:pt x="22" y="59"/>
                  </a:lnTo>
                  <a:lnTo>
                    <a:pt x="14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15" y="16"/>
                  </a:lnTo>
                  <a:lnTo>
                    <a:pt x="29" y="14"/>
                  </a:lnTo>
                  <a:lnTo>
                    <a:pt x="35" y="15"/>
                  </a:lnTo>
                  <a:lnTo>
                    <a:pt x="40" y="21"/>
                  </a:lnTo>
                  <a:lnTo>
                    <a:pt x="59" y="22"/>
                  </a:lnTo>
                  <a:lnTo>
                    <a:pt x="71" y="20"/>
                  </a:lnTo>
                  <a:lnTo>
                    <a:pt x="78" y="13"/>
                  </a:lnTo>
                  <a:lnTo>
                    <a:pt x="81" y="4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1" y="1"/>
                  </a:lnTo>
                  <a:lnTo>
                    <a:pt x="131" y="17"/>
                  </a:lnTo>
                  <a:lnTo>
                    <a:pt x="129" y="21"/>
                  </a:lnTo>
                  <a:lnTo>
                    <a:pt x="121" y="26"/>
                  </a:lnTo>
                  <a:lnTo>
                    <a:pt x="110" y="44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3" name="Freeform 73"/>
            <p:cNvSpPr>
              <a:spLocks/>
            </p:cNvSpPr>
            <p:nvPr/>
          </p:nvSpPr>
          <p:spPr bwMode="auto">
            <a:xfrm>
              <a:off x="3224" y="1932"/>
              <a:ext cx="52" cy="77"/>
            </a:xfrm>
            <a:custGeom>
              <a:avLst/>
              <a:gdLst>
                <a:gd name="T0" fmla="*/ 28 w 58"/>
                <a:gd name="T1" fmla="*/ 82 h 83"/>
                <a:gd name="T2" fmla="*/ 18 w 58"/>
                <a:gd name="T3" fmla="*/ 77 h 83"/>
                <a:gd name="T4" fmla="*/ 13 w 58"/>
                <a:gd name="T5" fmla="*/ 78 h 83"/>
                <a:gd name="T6" fmla="*/ 2 w 58"/>
                <a:gd name="T7" fmla="*/ 80 h 83"/>
                <a:gd name="T8" fmla="*/ 0 w 58"/>
                <a:gd name="T9" fmla="*/ 77 h 83"/>
                <a:gd name="T10" fmla="*/ 0 w 58"/>
                <a:gd name="T11" fmla="*/ 74 h 83"/>
                <a:gd name="T12" fmla="*/ 2 w 58"/>
                <a:gd name="T13" fmla="*/ 70 h 83"/>
                <a:gd name="T14" fmla="*/ 3 w 58"/>
                <a:gd name="T15" fmla="*/ 64 h 83"/>
                <a:gd name="T16" fmla="*/ 8 w 58"/>
                <a:gd name="T17" fmla="*/ 56 h 83"/>
                <a:gd name="T18" fmla="*/ 13 w 58"/>
                <a:gd name="T19" fmla="*/ 53 h 83"/>
                <a:gd name="T20" fmla="*/ 8 w 58"/>
                <a:gd name="T21" fmla="*/ 47 h 83"/>
                <a:gd name="T22" fmla="*/ 8 w 58"/>
                <a:gd name="T23" fmla="*/ 44 h 83"/>
                <a:gd name="T24" fmla="*/ 12 w 58"/>
                <a:gd name="T25" fmla="*/ 42 h 83"/>
                <a:gd name="T26" fmla="*/ 15 w 58"/>
                <a:gd name="T27" fmla="*/ 39 h 83"/>
                <a:gd name="T28" fmla="*/ 16 w 58"/>
                <a:gd name="T29" fmla="*/ 34 h 83"/>
                <a:gd name="T30" fmla="*/ 11 w 58"/>
                <a:gd name="T31" fmla="*/ 29 h 83"/>
                <a:gd name="T32" fmla="*/ 13 w 58"/>
                <a:gd name="T33" fmla="*/ 26 h 83"/>
                <a:gd name="T34" fmla="*/ 15 w 58"/>
                <a:gd name="T35" fmla="*/ 25 h 83"/>
                <a:gd name="T36" fmla="*/ 22 w 58"/>
                <a:gd name="T37" fmla="*/ 25 h 83"/>
                <a:gd name="T38" fmla="*/ 11 w 58"/>
                <a:gd name="T39" fmla="*/ 24 h 83"/>
                <a:gd name="T40" fmla="*/ 8 w 58"/>
                <a:gd name="T41" fmla="*/ 20 h 83"/>
                <a:gd name="T42" fmla="*/ 10 w 58"/>
                <a:gd name="T43" fmla="*/ 13 h 83"/>
                <a:gd name="T44" fmla="*/ 11 w 58"/>
                <a:gd name="T45" fmla="*/ 14 h 83"/>
                <a:gd name="T46" fmla="*/ 15 w 58"/>
                <a:gd name="T47" fmla="*/ 12 h 83"/>
                <a:gd name="T48" fmla="*/ 20 w 58"/>
                <a:gd name="T49" fmla="*/ 8 h 83"/>
                <a:gd name="T50" fmla="*/ 33 w 58"/>
                <a:gd name="T51" fmla="*/ 0 h 83"/>
                <a:gd name="T52" fmla="*/ 40 w 58"/>
                <a:gd name="T53" fmla="*/ 1 h 83"/>
                <a:gd name="T54" fmla="*/ 48 w 58"/>
                <a:gd name="T55" fmla="*/ 10 h 83"/>
                <a:gd name="T56" fmla="*/ 50 w 58"/>
                <a:gd name="T57" fmla="*/ 26 h 83"/>
                <a:gd name="T58" fmla="*/ 48 w 58"/>
                <a:gd name="T59" fmla="*/ 29 h 83"/>
                <a:gd name="T60" fmla="*/ 48 w 58"/>
                <a:gd name="T61" fmla="*/ 31 h 83"/>
                <a:gd name="T62" fmla="*/ 45 w 58"/>
                <a:gd name="T63" fmla="*/ 33 h 83"/>
                <a:gd name="T64" fmla="*/ 45 w 58"/>
                <a:gd name="T65" fmla="*/ 35 h 83"/>
                <a:gd name="T66" fmla="*/ 50 w 58"/>
                <a:gd name="T67" fmla="*/ 41 h 83"/>
                <a:gd name="T68" fmla="*/ 55 w 58"/>
                <a:gd name="T69" fmla="*/ 46 h 83"/>
                <a:gd name="T70" fmla="*/ 57 w 58"/>
                <a:gd name="T71" fmla="*/ 49 h 83"/>
                <a:gd name="T72" fmla="*/ 55 w 58"/>
                <a:gd name="T73" fmla="*/ 50 h 83"/>
                <a:gd name="T74" fmla="*/ 53 w 58"/>
                <a:gd name="T75" fmla="*/ 53 h 83"/>
                <a:gd name="T76" fmla="*/ 50 w 58"/>
                <a:gd name="T77" fmla="*/ 57 h 83"/>
                <a:gd name="T78" fmla="*/ 53 w 58"/>
                <a:gd name="T79" fmla="*/ 60 h 83"/>
                <a:gd name="T80" fmla="*/ 50 w 58"/>
                <a:gd name="T81" fmla="*/ 66 h 83"/>
                <a:gd name="T82" fmla="*/ 50 w 58"/>
                <a:gd name="T83" fmla="*/ 69 h 83"/>
                <a:gd name="T84" fmla="*/ 53 w 58"/>
                <a:gd name="T85" fmla="*/ 74 h 83"/>
                <a:gd name="T86" fmla="*/ 50 w 58"/>
                <a:gd name="T87" fmla="*/ 77 h 83"/>
                <a:gd name="T88" fmla="*/ 48 w 58"/>
                <a:gd name="T89" fmla="*/ 74 h 83"/>
                <a:gd name="T90" fmla="*/ 46 w 58"/>
                <a:gd name="T91" fmla="*/ 74 h 83"/>
                <a:gd name="T92" fmla="*/ 48 w 58"/>
                <a:gd name="T93" fmla="*/ 77 h 83"/>
                <a:gd name="T94" fmla="*/ 40 w 58"/>
                <a:gd name="T95" fmla="*/ 80 h 83"/>
                <a:gd name="T96" fmla="*/ 33 w 58"/>
                <a:gd name="T97" fmla="*/ 82 h 83"/>
                <a:gd name="T98" fmla="*/ 28 w 58"/>
                <a:gd name="T99" fmla="*/ 82 h 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"/>
                <a:gd name="T151" fmla="*/ 0 h 83"/>
                <a:gd name="T152" fmla="*/ 58 w 58"/>
                <a:gd name="T153" fmla="*/ 83 h 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" h="83">
                  <a:moveTo>
                    <a:pt x="28" y="82"/>
                  </a:moveTo>
                  <a:lnTo>
                    <a:pt x="18" y="77"/>
                  </a:lnTo>
                  <a:lnTo>
                    <a:pt x="13" y="7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3" y="64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8" y="47"/>
                  </a:lnTo>
                  <a:lnTo>
                    <a:pt x="8" y="44"/>
                  </a:lnTo>
                  <a:lnTo>
                    <a:pt x="12" y="42"/>
                  </a:lnTo>
                  <a:lnTo>
                    <a:pt x="15" y="39"/>
                  </a:lnTo>
                  <a:lnTo>
                    <a:pt x="16" y="34"/>
                  </a:lnTo>
                  <a:lnTo>
                    <a:pt x="11" y="29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22" y="25"/>
                  </a:lnTo>
                  <a:lnTo>
                    <a:pt x="11" y="24"/>
                  </a:lnTo>
                  <a:lnTo>
                    <a:pt x="8" y="20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5" y="12"/>
                  </a:lnTo>
                  <a:lnTo>
                    <a:pt x="20" y="8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8" y="10"/>
                  </a:lnTo>
                  <a:lnTo>
                    <a:pt x="50" y="26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50" y="41"/>
                  </a:lnTo>
                  <a:lnTo>
                    <a:pt x="55" y="46"/>
                  </a:lnTo>
                  <a:lnTo>
                    <a:pt x="57" y="49"/>
                  </a:lnTo>
                  <a:lnTo>
                    <a:pt x="55" y="50"/>
                  </a:lnTo>
                  <a:lnTo>
                    <a:pt x="53" y="53"/>
                  </a:lnTo>
                  <a:lnTo>
                    <a:pt x="50" y="57"/>
                  </a:lnTo>
                  <a:lnTo>
                    <a:pt x="53" y="60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53" y="74"/>
                  </a:lnTo>
                  <a:lnTo>
                    <a:pt x="50" y="77"/>
                  </a:lnTo>
                  <a:lnTo>
                    <a:pt x="48" y="74"/>
                  </a:lnTo>
                  <a:lnTo>
                    <a:pt x="46" y="74"/>
                  </a:lnTo>
                  <a:lnTo>
                    <a:pt x="48" y="77"/>
                  </a:lnTo>
                  <a:lnTo>
                    <a:pt x="40" y="80"/>
                  </a:lnTo>
                  <a:lnTo>
                    <a:pt x="33" y="82"/>
                  </a:lnTo>
                  <a:lnTo>
                    <a:pt x="28" y="82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4" name="Freeform 74"/>
            <p:cNvSpPr>
              <a:spLocks/>
            </p:cNvSpPr>
            <p:nvPr/>
          </p:nvSpPr>
          <p:spPr bwMode="auto">
            <a:xfrm>
              <a:off x="3410" y="2153"/>
              <a:ext cx="207" cy="106"/>
            </a:xfrm>
            <a:custGeom>
              <a:avLst/>
              <a:gdLst>
                <a:gd name="T0" fmla="*/ 219 w 243"/>
                <a:gd name="T1" fmla="*/ 40 h 112"/>
                <a:gd name="T2" fmla="*/ 233 w 243"/>
                <a:gd name="T3" fmla="*/ 58 h 112"/>
                <a:gd name="T4" fmla="*/ 242 w 243"/>
                <a:gd name="T5" fmla="*/ 80 h 112"/>
                <a:gd name="T6" fmla="*/ 236 w 243"/>
                <a:gd name="T7" fmla="*/ 80 h 112"/>
                <a:gd name="T8" fmla="*/ 223 w 243"/>
                <a:gd name="T9" fmla="*/ 79 h 112"/>
                <a:gd name="T10" fmla="*/ 206 w 243"/>
                <a:gd name="T11" fmla="*/ 82 h 112"/>
                <a:gd name="T12" fmla="*/ 188 w 243"/>
                <a:gd name="T13" fmla="*/ 91 h 112"/>
                <a:gd name="T14" fmla="*/ 180 w 243"/>
                <a:gd name="T15" fmla="*/ 93 h 112"/>
                <a:gd name="T16" fmla="*/ 175 w 243"/>
                <a:gd name="T17" fmla="*/ 98 h 112"/>
                <a:gd name="T18" fmla="*/ 153 w 243"/>
                <a:gd name="T19" fmla="*/ 102 h 112"/>
                <a:gd name="T20" fmla="*/ 138 w 243"/>
                <a:gd name="T21" fmla="*/ 98 h 112"/>
                <a:gd name="T22" fmla="*/ 132 w 243"/>
                <a:gd name="T23" fmla="*/ 102 h 112"/>
                <a:gd name="T24" fmla="*/ 123 w 243"/>
                <a:gd name="T25" fmla="*/ 111 h 112"/>
                <a:gd name="T26" fmla="*/ 126 w 243"/>
                <a:gd name="T27" fmla="*/ 104 h 112"/>
                <a:gd name="T28" fmla="*/ 124 w 243"/>
                <a:gd name="T29" fmla="*/ 99 h 112"/>
                <a:gd name="T30" fmla="*/ 110 w 243"/>
                <a:gd name="T31" fmla="*/ 105 h 112"/>
                <a:gd name="T32" fmla="*/ 100 w 243"/>
                <a:gd name="T33" fmla="*/ 105 h 112"/>
                <a:gd name="T34" fmla="*/ 80 w 243"/>
                <a:gd name="T35" fmla="*/ 105 h 112"/>
                <a:gd name="T36" fmla="*/ 63 w 243"/>
                <a:gd name="T37" fmla="*/ 102 h 112"/>
                <a:gd name="T38" fmla="*/ 51 w 243"/>
                <a:gd name="T39" fmla="*/ 111 h 112"/>
                <a:gd name="T40" fmla="*/ 36 w 243"/>
                <a:gd name="T41" fmla="*/ 105 h 112"/>
                <a:gd name="T42" fmla="*/ 13 w 243"/>
                <a:gd name="T43" fmla="*/ 90 h 112"/>
                <a:gd name="T44" fmla="*/ 10 w 243"/>
                <a:gd name="T45" fmla="*/ 79 h 112"/>
                <a:gd name="T46" fmla="*/ 1 w 243"/>
                <a:gd name="T47" fmla="*/ 69 h 112"/>
                <a:gd name="T48" fmla="*/ 1 w 243"/>
                <a:gd name="T49" fmla="*/ 53 h 112"/>
                <a:gd name="T50" fmla="*/ 8 w 243"/>
                <a:gd name="T51" fmla="*/ 44 h 112"/>
                <a:gd name="T52" fmla="*/ 31 w 243"/>
                <a:gd name="T53" fmla="*/ 44 h 112"/>
                <a:gd name="T54" fmla="*/ 44 w 243"/>
                <a:gd name="T55" fmla="*/ 40 h 112"/>
                <a:gd name="T56" fmla="*/ 47 w 243"/>
                <a:gd name="T57" fmla="*/ 38 h 112"/>
                <a:gd name="T58" fmla="*/ 40 w 243"/>
                <a:gd name="T59" fmla="*/ 29 h 112"/>
                <a:gd name="T60" fmla="*/ 51 w 243"/>
                <a:gd name="T61" fmla="*/ 16 h 112"/>
                <a:gd name="T62" fmla="*/ 76 w 243"/>
                <a:gd name="T63" fmla="*/ 13 h 112"/>
                <a:gd name="T64" fmla="*/ 98 w 243"/>
                <a:gd name="T65" fmla="*/ 1 h 112"/>
                <a:gd name="T66" fmla="*/ 119 w 243"/>
                <a:gd name="T67" fmla="*/ 4 h 112"/>
                <a:gd name="T68" fmla="*/ 149 w 243"/>
                <a:gd name="T69" fmla="*/ 13 h 112"/>
                <a:gd name="T70" fmla="*/ 165 w 243"/>
                <a:gd name="T71" fmla="*/ 13 h 112"/>
                <a:gd name="T72" fmla="*/ 175 w 243"/>
                <a:gd name="T73" fmla="*/ 20 h 112"/>
                <a:gd name="T74" fmla="*/ 196 w 243"/>
                <a:gd name="T75" fmla="*/ 28 h 1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3"/>
                <a:gd name="T115" fmla="*/ 0 h 112"/>
                <a:gd name="T116" fmla="*/ 243 w 243"/>
                <a:gd name="T117" fmla="*/ 112 h 1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3" h="112">
                  <a:moveTo>
                    <a:pt x="204" y="30"/>
                  </a:moveTo>
                  <a:lnTo>
                    <a:pt x="219" y="40"/>
                  </a:lnTo>
                  <a:lnTo>
                    <a:pt x="226" y="47"/>
                  </a:lnTo>
                  <a:lnTo>
                    <a:pt x="233" y="58"/>
                  </a:lnTo>
                  <a:lnTo>
                    <a:pt x="240" y="77"/>
                  </a:lnTo>
                  <a:lnTo>
                    <a:pt x="242" y="80"/>
                  </a:lnTo>
                  <a:lnTo>
                    <a:pt x="239" y="81"/>
                  </a:lnTo>
                  <a:lnTo>
                    <a:pt x="236" y="80"/>
                  </a:lnTo>
                  <a:lnTo>
                    <a:pt x="234" y="77"/>
                  </a:lnTo>
                  <a:lnTo>
                    <a:pt x="223" y="79"/>
                  </a:lnTo>
                  <a:lnTo>
                    <a:pt x="216" y="79"/>
                  </a:lnTo>
                  <a:lnTo>
                    <a:pt x="206" y="82"/>
                  </a:lnTo>
                  <a:lnTo>
                    <a:pt x="194" y="87"/>
                  </a:lnTo>
                  <a:lnTo>
                    <a:pt x="188" y="91"/>
                  </a:lnTo>
                  <a:lnTo>
                    <a:pt x="184" y="93"/>
                  </a:lnTo>
                  <a:lnTo>
                    <a:pt x="180" y="93"/>
                  </a:lnTo>
                  <a:lnTo>
                    <a:pt x="177" y="95"/>
                  </a:lnTo>
                  <a:lnTo>
                    <a:pt x="175" y="98"/>
                  </a:lnTo>
                  <a:lnTo>
                    <a:pt x="165" y="102"/>
                  </a:lnTo>
                  <a:lnTo>
                    <a:pt x="153" y="102"/>
                  </a:lnTo>
                  <a:lnTo>
                    <a:pt x="141" y="100"/>
                  </a:lnTo>
                  <a:lnTo>
                    <a:pt x="138" y="98"/>
                  </a:lnTo>
                  <a:lnTo>
                    <a:pt x="136" y="98"/>
                  </a:lnTo>
                  <a:lnTo>
                    <a:pt x="132" y="102"/>
                  </a:lnTo>
                  <a:lnTo>
                    <a:pt x="127" y="108"/>
                  </a:lnTo>
                  <a:lnTo>
                    <a:pt x="123" y="111"/>
                  </a:lnTo>
                  <a:lnTo>
                    <a:pt x="120" y="107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99"/>
                  </a:lnTo>
                  <a:lnTo>
                    <a:pt x="117" y="102"/>
                  </a:lnTo>
                  <a:lnTo>
                    <a:pt x="110" y="105"/>
                  </a:lnTo>
                  <a:lnTo>
                    <a:pt x="104" y="103"/>
                  </a:lnTo>
                  <a:lnTo>
                    <a:pt x="100" y="105"/>
                  </a:lnTo>
                  <a:lnTo>
                    <a:pt x="90" y="107"/>
                  </a:lnTo>
                  <a:lnTo>
                    <a:pt x="80" y="105"/>
                  </a:lnTo>
                  <a:lnTo>
                    <a:pt x="72" y="103"/>
                  </a:lnTo>
                  <a:lnTo>
                    <a:pt x="63" y="102"/>
                  </a:lnTo>
                  <a:lnTo>
                    <a:pt x="60" y="106"/>
                  </a:lnTo>
                  <a:lnTo>
                    <a:pt x="51" y="111"/>
                  </a:lnTo>
                  <a:lnTo>
                    <a:pt x="46" y="107"/>
                  </a:lnTo>
                  <a:lnTo>
                    <a:pt x="36" y="105"/>
                  </a:lnTo>
                  <a:lnTo>
                    <a:pt x="25" y="100"/>
                  </a:lnTo>
                  <a:lnTo>
                    <a:pt x="13" y="90"/>
                  </a:lnTo>
                  <a:lnTo>
                    <a:pt x="12" y="84"/>
                  </a:lnTo>
                  <a:lnTo>
                    <a:pt x="10" y="79"/>
                  </a:lnTo>
                  <a:lnTo>
                    <a:pt x="7" y="77"/>
                  </a:lnTo>
                  <a:lnTo>
                    <a:pt x="1" y="69"/>
                  </a:lnTo>
                  <a:lnTo>
                    <a:pt x="0" y="61"/>
                  </a:lnTo>
                  <a:lnTo>
                    <a:pt x="1" y="53"/>
                  </a:lnTo>
                  <a:lnTo>
                    <a:pt x="4" y="49"/>
                  </a:lnTo>
                  <a:lnTo>
                    <a:pt x="8" y="44"/>
                  </a:lnTo>
                  <a:lnTo>
                    <a:pt x="14" y="43"/>
                  </a:lnTo>
                  <a:lnTo>
                    <a:pt x="31" y="44"/>
                  </a:lnTo>
                  <a:lnTo>
                    <a:pt x="36" y="42"/>
                  </a:lnTo>
                  <a:lnTo>
                    <a:pt x="44" y="40"/>
                  </a:lnTo>
                  <a:lnTo>
                    <a:pt x="53" y="40"/>
                  </a:lnTo>
                  <a:lnTo>
                    <a:pt x="47" y="38"/>
                  </a:lnTo>
                  <a:lnTo>
                    <a:pt x="41" y="35"/>
                  </a:lnTo>
                  <a:lnTo>
                    <a:pt x="40" y="29"/>
                  </a:lnTo>
                  <a:lnTo>
                    <a:pt x="43" y="22"/>
                  </a:lnTo>
                  <a:lnTo>
                    <a:pt x="51" y="16"/>
                  </a:lnTo>
                  <a:lnTo>
                    <a:pt x="66" y="17"/>
                  </a:lnTo>
                  <a:lnTo>
                    <a:pt x="76" y="13"/>
                  </a:lnTo>
                  <a:lnTo>
                    <a:pt x="92" y="5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9" y="4"/>
                  </a:lnTo>
                  <a:lnTo>
                    <a:pt x="137" y="15"/>
                  </a:lnTo>
                  <a:lnTo>
                    <a:pt x="149" y="13"/>
                  </a:lnTo>
                  <a:lnTo>
                    <a:pt x="157" y="12"/>
                  </a:lnTo>
                  <a:lnTo>
                    <a:pt x="165" y="13"/>
                  </a:lnTo>
                  <a:lnTo>
                    <a:pt x="170" y="15"/>
                  </a:lnTo>
                  <a:lnTo>
                    <a:pt x="175" y="20"/>
                  </a:lnTo>
                  <a:lnTo>
                    <a:pt x="192" y="26"/>
                  </a:lnTo>
                  <a:lnTo>
                    <a:pt x="196" y="28"/>
                  </a:lnTo>
                  <a:lnTo>
                    <a:pt x="204" y="3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5" name="Freeform 75"/>
            <p:cNvSpPr>
              <a:spLocks/>
            </p:cNvSpPr>
            <p:nvPr/>
          </p:nvSpPr>
          <p:spPr bwMode="auto">
            <a:xfrm>
              <a:off x="3343" y="2089"/>
              <a:ext cx="100" cy="83"/>
            </a:xfrm>
            <a:custGeom>
              <a:avLst/>
              <a:gdLst>
                <a:gd name="T0" fmla="*/ 37 w 119"/>
                <a:gd name="T1" fmla="*/ 89 h 90"/>
                <a:gd name="T2" fmla="*/ 28 w 119"/>
                <a:gd name="T3" fmla="*/ 75 h 90"/>
                <a:gd name="T4" fmla="*/ 25 w 119"/>
                <a:gd name="T5" fmla="*/ 66 h 90"/>
                <a:gd name="T6" fmla="*/ 31 w 119"/>
                <a:gd name="T7" fmla="*/ 59 h 90"/>
                <a:gd name="T8" fmla="*/ 34 w 119"/>
                <a:gd name="T9" fmla="*/ 57 h 90"/>
                <a:gd name="T10" fmla="*/ 34 w 119"/>
                <a:gd name="T11" fmla="*/ 54 h 90"/>
                <a:gd name="T12" fmla="*/ 31 w 119"/>
                <a:gd name="T13" fmla="*/ 50 h 90"/>
                <a:gd name="T14" fmla="*/ 26 w 119"/>
                <a:gd name="T15" fmla="*/ 45 h 90"/>
                <a:gd name="T16" fmla="*/ 23 w 119"/>
                <a:gd name="T17" fmla="*/ 31 h 90"/>
                <a:gd name="T18" fmla="*/ 17 w 119"/>
                <a:gd name="T19" fmla="*/ 24 h 90"/>
                <a:gd name="T20" fmla="*/ 18 w 119"/>
                <a:gd name="T21" fmla="*/ 21 h 90"/>
                <a:gd name="T22" fmla="*/ 13 w 119"/>
                <a:gd name="T23" fmla="*/ 22 h 90"/>
                <a:gd name="T24" fmla="*/ 3 w 119"/>
                <a:gd name="T25" fmla="*/ 13 h 90"/>
                <a:gd name="T26" fmla="*/ 4 w 119"/>
                <a:gd name="T27" fmla="*/ 7 h 90"/>
                <a:gd name="T28" fmla="*/ 2 w 119"/>
                <a:gd name="T29" fmla="*/ 3 h 90"/>
                <a:gd name="T30" fmla="*/ 0 w 119"/>
                <a:gd name="T31" fmla="*/ 0 h 90"/>
                <a:gd name="T32" fmla="*/ 11 w 119"/>
                <a:gd name="T33" fmla="*/ 1 h 90"/>
                <a:gd name="T34" fmla="*/ 17 w 119"/>
                <a:gd name="T35" fmla="*/ 3 h 90"/>
                <a:gd name="T36" fmla="*/ 26 w 119"/>
                <a:gd name="T37" fmla="*/ 12 h 90"/>
                <a:gd name="T38" fmla="*/ 36 w 119"/>
                <a:gd name="T39" fmla="*/ 16 h 90"/>
                <a:gd name="T40" fmla="*/ 47 w 119"/>
                <a:gd name="T41" fmla="*/ 19 h 90"/>
                <a:gd name="T42" fmla="*/ 62 w 119"/>
                <a:gd name="T43" fmla="*/ 13 h 90"/>
                <a:gd name="T44" fmla="*/ 76 w 119"/>
                <a:gd name="T45" fmla="*/ 12 h 90"/>
                <a:gd name="T46" fmla="*/ 82 w 119"/>
                <a:gd name="T47" fmla="*/ 13 h 90"/>
                <a:gd name="T48" fmla="*/ 90 w 119"/>
                <a:gd name="T49" fmla="*/ 18 h 90"/>
                <a:gd name="T50" fmla="*/ 105 w 119"/>
                <a:gd name="T51" fmla="*/ 23 h 90"/>
                <a:gd name="T52" fmla="*/ 111 w 119"/>
                <a:gd name="T53" fmla="*/ 25 h 90"/>
                <a:gd name="T54" fmla="*/ 116 w 119"/>
                <a:gd name="T55" fmla="*/ 29 h 90"/>
                <a:gd name="T56" fmla="*/ 118 w 119"/>
                <a:gd name="T57" fmla="*/ 32 h 90"/>
                <a:gd name="T58" fmla="*/ 114 w 119"/>
                <a:gd name="T59" fmla="*/ 46 h 90"/>
                <a:gd name="T60" fmla="*/ 110 w 119"/>
                <a:gd name="T61" fmla="*/ 50 h 90"/>
                <a:gd name="T62" fmla="*/ 106 w 119"/>
                <a:gd name="T63" fmla="*/ 56 h 90"/>
                <a:gd name="T64" fmla="*/ 103 w 119"/>
                <a:gd name="T65" fmla="*/ 59 h 90"/>
                <a:gd name="T66" fmla="*/ 102 w 119"/>
                <a:gd name="T67" fmla="*/ 65 h 90"/>
                <a:gd name="T68" fmla="*/ 102 w 119"/>
                <a:gd name="T69" fmla="*/ 68 h 90"/>
                <a:gd name="T70" fmla="*/ 92 w 119"/>
                <a:gd name="T71" fmla="*/ 70 h 90"/>
                <a:gd name="T72" fmla="*/ 83 w 119"/>
                <a:gd name="T73" fmla="*/ 76 h 90"/>
                <a:gd name="T74" fmla="*/ 77 w 119"/>
                <a:gd name="T75" fmla="*/ 89 h 90"/>
                <a:gd name="T76" fmla="*/ 59 w 119"/>
                <a:gd name="T77" fmla="*/ 89 h 90"/>
                <a:gd name="T78" fmla="*/ 56 w 119"/>
                <a:gd name="T79" fmla="*/ 86 h 90"/>
                <a:gd name="T80" fmla="*/ 37 w 119"/>
                <a:gd name="T81" fmla="*/ 89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"/>
                <a:gd name="T124" fmla="*/ 0 h 90"/>
                <a:gd name="T125" fmla="*/ 119 w 119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" h="90">
                  <a:moveTo>
                    <a:pt x="37" y="89"/>
                  </a:moveTo>
                  <a:lnTo>
                    <a:pt x="28" y="75"/>
                  </a:lnTo>
                  <a:lnTo>
                    <a:pt x="25" y="66"/>
                  </a:lnTo>
                  <a:lnTo>
                    <a:pt x="31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1" y="50"/>
                  </a:lnTo>
                  <a:lnTo>
                    <a:pt x="26" y="45"/>
                  </a:lnTo>
                  <a:lnTo>
                    <a:pt x="23" y="31"/>
                  </a:lnTo>
                  <a:lnTo>
                    <a:pt x="17" y="24"/>
                  </a:lnTo>
                  <a:lnTo>
                    <a:pt x="18" y="21"/>
                  </a:lnTo>
                  <a:lnTo>
                    <a:pt x="13" y="22"/>
                  </a:lnTo>
                  <a:lnTo>
                    <a:pt x="3" y="13"/>
                  </a:lnTo>
                  <a:lnTo>
                    <a:pt x="4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7" y="3"/>
                  </a:lnTo>
                  <a:lnTo>
                    <a:pt x="26" y="12"/>
                  </a:lnTo>
                  <a:lnTo>
                    <a:pt x="36" y="16"/>
                  </a:lnTo>
                  <a:lnTo>
                    <a:pt x="47" y="19"/>
                  </a:lnTo>
                  <a:lnTo>
                    <a:pt x="62" y="13"/>
                  </a:lnTo>
                  <a:lnTo>
                    <a:pt x="76" y="12"/>
                  </a:lnTo>
                  <a:lnTo>
                    <a:pt x="82" y="13"/>
                  </a:lnTo>
                  <a:lnTo>
                    <a:pt x="90" y="18"/>
                  </a:lnTo>
                  <a:lnTo>
                    <a:pt x="105" y="23"/>
                  </a:lnTo>
                  <a:lnTo>
                    <a:pt x="111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4" y="46"/>
                  </a:lnTo>
                  <a:lnTo>
                    <a:pt x="110" y="50"/>
                  </a:lnTo>
                  <a:lnTo>
                    <a:pt x="106" y="56"/>
                  </a:lnTo>
                  <a:lnTo>
                    <a:pt x="103" y="59"/>
                  </a:lnTo>
                  <a:lnTo>
                    <a:pt x="102" y="65"/>
                  </a:lnTo>
                  <a:lnTo>
                    <a:pt x="102" y="68"/>
                  </a:lnTo>
                  <a:lnTo>
                    <a:pt x="92" y="70"/>
                  </a:lnTo>
                  <a:lnTo>
                    <a:pt x="83" y="76"/>
                  </a:lnTo>
                  <a:lnTo>
                    <a:pt x="77" y="89"/>
                  </a:lnTo>
                  <a:lnTo>
                    <a:pt x="59" y="89"/>
                  </a:lnTo>
                  <a:lnTo>
                    <a:pt x="56" y="86"/>
                  </a:lnTo>
                  <a:lnTo>
                    <a:pt x="37" y="89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6" name="Freeform 76"/>
            <p:cNvSpPr>
              <a:spLocks/>
            </p:cNvSpPr>
            <p:nvPr/>
          </p:nvSpPr>
          <p:spPr bwMode="auto">
            <a:xfrm>
              <a:off x="3331" y="2169"/>
              <a:ext cx="79" cy="82"/>
            </a:xfrm>
            <a:custGeom>
              <a:avLst/>
              <a:gdLst>
                <a:gd name="T0" fmla="*/ 91 w 92"/>
                <a:gd name="T1" fmla="*/ 3 h 86"/>
                <a:gd name="T2" fmla="*/ 77 w 92"/>
                <a:gd name="T3" fmla="*/ 3 h 86"/>
                <a:gd name="T4" fmla="*/ 76 w 92"/>
                <a:gd name="T5" fmla="*/ 3 h 86"/>
                <a:gd name="T6" fmla="*/ 71 w 92"/>
                <a:gd name="T7" fmla="*/ 0 h 86"/>
                <a:gd name="T8" fmla="*/ 51 w 92"/>
                <a:gd name="T9" fmla="*/ 3 h 86"/>
                <a:gd name="T10" fmla="*/ 36 w 92"/>
                <a:gd name="T11" fmla="*/ 6 h 86"/>
                <a:gd name="T12" fmla="*/ 22 w 92"/>
                <a:gd name="T13" fmla="*/ 9 h 86"/>
                <a:gd name="T14" fmla="*/ 21 w 92"/>
                <a:gd name="T15" fmla="*/ 15 h 86"/>
                <a:gd name="T16" fmla="*/ 12 w 92"/>
                <a:gd name="T17" fmla="*/ 21 h 86"/>
                <a:gd name="T18" fmla="*/ 4 w 92"/>
                <a:gd name="T19" fmla="*/ 28 h 86"/>
                <a:gd name="T20" fmla="*/ 0 w 92"/>
                <a:gd name="T21" fmla="*/ 36 h 86"/>
                <a:gd name="T22" fmla="*/ 3 w 92"/>
                <a:gd name="T23" fmla="*/ 45 h 86"/>
                <a:gd name="T24" fmla="*/ 32 w 92"/>
                <a:gd name="T25" fmla="*/ 85 h 86"/>
                <a:gd name="T26" fmla="*/ 44 w 92"/>
                <a:gd name="T27" fmla="*/ 85 h 86"/>
                <a:gd name="T28" fmla="*/ 47 w 92"/>
                <a:gd name="T29" fmla="*/ 65 h 86"/>
                <a:gd name="T30" fmla="*/ 53 w 92"/>
                <a:gd name="T31" fmla="*/ 63 h 86"/>
                <a:gd name="T32" fmla="*/ 57 w 92"/>
                <a:gd name="T33" fmla="*/ 58 h 86"/>
                <a:gd name="T34" fmla="*/ 63 w 92"/>
                <a:gd name="T35" fmla="*/ 48 h 86"/>
                <a:gd name="T36" fmla="*/ 63 w 92"/>
                <a:gd name="T37" fmla="*/ 43 h 86"/>
                <a:gd name="T38" fmla="*/ 67 w 92"/>
                <a:gd name="T39" fmla="*/ 26 h 86"/>
                <a:gd name="T40" fmla="*/ 74 w 92"/>
                <a:gd name="T41" fmla="*/ 19 h 86"/>
                <a:gd name="T42" fmla="*/ 79 w 92"/>
                <a:gd name="T43" fmla="*/ 15 h 86"/>
                <a:gd name="T44" fmla="*/ 86 w 92"/>
                <a:gd name="T45" fmla="*/ 17 h 86"/>
                <a:gd name="T46" fmla="*/ 89 w 92"/>
                <a:gd name="T47" fmla="*/ 19 h 86"/>
                <a:gd name="T48" fmla="*/ 91 w 92"/>
                <a:gd name="T49" fmla="*/ 3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"/>
                <a:gd name="T76" fmla="*/ 0 h 86"/>
                <a:gd name="T77" fmla="*/ 92 w 92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" h="86">
                  <a:moveTo>
                    <a:pt x="91" y="3"/>
                  </a:moveTo>
                  <a:lnTo>
                    <a:pt x="77" y="3"/>
                  </a:lnTo>
                  <a:lnTo>
                    <a:pt x="76" y="3"/>
                  </a:lnTo>
                  <a:lnTo>
                    <a:pt x="71" y="0"/>
                  </a:lnTo>
                  <a:lnTo>
                    <a:pt x="51" y="3"/>
                  </a:lnTo>
                  <a:lnTo>
                    <a:pt x="36" y="6"/>
                  </a:lnTo>
                  <a:lnTo>
                    <a:pt x="22" y="9"/>
                  </a:lnTo>
                  <a:lnTo>
                    <a:pt x="21" y="15"/>
                  </a:lnTo>
                  <a:lnTo>
                    <a:pt x="12" y="21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3" y="45"/>
                  </a:lnTo>
                  <a:lnTo>
                    <a:pt x="32" y="85"/>
                  </a:lnTo>
                  <a:lnTo>
                    <a:pt x="44" y="85"/>
                  </a:lnTo>
                  <a:lnTo>
                    <a:pt x="47" y="65"/>
                  </a:lnTo>
                  <a:lnTo>
                    <a:pt x="53" y="63"/>
                  </a:lnTo>
                  <a:lnTo>
                    <a:pt x="57" y="58"/>
                  </a:lnTo>
                  <a:lnTo>
                    <a:pt x="63" y="48"/>
                  </a:lnTo>
                  <a:lnTo>
                    <a:pt x="63" y="43"/>
                  </a:lnTo>
                  <a:lnTo>
                    <a:pt x="67" y="26"/>
                  </a:lnTo>
                  <a:lnTo>
                    <a:pt x="74" y="19"/>
                  </a:lnTo>
                  <a:lnTo>
                    <a:pt x="79" y="15"/>
                  </a:lnTo>
                  <a:lnTo>
                    <a:pt x="86" y="17"/>
                  </a:lnTo>
                  <a:lnTo>
                    <a:pt x="89" y="19"/>
                  </a:lnTo>
                  <a:lnTo>
                    <a:pt x="91" y="3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7" name="Freeform 77"/>
            <p:cNvSpPr>
              <a:spLocks/>
            </p:cNvSpPr>
            <p:nvPr/>
          </p:nvSpPr>
          <p:spPr bwMode="auto">
            <a:xfrm>
              <a:off x="3324" y="2143"/>
              <a:ext cx="25" cy="60"/>
            </a:xfrm>
            <a:custGeom>
              <a:avLst/>
              <a:gdLst>
                <a:gd name="T0" fmla="*/ 0 w 30"/>
                <a:gd name="T1" fmla="*/ 19 h 64"/>
                <a:gd name="T2" fmla="*/ 10 w 30"/>
                <a:gd name="T3" fmla="*/ 28 h 64"/>
                <a:gd name="T4" fmla="*/ 12 w 30"/>
                <a:gd name="T5" fmla="*/ 30 h 64"/>
                <a:gd name="T6" fmla="*/ 12 w 30"/>
                <a:gd name="T7" fmla="*/ 39 h 64"/>
                <a:gd name="T8" fmla="*/ 10 w 30"/>
                <a:gd name="T9" fmla="*/ 40 h 64"/>
                <a:gd name="T10" fmla="*/ 10 w 30"/>
                <a:gd name="T11" fmla="*/ 47 h 64"/>
                <a:gd name="T12" fmla="*/ 10 w 30"/>
                <a:gd name="T13" fmla="*/ 52 h 64"/>
                <a:gd name="T14" fmla="*/ 7 w 30"/>
                <a:gd name="T15" fmla="*/ 63 h 64"/>
                <a:gd name="T16" fmla="*/ 10 w 30"/>
                <a:gd name="T17" fmla="*/ 57 h 64"/>
                <a:gd name="T18" fmla="*/ 16 w 30"/>
                <a:gd name="T19" fmla="*/ 51 h 64"/>
                <a:gd name="T20" fmla="*/ 27 w 30"/>
                <a:gd name="T21" fmla="*/ 43 h 64"/>
                <a:gd name="T22" fmla="*/ 29 w 30"/>
                <a:gd name="T23" fmla="*/ 36 h 64"/>
                <a:gd name="T24" fmla="*/ 26 w 30"/>
                <a:gd name="T25" fmla="*/ 32 h 64"/>
                <a:gd name="T26" fmla="*/ 26 w 30"/>
                <a:gd name="T27" fmla="*/ 29 h 64"/>
                <a:gd name="T28" fmla="*/ 27 w 30"/>
                <a:gd name="T29" fmla="*/ 23 h 64"/>
                <a:gd name="T30" fmla="*/ 26 w 30"/>
                <a:gd name="T31" fmla="*/ 15 h 64"/>
                <a:gd name="T32" fmla="*/ 24 w 30"/>
                <a:gd name="T33" fmla="*/ 9 h 64"/>
                <a:gd name="T34" fmla="*/ 21 w 30"/>
                <a:gd name="T35" fmla="*/ 4 h 64"/>
                <a:gd name="T36" fmla="*/ 16 w 30"/>
                <a:gd name="T37" fmla="*/ 1 h 64"/>
                <a:gd name="T38" fmla="*/ 13 w 30"/>
                <a:gd name="T39" fmla="*/ 0 h 64"/>
                <a:gd name="T40" fmla="*/ 7 w 30"/>
                <a:gd name="T41" fmla="*/ 0 h 64"/>
                <a:gd name="T42" fmla="*/ 5 w 30"/>
                <a:gd name="T43" fmla="*/ 2 h 64"/>
                <a:gd name="T44" fmla="*/ 0 w 30"/>
                <a:gd name="T45" fmla="*/ 19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"/>
                <a:gd name="T70" fmla="*/ 0 h 64"/>
                <a:gd name="T71" fmla="*/ 30 w 30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" h="64">
                  <a:moveTo>
                    <a:pt x="0" y="19"/>
                  </a:moveTo>
                  <a:lnTo>
                    <a:pt x="10" y="28"/>
                  </a:lnTo>
                  <a:lnTo>
                    <a:pt x="12" y="30"/>
                  </a:lnTo>
                  <a:lnTo>
                    <a:pt x="12" y="39"/>
                  </a:lnTo>
                  <a:lnTo>
                    <a:pt x="10" y="40"/>
                  </a:lnTo>
                  <a:lnTo>
                    <a:pt x="10" y="47"/>
                  </a:lnTo>
                  <a:lnTo>
                    <a:pt x="10" y="52"/>
                  </a:lnTo>
                  <a:lnTo>
                    <a:pt x="7" y="63"/>
                  </a:lnTo>
                  <a:lnTo>
                    <a:pt x="10" y="57"/>
                  </a:lnTo>
                  <a:lnTo>
                    <a:pt x="16" y="51"/>
                  </a:lnTo>
                  <a:lnTo>
                    <a:pt x="27" y="43"/>
                  </a:lnTo>
                  <a:lnTo>
                    <a:pt x="29" y="36"/>
                  </a:lnTo>
                  <a:lnTo>
                    <a:pt x="26" y="32"/>
                  </a:lnTo>
                  <a:lnTo>
                    <a:pt x="26" y="29"/>
                  </a:lnTo>
                  <a:lnTo>
                    <a:pt x="27" y="23"/>
                  </a:lnTo>
                  <a:lnTo>
                    <a:pt x="26" y="15"/>
                  </a:lnTo>
                  <a:lnTo>
                    <a:pt x="24" y="9"/>
                  </a:lnTo>
                  <a:lnTo>
                    <a:pt x="21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19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8" name="Freeform 78"/>
            <p:cNvSpPr>
              <a:spLocks/>
            </p:cNvSpPr>
            <p:nvPr/>
          </p:nvSpPr>
          <p:spPr bwMode="auto">
            <a:xfrm>
              <a:off x="3245" y="2072"/>
              <a:ext cx="130" cy="107"/>
            </a:xfrm>
            <a:custGeom>
              <a:avLst/>
              <a:gdLst>
                <a:gd name="T0" fmla="*/ 27 w 152"/>
                <a:gd name="T1" fmla="*/ 51 h 115"/>
                <a:gd name="T2" fmla="*/ 22 w 152"/>
                <a:gd name="T3" fmla="*/ 42 h 115"/>
                <a:gd name="T4" fmla="*/ 22 w 152"/>
                <a:gd name="T5" fmla="*/ 40 h 115"/>
                <a:gd name="T6" fmla="*/ 21 w 152"/>
                <a:gd name="T7" fmla="*/ 38 h 115"/>
                <a:gd name="T8" fmla="*/ 17 w 152"/>
                <a:gd name="T9" fmla="*/ 38 h 115"/>
                <a:gd name="T10" fmla="*/ 22 w 152"/>
                <a:gd name="T11" fmla="*/ 35 h 115"/>
                <a:gd name="T12" fmla="*/ 8 w 152"/>
                <a:gd name="T13" fmla="*/ 30 h 115"/>
                <a:gd name="T14" fmla="*/ 0 w 152"/>
                <a:gd name="T15" fmla="*/ 25 h 115"/>
                <a:gd name="T16" fmla="*/ 15 w 152"/>
                <a:gd name="T17" fmla="*/ 19 h 115"/>
                <a:gd name="T18" fmla="*/ 34 w 152"/>
                <a:gd name="T19" fmla="*/ 13 h 115"/>
                <a:gd name="T20" fmla="*/ 59 w 152"/>
                <a:gd name="T21" fmla="*/ 10 h 115"/>
                <a:gd name="T22" fmla="*/ 61 w 152"/>
                <a:gd name="T23" fmla="*/ 2 h 115"/>
                <a:gd name="T24" fmla="*/ 63 w 152"/>
                <a:gd name="T25" fmla="*/ 0 h 115"/>
                <a:gd name="T26" fmla="*/ 66 w 152"/>
                <a:gd name="T27" fmla="*/ 10 h 115"/>
                <a:gd name="T28" fmla="*/ 72 w 152"/>
                <a:gd name="T29" fmla="*/ 24 h 115"/>
                <a:gd name="T30" fmla="*/ 91 w 152"/>
                <a:gd name="T31" fmla="*/ 24 h 115"/>
                <a:gd name="T32" fmla="*/ 98 w 152"/>
                <a:gd name="T33" fmla="*/ 21 h 115"/>
                <a:gd name="T34" fmla="*/ 113 w 152"/>
                <a:gd name="T35" fmla="*/ 19 h 115"/>
                <a:gd name="T36" fmla="*/ 116 w 152"/>
                <a:gd name="T37" fmla="*/ 22 h 115"/>
                <a:gd name="T38" fmla="*/ 118 w 152"/>
                <a:gd name="T39" fmla="*/ 26 h 115"/>
                <a:gd name="T40" fmla="*/ 117 w 152"/>
                <a:gd name="T41" fmla="*/ 33 h 115"/>
                <a:gd name="T42" fmla="*/ 127 w 152"/>
                <a:gd name="T43" fmla="*/ 42 h 115"/>
                <a:gd name="T44" fmla="*/ 134 w 152"/>
                <a:gd name="T45" fmla="*/ 40 h 115"/>
                <a:gd name="T46" fmla="*/ 132 w 152"/>
                <a:gd name="T47" fmla="*/ 44 h 115"/>
                <a:gd name="T48" fmla="*/ 137 w 152"/>
                <a:gd name="T49" fmla="*/ 51 h 115"/>
                <a:gd name="T50" fmla="*/ 141 w 152"/>
                <a:gd name="T51" fmla="*/ 63 h 115"/>
                <a:gd name="T52" fmla="*/ 145 w 152"/>
                <a:gd name="T53" fmla="*/ 69 h 115"/>
                <a:gd name="T54" fmla="*/ 149 w 152"/>
                <a:gd name="T55" fmla="*/ 72 h 115"/>
                <a:gd name="T56" fmla="*/ 148 w 152"/>
                <a:gd name="T57" fmla="*/ 76 h 115"/>
                <a:gd name="T58" fmla="*/ 145 w 152"/>
                <a:gd name="T59" fmla="*/ 79 h 115"/>
                <a:gd name="T60" fmla="*/ 139 w 152"/>
                <a:gd name="T61" fmla="*/ 84 h 115"/>
                <a:gd name="T62" fmla="*/ 143 w 152"/>
                <a:gd name="T63" fmla="*/ 93 h 115"/>
                <a:gd name="T64" fmla="*/ 151 w 152"/>
                <a:gd name="T65" fmla="*/ 108 h 115"/>
                <a:gd name="T66" fmla="*/ 137 w 152"/>
                <a:gd name="T67" fmla="*/ 111 h 115"/>
                <a:gd name="T68" fmla="*/ 123 w 152"/>
                <a:gd name="T69" fmla="*/ 114 h 115"/>
                <a:gd name="T70" fmla="*/ 118 w 152"/>
                <a:gd name="T71" fmla="*/ 105 h 115"/>
                <a:gd name="T72" fmla="*/ 122 w 152"/>
                <a:gd name="T73" fmla="*/ 100 h 115"/>
                <a:gd name="T74" fmla="*/ 117 w 152"/>
                <a:gd name="T75" fmla="*/ 87 h 115"/>
                <a:gd name="T76" fmla="*/ 114 w 152"/>
                <a:gd name="T77" fmla="*/ 81 h 115"/>
                <a:gd name="T78" fmla="*/ 107 w 152"/>
                <a:gd name="T79" fmla="*/ 77 h 115"/>
                <a:gd name="T80" fmla="*/ 103 w 152"/>
                <a:gd name="T81" fmla="*/ 77 h 115"/>
                <a:gd name="T82" fmla="*/ 98 w 152"/>
                <a:gd name="T83" fmla="*/ 80 h 115"/>
                <a:gd name="T84" fmla="*/ 92 w 152"/>
                <a:gd name="T85" fmla="*/ 97 h 115"/>
                <a:gd name="T86" fmla="*/ 67 w 152"/>
                <a:gd name="T87" fmla="*/ 76 h 115"/>
                <a:gd name="T88" fmla="*/ 62 w 152"/>
                <a:gd name="T89" fmla="*/ 74 h 115"/>
                <a:gd name="T90" fmla="*/ 55 w 152"/>
                <a:gd name="T91" fmla="*/ 69 h 115"/>
                <a:gd name="T92" fmla="*/ 48 w 152"/>
                <a:gd name="T93" fmla="*/ 55 h 115"/>
                <a:gd name="T94" fmla="*/ 39 w 152"/>
                <a:gd name="T95" fmla="*/ 60 h 115"/>
                <a:gd name="T96" fmla="*/ 27 w 152"/>
                <a:gd name="T97" fmla="*/ 51 h 1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115"/>
                <a:gd name="T149" fmla="*/ 152 w 152"/>
                <a:gd name="T150" fmla="*/ 115 h 1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115">
                  <a:moveTo>
                    <a:pt x="27" y="51"/>
                  </a:moveTo>
                  <a:lnTo>
                    <a:pt x="22" y="42"/>
                  </a:lnTo>
                  <a:lnTo>
                    <a:pt x="22" y="40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22" y="35"/>
                  </a:lnTo>
                  <a:lnTo>
                    <a:pt x="8" y="30"/>
                  </a:lnTo>
                  <a:lnTo>
                    <a:pt x="0" y="25"/>
                  </a:lnTo>
                  <a:lnTo>
                    <a:pt x="15" y="19"/>
                  </a:lnTo>
                  <a:lnTo>
                    <a:pt x="34" y="13"/>
                  </a:lnTo>
                  <a:lnTo>
                    <a:pt x="59" y="10"/>
                  </a:lnTo>
                  <a:lnTo>
                    <a:pt x="61" y="2"/>
                  </a:lnTo>
                  <a:lnTo>
                    <a:pt x="63" y="0"/>
                  </a:lnTo>
                  <a:lnTo>
                    <a:pt x="66" y="10"/>
                  </a:lnTo>
                  <a:lnTo>
                    <a:pt x="72" y="24"/>
                  </a:lnTo>
                  <a:lnTo>
                    <a:pt x="91" y="24"/>
                  </a:lnTo>
                  <a:lnTo>
                    <a:pt x="98" y="21"/>
                  </a:lnTo>
                  <a:lnTo>
                    <a:pt x="113" y="19"/>
                  </a:lnTo>
                  <a:lnTo>
                    <a:pt x="116" y="22"/>
                  </a:lnTo>
                  <a:lnTo>
                    <a:pt x="118" y="26"/>
                  </a:lnTo>
                  <a:lnTo>
                    <a:pt x="117" y="33"/>
                  </a:lnTo>
                  <a:lnTo>
                    <a:pt x="127" y="42"/>
                  </a:lnTo>
                  <a:lnTo>
                    <a:pt x="134" y="40"/>
                  </a:lnTo>
                  <a:lnTo>
                    <a:pt x="132" y="44"/>
                  </a:lnTo>
                  <a:lnTo>
                    <a:pt x="137" y="51"/>
                  </a:lnTo>
                  <a:lnTo>
                    <a:pt x="141" y="63"/>
                  </a:lnTo>
                  <a:lnTo>
                    <a:pt x="145" y="69"/>
                  </a:lnTo>
                  <a:lnTo>
                    <a:pt x="149" y="72"/>
                  </a:lnTo>
                  <a:lnTo>
                    <a:pt x="148" y="76"/>
                  </a:lnTo>
                  <a:lnTo>
                    <a:pt x="145" y="79"/>
                  </a:lnTo>
                  <a:lnTo>
                    <a:pt x="139" y="84"/>
                  </a:lnTo>
                  <a:lnTo>
                    <a:pt x="143" y="93"/>
                  </a:lnTo>
                  <a:lnTo>
                    <a:pt x="151" y="108"/>
                  </a:lnTo>
                  <a:lnTo>
                    <a:pt x="137" y="111"/>
                  </a:lnTo>
                  <a:lnTo>
                    <a:pt x="123" y="114"/>
                  </a:lnTo>
                  <a:lnTo>
                    <a:pt x="118" y="105"/>
                  </a:lnTo>
                  <a:lnTo>
                    <a:pt x="122" y="100"/>
                  </a:lnTo>
                  <a:lnTo>
                    <a:pt x="117" y="87"/>
                  </a:lnTo>
                  <a:lnTo>
                    <a:pt x="114" y="81"/>
                  </a:lnTo>
                  <a:lnTo>
                    <a:pt x="107" y="77"/>
                  </a:lnTo>
                  <a:lnTo>
                    <a:pt x="103" y="77"/>
                  </a:lnTo>
                  <a:lnTo>
                    <a:pt x="98" y="80"/>
                  </a:lnTo>
                  <a:lnTo>
                    <a:pt x="92" y="97"/>
                  </a:lnTo>
                  <a:lnTo>
                    <a:pt x="67" y="76"/>
                  </a:lnTo>
                  <a:lnTo>
                    <a:pt x="62" y="74"/>
                  </a:lnTo>
                  <a:lnTo>
                    <a:pt x="55" y="69"/>
                  </a:lnTo>
                  <a:lnTo>
                    <a:pt x="48" y="55"/>
                  </a:lnTo>
                  <a:lnTo>
                    <a:pt x="39" y="60"/>
                  </a:lnTo>
                  <a:lnTo>
                    <a:pt x="27" y="51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9" name="Freeform 79"/>
            <p:cNvSpPr>
              <a:spLocks/>
            </p:cNvSpPr>
            <p:nvPr/>
          </p:nvSpPr>
          <p:spPr bwMode="auto">
            <a:xfrm>
              <a:off x="3301" y="2039"/>
              <a:ext cx="69" cy="56"/>
            </a:xfrm>
            <a:custGeom>
              <a:avLst/>
              <a:gdLst>
                <a:gd name="T0" fmla="*/ 44 w 83"/>
                <a:gd name="T1" fmla="*/ 18 h 60"/>
                <a:gd name="T2" fmla="*/ 39 w 83"/>
                <a:gd name="T3" fmla="*/ 18 h 60"/>
                <a:gd name="T4" fmla="*/ 32 w 83"/>
                <a:gd name="T5" fmla="*/ 22 h 60"/>
                <a:gd name="T6" fmla="*/ 23 w 83"/>
                <a:gd name="T7" fmla="*/ 24 h 60"/>
                <a:gd name="T8" fmla="*/ 14 w 83"/>
                <a:gd name="T9" fmla="*/ 23 h 60"/>
                <a:gd name="T10" fmla="*/ 6 w 83"/>
                <a:gd name="T11" fmla="*/ 17 h 60"/>
                <a:gd name="T12" fmla="*/ 3 w 83"/>
                <a:gd name="T13" fmla="*/ 21 h 60"/>
                <a:gd name="T14" fmla="*/ 1 w 83"/>
                <a:gd name="T15" fmla="*/ 25 h 60"/>
                <a:gd name="T16" fmla="*/ 1 w 83"/>
                <a:gd name="T17" fmla="*/ 32 h 60"/>
                <a:gd name="T18" fmla="*/ 0 w 83"/>
                <a:gd name="T19" fmla="*/ 33 h 60"/>
                <a:gd name="T20" fmla="*/ 8 w 83"/>
                <a:gd name="T21" fmla="*/ 57 h 60"/>
                <a:gd name="T22" fmla="*/ 26 w 83"/>
                <a:gd name="T23" fmla="*/ 59 h 60"/>
                <a:gd name="T24" fmla="*/ 41 w 83"/>
                <a:gd name="T25" fmla="*/ 53 h 60"/>
                <a:gd name="T26" fmla="*/ 49 w 83"/>
                <a:gd name="T27" fmla="*/ 52 h 60"/>
                <a:gd name="T28" fmla="*/ 55 w 83"/>
                <a:gd name="T29" fmla="*/ 53 h 60"/>
                <a:gd name="T30" fmla="*/ 59 w 83"/>
                <a:gd name="T31" fmla="*/ 53 h 60"/>
                <a:gd name="T32" fmla="*/ 61 w 83"/>
                <a:gd name="T33" fmla="*/ 52 h 60"/>
                <a:gd name="T34" fmla="*/ 68 w 83"/>
                <a:gd name="T35" fmla="*/ 46 h 60"/>
                <a:gd name="T36" fmla="*/ 74 w 83"/>
                <a:gd name="T37" fmla="*/ 40 h 60"/>
                <a:gd name="T38" fmla="*/ 77 w 83"/>
                <a:gd name="T39" fmla="*/ 30 h 60"/>
                <a:gd name="T40" fmla="*/ 78 w 83"/>
                <a:gd name="T41" fmla="*/ 20 h 60"/>
                <a:gd name="T42" fmla="*/ 82 w 83"/>
                <a:gd name="T43" fmla="*/ 11 h 60"/>
                <a:gd name="T44" fmla="*/ 75 w 83"/>
                <a:gd name="T45" fmla="*/ 0 h 60"/>
                <a:gd name="T46" fmla="*/ 72 w 83"/>
                <a:gd name="T47" fmla="*/ 2 h 60"/>
                <a:gd name="T48" fmla="*/ 61 w 83"/>
                <a:gd name="T49" fmla="*/ 3 h 60"/>
                <a:gd name="T50" fmla="*/ 56 w 83"/>
                <a:gd name="T51" fmla="*/ 5 h 60"/>
                <a:gd name="T52" fmla="*/ 50 w 83"/>
                <a:gd name="T53" fmla="*/ 10 h 60"/>
                <a:gd name="T54" fmla="*/ 50 w 83"/>
                <a:gd name="T55" fmla="*/ 15 h 60"/>
                <a:gd name="T56" fmla="*/ 47 w 83"/>
                <a:gd name="T57" fmla="*/ 17 h 60"/>
                <a:gd name="T58" fmla="*/ 44 w 83"/>
                <a:gd name="T59" fmla="*/ 18 h 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"/>
                <a:gd name="T91" fmla="*/ 0 h 60"/>
                <a:gd name="T92" fmla="*/ 83 w 83"/>
                <a:gd name="T93" fmla="*/ 60 h 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" h="60">
                  <a:moveTo>
                    <a:pt x="44" y="18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8" y="57"/>
                  </a:lnTo>
                  <a:lnTo>
                    <a:pt x="26" y="59"/>
                  </a:lnTo>
                  <a:lnTo>
                    <a:pt x="41" y="53"/>
                  </a:lnTo>
                  <a:lnTo>
                    <a:pt x="49" y="52"/>
                  </a:lnTo>
                  <a:lnTo>
                    <a:pt x="55" y="53"/>
                  </a:lnTo>
                  <a:lnTo>
                    <a:pt x="59" y="53"/>
                  </a:lnTo>
                  <a:lnTo>
                    <a:pt x="61" y="52"/>
                  </a:lnTo>
                  <a:lnTo>
                    <a:pt x="68" y="46"/>
                  </a:lnTo>
                  <a:lnTo>
                    <a:pt x="74" y="40"/>
                  </a:lnTo>
                  <a:lnTo>
                    <a:pt x="77" y="30"/>
                  </a:lnTo>
                  <a:lnTo>
                    <a:pt x="78" y="20"/>
                  </a:lnTo>
                  <a:lnTo>
                    <a:pt x="82" y="11"/>
                  </a:lnTo>
                  <a:lnTo>
                    <a:pt x="75" y="0"/>
                  </a:lnTo>
                  <a:lnTo>
                    <a:pt x="72" y="2"/>
                  </a:lnTo>
                  <a:lnTo>
                    <a:pt x="61" y="3"/>
                  </a:lnTo>
                  <a:lnTo>
                    <a:pt x="56" y="5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7" y="17"/>
                  </a:lnTo>
                  <a:lnTo>
                    <a:pt x="44" y="18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0" name="Freeform 80"/>
            <p:cNvSpPr>
              <a:spLocks/>
            </p:cNvSpPr>
            <p:nvPr/>
          </p:nvSpPr>
          <p:spPr bwMode="auto">
            <a:xfrm>
              <a:off x="3247" y="1998"/>
              <a:ext cx="127" cy="63"/>
            </a:xfrm>
            <a:custGeom>
              <a:avLst/>
              <a:gdLst>
                <a:gd name="T0" fmla="*/ 136 w 150"/>
                <a:gd name="T1" fmla="*/ 15 h 66"/>
                <a:gd name="T2" fmla="*/ 129 w 150"/>
                <a:gd name="T3" fmla="*/ 12 h 66"/>
                <a:gd name="T4" fmla="*/ 112 w 150"/>
                <a:gd name="T5" fmla="*/ 19 h 66"/>
                <a:gd name="T6" fmla="*/ 110 w 150"/>
                <a:gd name="T7" fmla="*/ 23 h 66"/>
                <a:gd name="T8" fmla="*/ 91 w 150"/>
                <a:gd name="T9" fmla="*/ 26 h 66"/>
                <a:gd name="T10" fmla="*/ 85 w 150"/>
                <a:gd name="T11" fmla="*/ 22 h 66"/>
                <a:gd name="T12" fmla="*/ 72 w 150"/>
                <a:gd name="T13" fmla="*/ 14 h 66"/>
                <a:gd name="T14" fmla="*/ 63 w 150"/>
                <a:gd name="T15" fmla="*/ 7 h 66"/>
                <a:gd name="T16" fmla="*/ 46 w 150"/>
                <a:gd name="T17" fmla="*/ 3 h 66"/>
                <a:gd name="T18" fmla="*/ 35 w 150"/>
                <a:gd name="T19" fmla="*/ 0 h 66"/>
                <a:gd name="T20" fmla="*/ 28 w 150"/>
                <a:gd name="T21" fmla="*/ 5 h 66"/>
                <a:gd name="T22" fmla="*/ 26 w 150"/>
                <a:gd name="T23" fmla="*/ 6 h 66"/>
                <a:gd name="T24" fmla="*/ 23 w 150"/>
                <a:gd name="T25" fmla="*/ 2 h 66"/>
                <a:gd name="T26" fmla="*/ 18 w 150"/>
                <a:gd name="T27" fmla="*/ 0 h 66"/>
                <a:gd name="T28" fmla="*/ 13 w 150"/>
                <a:gd name="T29" fmla="*/ 6 h 66"/>
                <a:gd name="T30" fmla="*/ 0 w 150"/>
                <a:gd name="T31" fmla="*/ 7 h 66"/>
                <a:gd name="T32" fmla="*/ 8 w 150"/>
                <a:gd name="T33" fmla="*/ 20 h 66"/>
                <a:gd name="T34" fmla="*/ 15 w 150"/>
                <a:gd name="T35" fmla="*/ 41 h 66"/>
                <a:gd name="T36" fmla="*/ 22 w 150"/>
                <a:gd name="T37" fmla="*/ 47 h 66"/>
                <a:gd name="T38" fmla="*/ 34 w 150"/>
                <a:gd name="T39" fmla="*/ 47 h 66"/>
                <a:gd name="T40" fmla="*/ 45 w 150"/>
                <a:gd name="T41" fmla="*/ 42 h 66"/>
                <a:gd name="T42" fmla="*/ 51 w 150"/>
                <a:gd name="T43" fmla="*/ 49 h 66"/>
                <a:gd name="T44" fmla="*/ 67 w 150"/>
                <a:gd name="T45" fmla="*/ 58 h 66"/>
                <a:gd name="T46" fmla="*/ 83 w 150"/>
                <a:gd name="T47" fmla="*/ 65 h 66"/>
                <a:gd name="T48" fmla="*/ 96 w 150"/>
                <a:gd name="T49" fmla="*/ 61 h 66"/>
                <a:gd name="T50" fmla="*/ 110 w 150"/>
                <a:gd name="T51" fmla="*/ 58 h 66"/>
                <a:gd name="T52" fmla="*/ 112 w 150"/>
                <a:gd name="T53" fmla="*/ 51 h 66"/>
                <a:gd name="T54" fmla="*/ 124 w 150"/>
                <a:gd name="T55" fmla="*/ 44 h 66"/>
                <a:gd name="T56" fmla="*/ 137 w 150"/>
                <a:gd name="T57" fmla="*/ 42 h 66"/>
                <a:gd name="T58" fmla="*/ 149 w 150"/>
                <a:gd name="T59" fmla="*/ 39 h 66"/>
                <a:gd name="T60" fmla="*/ 145 w 150"/>
                <a:gd name="T61" fmla="*/ 31 h 66"/>
                <a:gd name="T62" fmla="*/ 147 w 150"/>
                <a:gd name="T63" fmla="*/ 24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66"/>
                <a:gd name="T98" fmla="*/ 150 w 150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66">
                  <a:moveTo>
                    <a:pt x="147" y="24"/>
                  </a:moveTo>
                  <a:lnTo>
                    <a:pt x="136" y="15"/>
                  </a:lnTo>
                  <a:lnTo>
                    <a:pt x="133" y="13"/>
                  </a:lnTo>
                  <a:lnTo>
                    <a:pt x="129" y="12"/>
                  </a:lnTo>
                  <a:lnTo>
                    <a:pt x="122" y="14"/>
                  </a:lnTo>
                  <a:lnTo>
                    <a:pt x="112" y="19"/>
                  </a:lnTo>
                  <a:lnTo>
                    <a:pt x="112" y="22"/>
                  </a:lnTo>
                  <a:lnTo>
                    <a:pt x="110" y="23"/>
                  </a:lnTo>
                  <a:lnTo>
                    <a:pt x="97" y="24"/>
                  </a:lnTo>
                  <a:lnTo>
                    <a:pt x="91" y="26"/>
                  </a:lnTo>
                  <a:lnTo>
                    <a:pt x="90" y="22"/>
                  </a:lnTo>
                  <a:lnTo>
                    <a:pt x="85" y="22"/>
                  </a:lnTo>
                  <a:lnTo>
                    <a:pt x="82" y="20"/>
                  </a:lnTo>
                  <a:lnTo>
                    <a:pt x="72" y="14"/>
                  </a:lnTo>
                  <a:lnTo>
                    <a:pt x="65" y="14"/>
                  </a:lnTo>
                  <a:lnTo>
                    <a:pt x="63" y="7"/>
                  </a:lnTo>
                  <a:lnTo>
                    <a:pt x="48" y="7"/>
                  </a:lnTo>
                  <a:lnTo>
                    <a:pt x="46" y="3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2" y="2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6" y="6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13" y="6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19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5" y="41"/>
                  </a:lnTo>
                  <a:lnTo>
                    <a:pt x="18" y="44"/>
                  </a:lnTo>
                  <a:lnTo>
                    <a:pt x="22" y="47"/>
                  </a:lnTo>
                  <a:lnTo>
                    <a:pt x="28" y="47"/>
                  </a:lnTo>
                  <a:lnTo>
                    <a:pt x="34" y="47"/>
                  </a:lnTo>
                  <a:lnTo>
                    <a:pt x="36" y="42"/>
                  </a:lnTo>
                  <a:lnTo>
                    <a:pt x="45" y="42"/>
                  </a:lnTo>
                  <a:lnTo>
                    <a:pt x="45" y="47"/>
                  </a:lnTo>
                  <a:lnTo>
                    <a:pt x="51" y="49"/>
                  </a:lnTo>
                  <a:lnTo>
                    <a:pt x="63" y="51"/>
                  </a:lnTo>
                  <a:lnTo>
                    <a:pt x="67" y="58"/>
                  </a:lnTo>
                  <a:lnTo>
                    <a:pt x="75" y="65"/>
                  </a:lnTo>
                  <a:lnTo>
                    <a:pt x="83" y="65"/>
                  </a:lnTo>
                  <a:lnTo>
                    <a:pt x="91" y="63"/>
                  </a:lnTo>
                  <a:lnTo>
                    <a:pt x="96" y="61"/>
                  </a:lnTo>
                  <a:lnTo>
                    <a:pt x="105" y="60"/>
                  </a:lnTo>
                  <a:lnTo>
                    <a:pt x="110" y="58"/>
                  </a:lnTo>
                  <a:lnTo>
                    <a:pt x="112" y="56"/>
                  </a:lnTo>
                  <a:lnTo>
                    <a:pt x="112" y="51"/>
                  </a:lnTo>
                  <a:lnTo>
                    <a:pt x="116" y="47"/>
                  </a:lnTo>
                  <a:lnTo>
                    <a:pt x="124" y="44"/>
                  </a:lnTo>
                  <a:lnTo>
                    <a:pt x="132" y="44"/>
                  </a:lnTo>
                  <a:lnTo>
                    <a:pt x="137" y="42"/>
                  </a:lnTo>
                  <a:lnTo>
                    <a:pt x="142" y="39"/>
                  </a:lnTo>
                  <a:lnTo>
                    <a:pt x="149" y="39"/>
                  </a:lnTo>
                  <a:lnTo>
                    <a:pt x="146" y="36"/>
                  </a:lnTo>
                  <a:lnTo>
                    <a:pt x="145" y="31"/>
                  </a:lnTo>
                  <a:lnTo>
                    <a:pt x="147" y="26"/>
                  </a:lnTo>
                  <a:lnTo>
                    <a:pt x="147" y="24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1" name="Freeform 81"/>
            <p:cNvSpPr>
              <a:spLocks/>
            </p:cNvSpPr>
            <p:nvPr/>
          </p:nvSpPr>
          <p:spPr bwMode="auto">
            <a:xfrm>
              <a:off x="3260" y="1912"/>
              <a:ext cx="140" cy="114"/>
            </a:xfrm>
            <a:custGeom>
              <a:avLst/>
              <a:gdLst>
                <a:gd name="T0" fmla="*/ 89 w 164"/>
                <a:gd name="T1" fmla="*/ 0 h 122"/>
                <a:gd name="T2" fmla="*/ 84 w 164"/>
                <a:gd name="T3" fmla="*/ 12 h 122"/>
                <a:gd name="T4" fmla="*/ 54 w 164"/>
                <a:gd name="T5" fmla="*/ 16 h 122"/>
                <a:gd name="T6" fmla="*/ 49 w 164"/>
                <a:gd name="T7" fmla="*/ 14 h 122"/>
                <a:gd name="T8" fmla="*/ 30 w 164"/>
                <a:gd name="T9" fmla="*/ 26 h 122"/>
                <a:gd name="T10" fmla="*/ 3 w 164"/>
                <a:gd name="T11" fmla="*/ 47 h 122"/>
                <a:gd name="T12" fmla="*/ 3 w 164"/>
                <a:gd name="T13" fmla="*/ 51 h 122"/>
                <a:gd name="T14" fmla="*/ 1 w 164"/>
                <a:gd name="T15" fmla="*/ 56 h 122"/>
                <a:gd name="T16" fmla="*/ 10 w 164"/>
                <a:gd name="T17" fmla="*/ 66 h 122"/>
                <a:gd name="T18" fmla="*/ 10 w 164"/>
                <a:gd name="T19" fmla="*/ 70 h 122"/>
                <a:gd name="T20" fmla="*/ 5 w 164"/>
                <a:gd name="T21" fmla="*/ 77 h 122"/>
                <a:gd name="T22" fmla="*/ 5 w 164"/>
                <a:gd name="T23" fmla="*/ 86 h 122"/>
                <a:gd name="T24" fmla="*/ 5 w 164"/>
                <a:gd name="T25" fmla="*/ 94 h 122"/>
                <a:gd name="T26" fmla="*/ 8 w 164"/>
                <a:gd name="T27" fmla="*/ 100 h 122"/>
                <a:gd name="T28" fmla="*/ 12 w 164"/>
                <a:gd name="T29" fmla="*/ 99 h 122"/>
                <a:gd name="T30" fmla="*/ 16 w 164"/>
                <a:gd name="T31" fmla="*/ 95 h 122"/>
                <a:gd name="T32" fmla="*/ 27 w 164"/>
                <a:gd name="T33" fmla="*/ 98 h 122"/>
                <a:gd name="T34" fmla="*/ 45 w 164"/>
                <a:gd name="T35" fmla="*/ 103 h 122"/>
                <a:gd name="T36" fmla="*/ 54 w 164"/>
                <a:gd name="T37" fmla="*/ 109 h 122"/>
                <a:gd name="T38" fmla="*/ 67 w 164"/>
                <a:gd name="T39" fmla="*/ 117 h 122"/>
                <a:gd name="T40" fmla="*/ 73 w 164"/>
                <a:gd name="T41" fmla="*/ 121 h 122"/>
                <a:gd name="T42" fmla="*/ 91 w 164"/>
                <a:gd name="T43" fmla="*/ 118 h 122"/>
                <a:gd name="T44" fmla="*/ 94 w 164"/>
                <a:gd name="T45" fmla="*/ 114 h 122"/>
                <a:gd name="T46" fmla="*/ 111 w 164"/>
                <a:gd name="T47" fmla="*/ 107 h 122"/>
                <a:gd name="T48" fmla="*/ 119 w 164"/>
                <a:gd name="T49" fmla="*/ 109 h 122"/>
                <a:gd name="T50" fmla="*/ 136 w 164"/>
                <a:gd name="T51" fmla="*/ 119 h 122"/>
                <a:gd name="T52" fmla="*/ 138 w 164"/>
                <a:gd name="T53" fmla="*/ 116 h 122"/>
                <a:gd name="T54" fmla="*/ 163 w 164"/>
                <a:gd name="T55" fmla="*/ 101 h 122"/>
                <a:gd name="T56" fmla="*/ 157 w 164"/>
                <a:gd name="T57" fmla="*/ 85 h 122"/>
                <a:gd name="T58" fmla="*/ 142 w 164"/>
                <a:gd name="T59" fmla="*/ 62 h 122"/>
                <a:gd name="T60" fmla="*/ 141 w 164"/>
                <a:gd name="T61" fmla="*/ 53 h 122"/>
                <a:gd name="T62" fmla="*/ 146 w 164"/>
                <a:gd name="T63" fmla="*/ 44 h 122"/>
                <a:gd name="T64" fmla="*/ 140 w 164"/>
                <a:gd name="T65" fmla="*/ 29 h 122"/>
                <a:gd name="T66" fmla="*/ 131 w 164"/>
                <a:gd name="T67" fmla="*/ 16 h 122"/>
                <a:gd name="T68" fmla="*/ 116 w 164"/>
                <a:gd name="T69" fmla="*/ 6 h 122"/>
                <a:gd name="T70" fmla="*/ 101 w 164"/>
                <a:gd name="T71" fmla="*/ 6 h 1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"/>
                <a:gd name="T109" fmla="*/ 0 h 122"/>
                <a:gd name="T110" fmla="*/ 164 w 164"/>
                <a:gd name="T111" fmla="*/ 122 h 1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" h="122">
                  <a:moveTo>
                    <a:pt x="97" y="4"/>
                  </a:moveTo>
                  <a:lnTo>
                    <a:pt x="89" y="0"/>
                  </a:lnTo>
                  <a:lnTo>
                    <a:pt x="87" y="6"/>
                  </a:lnTo>
                  <a:lnTo>
                    <a:pt x="84" y="12"/>
                  </a:lnTo>
                  <a:lnTo>
                    <a:pt x="64" y="19"/>
                  </a:lnTo>
                  <a:lnTo>
                    <a:pt x="54" y="16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0" y="19"/>
                  </a:lnTo>
                  <a:lnTo>
                    <a:pt x="30" y="26"/>
                  </a:lnTo>
                  <a:lnTo>
                    <a:pt x="3" y="31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61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0" y="70"/>
                  </a:lnTo>
                  <a:lnTo>
                    <a:pt x="5" y="73"/>
                  </a:lnTo>
                  <a:lnTo>
                    <a:pt x="5" y="77"/>
                  </a:lnTo>
                  <a:lnTo>
                    <a:pt x="8" y="81"/>
                  </a:lnTo>
                  <a:lnTo>
                    <a:pt x="5" y="86"/>
                  </a:lnTo>
                  <a:lnTo>
                    <a:pt x="5" y="89"/>
                  </a:lnTo>
                  <a:lnTo>
                    <a:pt x="5" y="94"/>
                  </a:lnTo>
                  <a:lnTo>
                    <a:pt x="5" y="98"/>
                  </a:lnTo>
                  <a:lnTo>
                    <a:pt x="8" y="100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3" y="96"/>
                  </a:lnTo>
                  <a:lnTo>
                    <a:pt x="16" y="95"/>
                  </a:lnTo>
                  <a:lnTo>
                    <a:pt x="21" y="98"/>
                  </a:lnTo>
                  <a:lnTo>
                    <a:pt x="27" y="98"/>
                  </a:lnTo>
                  <a:lnTo>
                    <a:pt x="30" y="103"/>
                  </a:lnTo>
                  <a:lnTo>
                    <a:pt x="45" y="103"/>
                  </a:lnTo>
                  <a:lnTo>
                    <a:pt x="47" y="109"/>
                  </a:lnTo>
                  <a:lnTo>
                    <a:pt x="54" y="109"/>
                  </a:lnTo>
                  <a:lnTo>
                    <a:pt x="64" y="114"/>
                  </a:lnTo>
                  <a:lnTo>
                    <a:pt x="67" y="117"/>
                  </a:lnTo>
                  <a:lnTo>
                    <a:pt x="73" y="117"/>
                  </a:lnTo>
                  <a:lnTo>
                    <a:pt x="73" y="121"/>
                  </a:lnTo>
                  <a:lnTo>
                    <a:pt x="79" y="118"/>
                  </a:lnTo>
                  <a:lnTo>
                    <a:pt x="91" y="118"/>
                  </a:lnTo>
                  <a:lnTo>
                    <a:pt x="93" y="116"/>
                  </a:lnTo>
                  <a:lnTo>
                    <a:pt x="94" y="114"/>
                  </a:lnTo>
                  <a:lnTo>
                    <a:pt x="103" y="108"/>
                  </a:lnTo>
                  <a:lnTo>
                    <a:pt x="111" y="107"/>
                  </a:lnTo>
                  <a:lnTo>
                    <a:pt x="115" y="107"/>
                  </a:lnTo>
                  <a:lnTo>
                    <a:pt x="119" y="109"/>
                  </a:lnTo>
                  <a:lnTo>
                    <a:pt x="130" y="118"/>
                  </a:lnTo>
                  <a:lnTo>
                    <a:pt x="136" y="119"/>
                  </a:lnTo>
                  <a:lnTo>
                    <a:pt x="138" y="118"/>
                  </a:lnTo>
                  <a:lnTo>
                    <a:pt x="138" y="116"/>
                  </a:lnTo>
                  <a:lnTo>
                    <a:pt x="160" y="103"/>
                  </a:lnTo>
                  <a:lnTo>
                    <a:pt x="163" y="101"/>
                  </a:lnTo>
                  <a:lnTo>
                    <a:pt x="163" y="95"/>
                  </a:lnTo>
                  <a:lnTo>
                    <a:pt x="157" y="85"/>
                  </a:lnTo>
                  <a:lnTo>
                    <a:pt x="150" y="71"/>
                  </a:lnTo>
                  <a:lnTo>
                    <a:pt x="142" y="62"/>
                  </a:lnTo>
                  <a:lnTo>
                    <a:pt x="136" y="58"/>
                  </a:lnTo>
                  <a:lnTo>
                    <a:pt x="141" y="53"/>
                  </a:lnTo>
                  <a:lnTo>
                    <a:pt x="146" y="48"/>
                  </a:lnTo>
                  <a:lnTo>
                    <a:pt x="146" y="44"/>
                  </a:lnTo>
                  <a:lnTo>
                    <a:pt x="144" y="40"/>
                  </a:lnTo>
                  <a:lnTo>
                    <a:pt x="140" y="29"/>
                  </a:lnTo>
                  <a:lnTo>
                    <a:pt x="136" y="21"/>
                  </a:lnTo>
                  <a:lnTo>
                    <a:pt x="131" y="16"/>
                  </a:lnTo>
                  <a:lnTo>
                    <a:pt x="119" y="6"/>
                  </a:lnTo>
                  <a:lnTo>
                    <a:pt x="116" y="6"/>
                  </a:lnTo>
                  <a:lnTo>
                    <a:pt x="104" y="6"/>
                  </a:lnTo>
                  <a:lnTo>
                    <a:pt x="101" y="6"/>
                  </a:lnTo>
                  <a:lnTo>
                    <a:pt x="97" y="4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2" name="Freeform 82"/>
            <p:cNvSpPr>
              <a:spLocks/>
            </p:cNvSpPr>
            <p:nvPr/>
          </p:nvSpPr>
          <p:spPr bwMode="auto">
            <a:xfrm>
              <a:off x="3352" y="2039"/>
              <a:ext cx="94" cy="78"/>
            </a:xfrm>
            <a:custGeom>
              <a:avLst/>
              <a:gdLst>
                <a:gd name="T0" fmla="*/ 19 w 111"/>
                <a:gd name="T1" fmla="*/ 6 h 84"/>
                <a:gd name="T2" fmla="*/ 30 w 111"/>
                <a:gd name="T3" fmla="*/ 2 h 84"/>
                <a:gd name="T4" fmla="*/ 41 w 111"/>
                <a:gd name="T5" fmla="*/ 1 h 84"/>
                <a:gd name="T6" fmla="*/ 51 w 111"/>
                <a:gd name="T7" fmla="*/ 4 h 84"/>
                <a:gd name="T8" fmla="*/ 65 w 111"/>
                <a:gd name="T9" fmla="*/ 5 h 84"/>
                <a:gd name="T10" fmla="*/ 73 w 111"/>
                <a:gd name="T11" fmla="*/ 4 h 84"/>
                <a:gd name="T12" fmla="*/ 75 w 111"/>
                <a:gd name="T13" fmla="*/ 2 h 84"/>
                <a:gd name="T14" fmla="*/ 75 w 111"/>
                <a:gd name="T15" fmla="*/ 0 h 84"/>
                <a:gd name="T16" fmla="*/ 85 w 111"/>
                <a:gd name="T17" fmla="*/ 2 h 84"/>
                <a:gd name="T18" fmla="*/ 93 w 111"/>
                <a:gd name="T19" fmla="*/ 6 h 84"/>
                <a:gd name="T20" fmla="*/ 98 w 111"/>
                <a:gd name="T21" fmla="*/ 14 h 84"/>
                <a:gd name="T22" fmla="*/ 102 w 111"/>
                <a:gd name="T23" fmla="*/ 23 h 84"/>
                <a:gd name="T24" fmla="*/ 103 w 111"/>
                <a:gd name="T25" fmla="*/ 31 h 84"/>
                <a:gd name="T26" fmla="*/ 103 w 111"/>
                <a:gd name="T27" fmla="*/ 40 h 84"/>
                <a:gd name="T28" fmla="*/ 102 w 111"/>
                <a:gd name="T29" fmla="*/ 56 h 84"/>
                <a:gd name="T30" fmla="*/ 107 w 111"/>
                <a:gd name="T31" fmla="*/ 60 h 84"/>
                <a:gd name="T32" fmla="*/ 110 w 111"/>
                <a:gd name="T33" fmla="*/ 62 h 84"/>
                <a:gd name="T34" fmla="*/ 106 w 111"/>
                <a:gd name="T35" fmla="*/ 69 h 84"/>
                <a:gd name="T36" fmla="*/ 107 w 111"/>
                <a:gd name="T37" fmla="*/ 76 h 84"/>
                <a:gd name="T38" fmla="*/ 107 w 111"/>
                <a:gd name="T39" fmla="*/ 83 h 84"/>
                <a:gd name="T40" fmla="*/ 101 w 111"/>
                <a:gd name="T41" fmla="*/ 78 h 84"/>
                <a:gd name="T42" fmla="*/ 92 w 111"/>
                <a:gd name="T43" fmla="*/ 74 h 84"/>
                <a:gd name="T44" fmla="*/ 79 w 111"/>
                <a:gd name="T45" fmla="*/ 70 h 84"/>
                <a:gd name="T46" fmla="*/ 74 w 111"/>
                <a:gd name="T47" fmla="*/ 67 h 84"/>
                <a:gd name="T48" fmla="*/ 65 w 111"/>
                <a:gd name="T49" fmla="*/ 65 h 84"/>
                <a:gd name="T50" fmla="*/ 55 w 111"/>
                <a:gd name="T51" fmla="*/ 66 h 84"/>
                <a:gd name="T52" fmla="*/ 46 w 111"/>
                <a:gd name="T53" fmla="*/ 67 h 84"/>
                <a:gd name="T54" fmla="*/ 37 w 111"/>
                <a:gd name="T55" fmla="*/ 71 h 84"/>
                <a:gd name="T56" fmla="*/ 29 w 111"/>
                <a:gd name="T57" fmla="*/ 71 h 84"/>
                <a:gd name="T58" fmla="*/ 8 w 111"/>
                <a:gd name="T59" fmla="*/ 58 h 84"/>
                <a:gd name="T60" fmla="*/ 5 w 111"/>
                <a:gd name="T61" fmla="*/ 56 h 84"/>
                <a:gd name="T62" fmla="*/ 0 w 111"/>
                <a:gd name="T63" fmla="*/ 53 h 84"/>
                <a:gd name="T64" fmla="*/ 6 w 111"/>
                <a:gd name="T65" fmla="*/ 48 h 84"/>
                <a:gd name="T66" fmla="*/ 12 w 111"/>
                <a:gd name="T67" fmla="*/ 41 h 84"/>
                <a:gd name="T68" fmla="*/ 15 w 111"/>
                <a:gd name="T69" fmla="*/ 35 h 84"/>
                <a:gd name="T70" fmla="*/ 16 w 111"/>
                <a:gd name="T71" fmla="*/ 23 h 84"/>
                <a:gd name="T72" fmla="*/ 20 w 111"/>
                <a:gd name="T73" fmla="*/ 10 h 84"/>
                <a:gd name="T74" fmla="*/ 19 w 111"/>
                <a:gd name="T75" fmla="*/ 6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1"/>
                <a:gd name="T115" fmla="*/ 0 h 84"/>
                <a:gd name="T116" fmla="*/ 111 w 111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1" h="84">
                  <a:moveTo>
                    <a:pt x="19" y="6"/>
                  </a:moveTo>
                  <a:lnTo>
                    <a:pt x="30" y="2"/>
                  </a:lnTo>
                  <a:lnTo>
                    <a:pt x="41" y="1"/>
                  </a:lnTo>
                  <a:lnTo>
                    <a:pt x="51" y="4"/>
                  </a:lnTo>
                  <a:lnTo>
                    <a:pt x="65" y="5"/>
                  </a:lnTo>
                  <a:lnTo>
                    <a:pt x="73" y="4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85" y="2"/>
                  </a:lnTo>
                  <a:lnTo>
                    <a:pt x="93" y="6"/>
                  </a:lnTo>
                  <a:lnTo>
                    <a:pt x="98" y="14"/>
                  </a:lnTo>
                  <a:lnTo>
                    <a:pt x="102" y="23"/>
                  </a:lnTo>
                  <a:lnTo>
                    <a:pt x="103" y="31"/>
                  </a:lnTo>
                  <a:lnTo>
                    <a:pt x="103" y="40"/>
                  </a:lnTo>
                  <a:lnTo>
                    <a:pt x="102" y="56"/>
                  </a:lnTo>
                  <a:lnTo>
                    <a:pt x="107" y="60"/>
                  </a:lnTo>
                  <a:lnTo>
                    <a:pt x="110" y="62"/>
                  </a:lnTo>
                  <a:lnTo>
                    <a:pt x="106" y="69"/>
                  </a:lnTo>
                  <a:lnTo>
                    <a:pt x="107" y="76"/>
                  </a:lnTo>
                  <a:lnTo>
                    <a:pt x="107" y="83"/>
                  </a:lnTo>
                  <a:lnTo>
                    <a:pt x="101" y="78"/>
                  </a:lnTo>
                  <a:lnTo>
                    <a:pt x="92" y="74"/>
                  </a:lnTo>
                  <a:lnTo>
                    <a:pt x="79" y="70"/>
                  </a:lnTo>
                  <a:lnTo>
                    <a:pt x="74" y="67"/>
                  </a:lnTo>
                  <a:lnTo>
                    <a:pt x="65" y="65"/>
                  </a:lnTo>
                  <a:lnTo>
                    <a:pt x="55" y="66"/>
                  </a:lnTo>
                  <a:lnTo>
                    <a:pt x="46" y="67"/>
                  </a:lnTo>
                  <a:lnTo>
                    <a:pt x="37" y="71"/>
                  </a:lnTo>
                  <a:lnTo>
                    <a:pt x="29" y="71"/>
                  </a:lnTo>
                  <a:lnTo>
                    <a:pt x="8" y="58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6" y="48"/>
                  </a:lnTo>
                  <a:lnTo>
                    <a:pt x="12" y="41"/>
                  </a:lnTo>
                  <a:lnTo>
                    <a:pt x="15" y="35"/>
                  </a:lnTo>
                  <a:lnTo>
                    <a:pt x="16" y="23"/>
                  </a:lnTo>
                  <a:lnTo>
                    <a:pt x="20" y="10"/>
                  </a:lnTo>
                  <a:lnTo>
                    <a:pt x="19" y="6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3" name="Freeform 83"/>
            <p:cNvSpPr>
              <a:spLocks/>
            </p:cNvSpPr>
            <p:nvPr/>
          </p:nvSpPr>
          <p:spPr bwMode="auto">
            <a:xfrm>
              <a:off x="3408" y="2153"/>
              <a:ext cx="36" cy="43"/>
            </a:xfrm>
            <a:custGeom>
              <a:avLst/>
              <a:gdLst>
                <a:gd name="T0" fmla="*/ 26 w 43"/>
                <a:gd name="T1" fmla="*/ 0 h 44"/>
                <a:gd name="T2" fmla="*/ 42 w 43"/>
                <a:gd name="T3" fmla="*/ 19 h 44"/>
                <a:gd name="T4" fmla="*/ 35 w 43"/>
                <a:gd name="T5" fmla="*/ 28 h 44"/>
                <a:gd name="T6" fmla="*/ 23 w 43"/>
                <a:gd name="T7" fmla="*/ 30 h 44"/>
                <a:gd name="T8" fmla="*/ 18 w 43"/>
                <a:gd name="T9" fmla="*/ 31 h 44"/>
                <a:gd name="T10" fmla="*/ 16 w 43"/>
                <a:gd name="T11" fmla="*/ 36 h 44"/>
                <a:gd name="T12" fmla="*/ 9 w 43"/>
                <a:gd name="T13" fmla="*/ 40 h 44"/>
                <a:gd name="T14" fmla="*/ 5 w 43"/>
                <a:gd name="T15" fmla="*/ 43 h 44"/>
                <a:gd name="T16" fmla="*/ 0 w 43"/>
                <a:gd name="T17" fmla="*/ 41 h 44"/>
                <a:gd name="T18" fmla="*/ 0 w 43"/>
                <a:gd name="T19" fmla="*/ 35 h 44"/>
                <a:gd name="T20" fmla="*/ 1 w 43"/>
                <a:gd name="T21" fmla="*/ 19 h 44"/>
                <a:gd name="T22" fmla="*/ 3 w 43"/>
                <a:gd name="T23" fmla="*/ 13 h 44"/>
                <a:gd name="T24" fmla="*/ 5 w 43"/>
                <a:gd name="T25" fmla="*/ 8 h 44"/>
                <a:gd name="T26" fmla="*/ 12 w 43"/>
                <a:gd name="T27" fmla="*/ 3 h 44"/>
                <a:gd name="T28" fmla="*/ 16 w 43"/>
                <a:gd name="T29" fmla="*/ 1 h 44"/>
                <a:gd name="T30" fmla="*/ 26 w 43"/>
                <a:gd name="T31" fmla="*/ 0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44"/>
                <a:gd name="T50" fmla="*/ 43 w 43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44">
                  <a:moveTo>
                    <a:pt x="26" y="0"/>
                  </a:moveTo>
                  <a:lnTo>
                    <a:pt x="42" y="19"/>
                  </a:lnTo>
                  <a:lnTo>
                    <a:pt x="35" y="28"/>
                  </a:lnTo>
                  <a:lnTo>
                    <a:pt x="23" y="30"/>
                  </a:lnTo>
                  <a:lnTo>
                    <a:pt x="18" y="31"/>
                  </a:lnTo>
                  <a:lnTo>
                    <a:pt x="16" y="36"/>
                  </a:lnTo>
                  <a:lnTo>
                    <a:pt x="9" y="40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1" y="19"/>
                  </a:lnTo>
                  <a:lnTo>
                    <a:pt x="3" y="13"/>
                  </a:lnTo>
                  <a:lnTo>
                    <a:pt x="5" y="8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6" y="0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4" name="Freeform 84"/>
            <p:cNvSpPr>
              <a:spLocks/>
            </p:cNvSpPr>
            <p:nvPr/>
          </p:nvSpPr>
          <p:spPr bwMode="auto">
            <a:xfrm>
              <a:off x="3506" y="2317"/>
              <a:ext cx="249" cy="213"/>
            </a:xfrm>
            <a:custGeom>
              <a:avLst/>
              <a:gdLst>
                <a:gd name="T0" fmla="*/ 58 w 292"/>
                <a:gd name="T1" fmla="*/ 3 h 231"/>
                <a:gd name="T2" fmla="*/ 36 w 292"/>
                <a:gd name="T3" fmla="*/ 7 h 231"/>
                <a:gd name="T4" fmla="*/ 43 w 292"/>
                <a:gd name="T5" fmla="*/ 21 h 231"/>
                <a:gd name="T6" fmla="*/ 41 w 292"/>
                <a:gd name="T7" fmla="*/ 25 h 231"/>
                <a:gd name="T8" fmla="*/ 36 w 292"/>
                <a:gd name="T9" fmla="*/ 33 h 231"/>
                <a:gd name="T10" fmla="*/ 25 w 292"/>
                <a:gd name="T11" fmla="*/ 40 h 231"/>
                <a:gd name="T12" fmla="*/ 0 w 292"/>
                <a:gd name="T13" fmla="*/ 40 h 231"/>
                <a:gd name="T14" fmla="*/ 1 w 292"/>
                <a:gd name="T15" fmla="*/ 46 h 231"/>
                <a:gd name="T16" fmla="*/ 5 w 292"/>
                <a:gd name="T17" fmla="*/ 56 h 231"/>
                <a:gd name="T18" fmla="*/ 23 w 292"/>
                <a:gd name="T19" fmla="*/ 80 h 231"/>
                <a:gd name="T20" fmla="*/ 43 w 292"/>
                <a:gd name="T21" fmla="*/ 112 h 231"/>
                <a:gd name="T22" fmla="*/ 62 w 292"/>
                <a:gd name="T23" fmla="*/ 149 h 231"/>
                <a:gd name="T24" fmla="*/ 73 w 292"/>
                <a:gd name="T25" fmla="*/ 168 h 231"/>
                <a:gd name="T26" fmla="*/ 99 w 292"/>
                <a:gd name="T27" fmla="*/ 215 h 231"/>
                <a:gd name="T28" fmla="*/ 105 w 292"/>
                <a:gd name="T29" fmla="*/ 209 h 231"/>
                <a:gd name="T30" fmla="*/ 109 w 292"/>
                <a:gd name="T31" fmla="*/ 208 h 231"/>
                <a:gd name="T32" fmla="*/ 112 w 292"/>
                <a:gd name="T33" fmla="*/ 205 h 231"/>
                <a:gd name="T34" fmla="*/ 112 w 292"/>
                <a:gd name="T35" fmla="*/ 200 h 231"/>
                <a:gd name="T36" fmla="*/ 123 w 292"/>
                <a:gd name="T37" fmla="*/ 203 h 231"/>
                <a:gd name="T38" fmla="*/ 145 w 292"/>
                <a:gd name="T39" fmla="*/ 230 h 231"/>
                <a:gd name="T40" fmla="*/ 149 w 292"/>
                <a:gd name="T41" fmla="*/ 226 h 231"/>
                <a:gd name="T42" fmla="*/ 173 w 292"/>
                <a:gd name="T43" fmla="*/ 199 h 231"/>
                <a:gd name="T44" fmla="*/ 198 w 292"/>
                <a:gd name="T45" fmla="*/ 189 h 231"/>
                <a:gd name="T46" fmla="*/ 219 w 292"/>
                <a:gd name="T47" fmla="*/ 184 h 231"/>
                <a:gd name="T48" fmla="*/ 234 w 292"/>
                <a:gd name="T49" fmla="*/ 181 h 231"/>
                <a:gd name="T50" fmla="*/ 237 w 292"/>
                <a:gd name="T51" fmla="*/ 181 h 231"/>
                <a:gd name="T52" fmla="*/ 246 w 292"/>
                <a:gd name="T53" fmla="*/ 178 h 231"/>
                <a:gd name="T54" fmla="*/ 266 w 292"/>
                <a:gd name="T55" fmla="*/ 168 h 231"/>
                <a:gd name="T56" fmla="*/ 276 w 292"/>
                <a:gd name="T57" fmla="*/ 161 h 231"/>
                <a:gd name="T58" fmla="*/ 285 w 292"/>
                <a:gd name="T59" fmla="*/ 153 h 231"/>
                <a:gd name="T60" fmla="*/ 291 w 292"/>
                <a:gd name="T61" fmla="*/ 143 h 231"/>
                <a:gd name="T62" fmla="*/ 289 w 292"/>
                <a:gd name="T63" fmla="*/ 131 h 231"/>
                <a:gd name="T64" fmla="*/ 288 w 292"/>
                <a:gd name="T65" fmla="*/ 126 h 231"/>
                <a:gd name="T66" fmla="*/ 289 w 292"/>
                <a:gd name="T67" fmla="*/ 121 h 231"/>
                <a:gd name="T68" fmla="*/ 274 w 292"/>
                <a:gd name="T69" fmla="*/ 122 h 231"/>
                <a:gd name="T70" fmla="*/ 252 w 292"/>
                <a:gd name="T71" fmla="*/ 122 h 231"/>
                <a:gd name="T72" fmla="*/ 246 w 292"/>
                <a:gd name="T73" fmla="*/ 120 h 231"/>
                <a:gd name="T74" fmla="*/ 244 w 292"/>
                <a:gd name="T75" fmla="*/ 116 h 231"/>
                <a:gd name="T76" fmla="*/ 246 w 292"/>
                <a:gd name="T77" fmla="*/ 109 h 231"/>
                <a:gd name="T78" fmla="*/ 236 w 292"/>
                <a:gd name="T79" fmla="*/ 107 h 231"/>
                <a:gd name="T80" fmla="*/ 228 w 292"/>
                <a:gd name="T81" fmla="*/ 108 h 231"/>
                <a:gd name="T82" fmla="*/ 225 w 292"/>
                <a:gd name="T83" fmla="*/ 108 h 231"/>
                <a:gd name="T84" fmla="*/ 219 w 292"/>
                <a:gd name="T85" fmla="*/ 105 h 231"/>
                <a:gd name="T86" fmla="*/ 213 w 292"/>
                <a:gd name="T87" fmla="*/ 89 h 231"/>
                <a:gd name="T88" fmla="*/ 205 w 292"/>
                <a:gd name="T89" fmla="*/ 78 h 231"/>
                <a:gd name="T90" fmla="*/ 185 w 292"/>
                <a:gd name="T91" fmla="*/ 52 h 231"/>
                <a:gd name="T92" fmla="*/ 165 w 292"/>
                <a:gd name="T93" fmla="*/ 52 h 231"/>
                <a:gd name="T94" fmla="*/ 163 w 292"/>
                <a:gd name="T95" fmla="*/ 50 h 231"/>
                <a:gd name="T96" fmla="*/ 155 w 292"/>
                <a:gd name="T97" fmla="*/ 46 h 231"/>
                <a:gd name="T98" fmla="*/ 144 w 292"/>
                <a:gd name="T99" fmla="*/ 37 h 231"/>
                <a:gd name="T100" fmla="*/ 134 w 292"/>
                <a:gd name="T101" fmla="*/ 30 h 231"/>
                <a:gd name="T102" fmla="*/ 123 w 292"/>
                <a:gd name="T103" fmla="*/ 26 h 231"/>
                <a:gd name="T104" fmla="*/ 111 w 292"/>
                <a:gd name="T105" fmla="*/ 16 h 231"/>
                <a:gd name="T106" fmla="*/ 101 w 292"/>
                <a:gd name="T107" fmla="*/ 16 h 231"/>
                <a:gd name="T108" fmla="*/ 73 w 292"/>
                <a:gd name="T109" fmla="*/ 3 h 231"/>
                <a:gd name="T110" fmla="*/ 66 w 292"/>
                <a:gd name="T111" fmla="*/ 0 h 231"/>
                <a:gd name="T112" fmla="*/ 58 w 292"/>
                <a:gd name="T113" fmla="*/ 3 h 23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2"/>
                <a:gd name="T172" fmla="*/ 0 h 231"/>
                <a:gd name="T173" fmla="*/ 292 w 292"/>
                <a:gd name="T174" fmla="*/ 231 h 23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2" h="231">
                  <a:moveTo>
                    <a:pt x="58" y="3"/>
                  </a:moveTo>
                  <a:lnTo>
                    <a:pt x="36" y="7"/>
                  </a:lnTo>
                  <a:lnTo>
                    <a:pt x="43" y="21"/>
                  </a:lnTo>
                  <a:lnTo>
                    <a:pt x="41" y="25"/>
                  </a:lnTo>
                  <a:lnTo>
                    <a:pt x="36" y="33"/>
                  </a:lnTo>
                  <a:lnTo>
                    <a:pt x="25" y="40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5" y="56"/>
                  </a:lnTo>
                  <a:lnTo>
                    <a:pt x="23" y="80"/>
                  </a:lnTo>
                  <a:lnTo>
                    <a:pt x="43" y="112"/>
                  </a:lnTo>
                  <a:lnTo>
                    <a:pt x="62" y="149"/>
                  </a:lnTo>
                  <a:lnTo>
                    <a:pt x="73" y="168"/>
                  </a:lnTo>
                  <a:lnTo>
                    <a:pt x="99" y="215"/>
                  </a:lnTo>
                  <a:lnTo>
                    <a:pt x="105" y="209"/>
                  </a:lnTo>
                  <a:lnTo>
                    <a:pt x="109" y="208"/>
                  </a:lnTo>
                  <a:lnTo>
                    <a:pt x="112" y="205"/>
                  </a:lnTo>
                  <a:lnTo>
                    <a:pt x="112" y="200"/>
                  </a:lnTo>
                  <a:lnTo>
                    <a:pt x="123" y="203"/>
                  </a:lnTo>
                  <a:lnTo>
                    <a:pt x="145" y="230"/>
                  </a:lnTo>
                  <a:lnTo>
                    <a:pt x="149" y="226"/>
                  </a:lnTo>
                  <a:lnTo>
                    <a:pt x="173" y="199"/>
                  </a:lnTo>
                  <a:lnTo>
                    <a:pt x="198" y="189"/>
                  </a:lnTo>
                  <a:lnTo>
                    <a:pt x="219" y="184"/>
                  </a:lnTo>
                  <a:lnTo>
                    <a:pt x="234" y="181"/>
                  </a:lnTo>
                  <a:lnTo>
                    <a:pt x="237" y="181"/>
                  </a:lnTo>
                  <a:lnTo>
                    <a:pt x="246" y="178"/>
                  </a:lnTo>
                  <a:lnTo>
                    <a:pt x="266" y="168"/>
                  </a:lnTo>
                  <a:lnTo>
                    <a:pt x="276" y="161"/>
                  </a:lnTo>
                  <a:lnTo>
                    <a:pt x="285" y="153"/>
                  </a:lnTo>
                  <a:lnTo>
                    <a:pt x="291" y="143"/>
                  </a:lnTo>
                  <a:lnTo>
                    <a:pt x="289" y="131"/>
                  </a:lnTo>
                  <a:lnTo>
                    <a:pt x="288" y="126"/>
                  </a:lnTo>
                  <a:lnTo>
                    <a:pt x="289" y="121"/>
                  </a:lnTo>
                  <a:lnTo>
                    <a:pt x="274" y="122"/>
                  </a:lnTo>
                  <a:lnTo>
                    <a:pt x="252" y="122"/>
                  </a:lnTo>
                  <a:lnTo>
                    <a:pt x="246" y="120"/>
                  </a:lnTo>
                  <a:lnTo>
                    <a:pt x="244" y="116"/>
                  </a:lnTo>
                  <a:lnTo>
                    <a:pt x="246" y="109"/>
                  </a:lnTo>
                  <a:lnTo>
                    <a:pt x="236" y="107"/>
                  </a:lnTo>
                  <a:lnTo>
                    <a:pt x="228" y="108"/>
                  </a:lnTo>
                  <a:lnTo>
                    <a:pt x="225" y="108"/>
                  </a:lnTo>
                  <a:lnTo>
                    <a:pt x="219" y="105"/>
                  </a:lnTo>
                  <a:lnTo>
                    <a:pt x="213" y="89"/>
                  </a:lnTo>
                  <a:lnTo>
                    <a:pt x="205" y="78"/>
                  </a:lnTo>
                  <a:lnTo>
                    <a:pt x="185" y="52"/>
                  </a:lnTo>
                  <a:lnTo>
                    <a:pt x="165" y="52"/>
                  </a:lnTo>
                  <a:lnTo>
                    <a:pt x="163" y="50"/>
                  </a:lnTo>
                  <a:lnTo>
                    <a:pt x="155" y="46"/>
                  </a:lnTo>
                  <a:lnTo>
                    <a:pt x="144" y="37"/>
                  </a:lnTo>
                  <a:lnTo>
                    <a:pt x="134" y="30"/>
                  </a:lnTo>
                  <a:lnTo>
                    <a:pt x="123" y="26"/>
                  </a:lnTo>
                  <a:lnTo>
                    <a:pt x="111" y="16"/>
                  </a:lnTo>
                  <a:lnTo>
                    <a:pt x="101" y="16"/>
                  </a:lnTo>
                  <a:lnTo>
                    <a:pt x="73" y="3"/>
                  </a:lnTo>
                  <a:lnTo>
                    <a:pt x="66" y="0"/>
                  </a:lnTo>
                  <a:lnTo>
                    <a:pt x="58" y="3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5" name="Freeform 85"/>
            <p:cNvSpPr>
              <a:spLocks/>
            </p:cNvSpPr>
            <p:nvPr/>
          </p:nvSpPr>
          <p:spPr bwMode="auto">
            <a:xfrm>
              <a:off x="3590" y="2502"/>
              <a:ext cx="38" cy="61"/>
            </a:xfrm>
            <a:custGeom>
              <a:avLst/>
              <a:gdLst>
                <a:gd name="T0" fmla="*/ 20 w 46"/>
                <a:gd name="T1" fmla="*/ 65 h 66"/>
                <a:gd name="T2" fmla="*/ 10 w 46"/>
                <a:gd name="T3" fmla="*/ 60 h 66"/>
                <a:gd name="T4" fmla="*/ 8 w 46"/>
                <a:gd name="T5" fmla="*/ 45 h 66"/>
                <a:gd name="T6" fmla="*/ 3 w 46"/>
                <a:gd name="T7" fmla="*/ 38 h 66"/>
                <a:gd name="T8" fmla="*/ 2 w 46"/>
                <a:gd name="T9" fmla="*/ 29 h 66"/>
                <a:gd name="T10" fmla="*/ 0 w 46"/>
                <a:gd name="T11" fmla="*/ 14 h 66"/>
                <a:gd name="T12" fmla="*/ 2 w 46"/>
                <a:gd name="T13" fmla="*/ 11 h 66"/>
                <a:gd name="T14" fmla="*/ 8 w 46"/>
                <a:gd name="T15" fmla="*/ 7 h 66"/>
                <a:gd name="T16" fmla="*/ 10 w 46"/>
                <a:gd name="T17" fmla="*/ 2 h 66"/>
                <a:gd name="T18" fmla="*/ 10 w 46"/>
                <a:gd name="T19" fmla="*/ 0 h 66"/>
                <a:gd name="T20" fmla="*/ 14 w 46"/>
                <a:gd name="T21" fmla="*/ 2 h 66"/>
                <a:gd name="T22" fmla="*/ 23 w 46"/>
                <a:gd name="T23" fmla="*/ 2 h 66"/>
                <a:gd name="T24" fmla="*/ 45 w 46"/>
                <a:gd name="T25" fmla="*/ 29 h 66"/>
                <a:gd name="T26" fmla="*/ 41 w 46"/>
                <a:gd name="T27" fmla="*/ 32 h 66"/>
                <a:gd name="T28" fmla="*/ 41 w 46"/>
                <a:gd name="T29" fmla="*/ 39 h 66"/>
                <a:gd name="T30" fmla="*/ 43 w 46"/>
                <a:gd name="T31" fmla="*/ 42 h 66"/>
                <a:gd name="T32" fmla="*/ 43 w 46"/>
                <a:gd name="T33" fmla="*/ 43 h 66"/>
                <a:gd name="T34" fmla="*/ 42 w 46"/>
                <a:gd name="T35" fmla="*/ 47 h 66"/>
                <a:gd name="T36" fmla="*/ 36 w 46"/>
                <a:gd name="T37" fmla="*/ 48 h 66"/>
                <a:gd name="T38" fmla="*/ 30 w 46"/>
                <a:gd name="T39" fmla="*/ 56 h 66"/>
                <a:gd name="T40" fmla="*/ 31 w 46"/>
                <a:gd name="T41" fmla="*/ 58 h 66"/>
                <a:gd name="T42" fmla="*/ 30 w 46"/>
                <a:gd name="T43" fmla="*/ 60 h 66"/>
                <a:gd name="T44" fmla="*/ 25 w 46"/>
                <a:gd name="T45" fmla="*/ 60 h 66"/>
                <a:gd name="T46" fmla="*/ 20 w 46"/>
                <a:gd name="T47" fmla="*/ 65 h 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66"/>
                <a:gd name="T74" fmla="*/ 46 w 46"/>
                <a:gd name="T75" fmla="*/ 66 h 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66">
                  <a:moveTo>
                    <a:pt x="20" y="65"/>
                  </a:moveTo>
                  <a:lnTo>
                    <a:pt x="10" y="60"/>
                  </a:lnTo>
                  <a:lnTo>
                    <a:pt x="8" y="45"/>
                  </a:lnTo>
                  <a:lnTo>
                    <a:pt x="3" y="38"/>
                  </a:lnTo>
                  <a:lnTo>
                    <a:pt x="2" y="29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8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3" y="2"/>
                  </a:lnTo>
                  <a:lnTo>
                    <a:pt x="45" y="29"/>
                  </a:lnTo>
                  <a:lnTo>
                    <a:pt x="41" y="32"/>
                  </a:lnTo>
                  <a:lnTo>
                    <a:pt x="41" y="39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42" y="47"/>
                  </a:lnTo>
                  <a:lnTo>
                    <a:pt x="36" y="48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0" y="60"/>
                  </a:lnTo>
                  <a:lnTo>
                    <a:pt x="25" y="60"/>
                  </a:lnTo>
                  <a:lnTo>
                    <a:pt x="20" y="65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6" name="Freeform 86"/>
            <p:cNvSpPr>
              <a:spLocks/>
            </p:cNvSpPr>
            <p:nvPr/>
          </p:nvSpPr>
          <p:spPr bwMode="auto">
            <a:xfrm>
              <a:off x="3609" y="2487"/>
              <a:ext cx="109" cy="80"/>
            </a:xfrm>
            <a:custGeom>
              <a:avLst/>
              <a:gdLst>
                <a:gd name="T0" fmla="*/ 128 w 129"/>
                <a:gd name="T1" fmla="*/ 29 h 88"/>
                <a:gd name="T2" fmla="*/ 112 w 129"/>
                <a:gd name="T3" fmla="*/ 32 h 88"/>
                <a:gd name="T4" fmla="*/ 101 w 129"/>
                <a:gd name="T5" fmla="*/ 39 h 88"/>
                <a:gd name="T6" fmla="*/ 85 w 129"/>
                <a:gd name="T7" fmla="*/ 54 h 88"/>
                <a:gd name="T8" fmla="*/ 67 w 129"/>
                <a:gd name="T9" fmla="*/ 62 h 88"/>
                <a:gd name="T10" fmla="*/ 56 w 129"/>
                <a:gd name="T11" fmla="*/ 65 h 88"/>
                <a:gd name="T12" fmla="*/ 40 w 129"/>
                <a:gd name="T13" fmla="*/ 79 h 88"/>
                <a:gd name="T14" fmla="*/ 7 w 129"/>
                <a:gd name="T15" fmla="*/ 87 h 88"/>
                <a:gd name="T16" fmla="*/ 0 w 129"/>
                <a:gd name="T17" fmla="*/ 84 h 88"/>
                <a:gd name="T18" fmla="*/ 3 w 129"/>
                <a:gd name="T19" fmla="*/ 80 h 88"/>
                <a:gd name="T20" fmla="*/ 9 w 129"/>
                <a:gd name="T21" fmla="*/ 80 h 88"/>
                <a:gd name="T22" fmla="*/ 11 w 129"/>
                <a:gd name="T23" fmla="*/ 77 h 88"/>
                <a:gd name="T24" fmla="*/ 9 w 129"/>
                <a:gd name="T25" fmla="*/ 75 h 88"/>
                <a:gd name="T26" fmla="*/ 14 w 129"/>
                <a:gd name="T27" fmla="*/ 68 h 88"/>
                <a:gd name="T28" fmla="*/ 15 w 129"/>
                <a:gd name="T29" fmla="*/ 67 h 88"/>
                <a:gd name="T30" fmla="*/ 21 w 129"/>
                <a:gd name="T31" fmla="*/ 65 h 88"/>
                <a:gd name="T32" fmla="*/ 22 w 129"/>
                <a:gd name="T33" fmla="*/ 65 h 88"/>
                <a:gd name="T34" fmla="*/ 23 w 129"/>
                <a:gd name="T35" fmla="*/ 61 h 88"/>
                <a:gd name="T36" fmla="*/ 18 w 129"/>
                <a:gd name="T37" fmla="*/ 56 h 88"/>
                <a:gd name="T38" fmla="*/ 18 w 129"/>
                <a:gd name="T39" fmla="*/ 51 h 88"/>
                <a:gd name="T40" fmla="*/ 24 w 129"/>
                <a:gd name="T41" fmla="*/ 49 h 88"/>
                <a:gd name="T42" fmla="*/ 27 w 129"/>
                <a:gd name="T43" fmla="*/ 45 h 88"/>
                <a:gd name="T44" fmla="*/ 38 w 129"/>
                <a:gd name="T45" fmla="*/ 31 h 88"/>
                <a:gd name="T46" fmla="*/ 54 w 129"/>
                <a:gd name="T47" fmla="*/ 15 h 88"/>
                <a:gd name="T48" fmla="*/ 79 w 129"/>
                <a:gd name="T49" fmla="*/ 7 h 88"/>
                <a:gd name="T50" fmla="*/ 99 w 129"/>
                <a:gd name="T51" fmla="*/ 2 h 88"/>
                <a:gd name="T52" fmla="*/ 112 w 129"/>
                <a:gd name="T53" fmla="*/ 0 h 88"/>
                <a:gd name="T54" fmla="*/ 113 w 129"/>
                <a:gd name="T55" fmla="*/ 0 h 88"/>
                <a:gd name="T56" fmla="*/ 116 w 129"/>
                <a:gd name="T57" fmla="*/ 1 h 88"/>
                <a:gd name="T58" fmla="*/ 128 w 129"/>
                <a:gd name="T59" fmla="*/ 29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9"/>
                <a:gd name="T91" fmla="*/ 0 h 88"/>
                <a:gd name="T92" fmla="*/ 129 w 129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9" h="88">
                  <a:moveTo>
                    <a:pt x="128" y="29"/>
                  </a:moveTo>
                  <a:lnTo>
                    <a:pt x="112" y="32"/>
                  </a:lnTo>
                  <a:lnTo>
                    <a:pt x="101" y="39"/>
                  </a:lnTo>
                  <a:lnTo>
                    <a:pt x="85" y="54"/>
                  </a:lnTo>
                  <a:lnTo>
                    <a:pt x="67" y="62"/>
                  </a:lnTo>
                  <a:lnTo>
                    <a:pt x="56" y="65"/>
                  </a:lnTo>
                  <a:lnTo>
                    <a:pt x="40" y="79"/>
                  </a:lnTo>
                  <a:lnTo>
                    <a:pt x="7" y="87"/>
                  </a:lnTo>
                  <a:lnTo>
                    <a:pt x="0" y="84"/>
                  </a:lnTo>
                  <a:lnTo>
                    <a:pt x="3" y="80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14" y="68"/>
                  </a:lnTo>
                  <a:lnTo>
                    <a:pt x="15" y="67"/>
                  </a:lnTo>
                  <a:lnTo>
                    <a:pt x="21" y="65"/>
                  </a:lnTo>
                  <a:lnTo>
                    <a:pt x="22" y="65"/>
                  </a:lnTo>
                  <a:lnTo>
                    <a:pt x="23" y="61"/>
                  </a:lnTo>
                  <a:lnTo>
                    <a:pt x="18" y="56"/>
                  </a:lnTo>
                  <a:lnTo>
                    <a:pt x="18" y="51"/>
                  </a:lnTo>
                  <a:lnTo>
                    <a:pt x="24" y="49"/>
                  </a:lnTo>
                  <a:lnTo>
                    <a:pt x="27" y="45"/>
                  </a:lnTo>
                  <a:lnTo>
                    <a:pt x="38" y="31"/>
                  </a:lnTo>
                  <a:lnTo>
                    <a:pt x="54" y="15"/>
                  </a:lnTo>
                  <a:lnTo>
                    <a:pt x="79" y="7"/>
                  </a:lnTo>
                  <a:lnTo>
                    <a:pt x="99" y="2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6" y="1"/>
                  </a:lnTo>
                  <a:lnTo>
                    <a:pt x="128" y="29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7" name="Freeform 87"/>
            <p:cNvSpPr>
              <a:spLocks/>
            </p:cNvSpPr>
            <p:nvPr/>
          </p:nvSpPr>
          <p:spPr bwMode="auto">
            <a:xfrm>
              <a:off x="3709" y="2419"/>
              <a:ext cx="82" cy="94"/>
            </a:xfrm>
            <a:custGeom>
              <a:avLst/>
              <a:gdLst>
                <a:gd name="T0" fmla="*/ 76 w 100"/>
                <a:gd name="T1" fmla="*/ 0 h 102"/>
                <a:gd name="T2" fmla="*/ 77 w 100"/>
                <a:gd name="T3" fmla="*/ 7 h 102"/>
                <a:gd name="T4" fmla="*/ 84 w 100"/>
                <a:gd name="T5" fmla="*/ 15 h 102"/>
                <a:gd name="T6" fmla="*/ 90 w 100"/>
                <a:gd name="T7" fmla="*/ 20 h 102"/>
                <a:gd name="T8" fmla="*/ 96 w 100"/>
                <a:gd name="T9" fmla="*/ 23 h 102"/>
                <a:gd name="T10" fmla="*/ 99 w 100"/>
                <a:gd name="T11" fmla="*/ 29 h 102"/>
                <a:gd name="T12" fmla="*/ 99 w 100"/>
                <a:gd name="T13" fmla="*/ 33 h 102"/>
                <a:gd name="T14" fmla="*/ 96 w 100"/>
                <a:gd name="T15" fmla="*/ 38 h 102"/>
                <a:gd name="T16" fmla="*/ 91 w 100"/>
                <a:gd name="T17" fmla="*/ 42 h 102"/>
                <a:gd name="T18" fmla="*/ 80 w 100"/>
                <a:gd name="T19" fmla="*/ 50 h 102"/>
                <a:gd name="T20" fmla="*/ 80 w 100"/>
                <a:gd name="T21" fmla="*/ 56 h 102"/>
                <a:gd name="T22" fmla="*/ 74 w 100"/>
                <a:gd name="T23" fmla="*/ 60 h 102"/>
                <a:gd name="T24" fmla="*/ 68 w 100"/>
                <a:gd name="T25" fmla="*/ 63 h 102"/>
                <a:gd name="T26" fmla="*/ 58 w 100"/>
                <a:gd name="T27" fmla="*/ 67 h 102"/>
                <a:gd name="T28" fmla="*/ 55 w 100"/>
                <a:gd name="T29" fmla="*/ 71 h 102"/>
                <a:gd name="T30" fmla="*/ 53 w 100"/>
                <a:gd name="T31" fmla="*/ 78 h 102"/>
                <a:gd name="T32" fmla="*/ 44 w 100"/>
                <a:gd name="T33" fmla="*/ 88 h 102"/>
                <a:gd name="T34" fmla="*/ 32 w 100"/>
                <a:gd name="T35" fmla="*/ 96 h 102"/>
                <a:gd name="T36" fmla="*/ 14 w 100"/>
                <a:gd name="T37" fmla="*/ 101 h 102"/>
                <a:gd name="T38" fmla="*/ 2 w 100"/>
                <a:gd name="T39" fmla="*/ 74 h 102"/>
                <a:gd name="T40" fmla="*/ 0 w 100"/>
                <a:gd name="T41" fmla="*/ 72 h 102"/>
                <a:gd name="T42" fmla="*/ 27 w 100"/>
                <a:gd name="T43" fmla="*/ 61 h 102"/>
                <a:gd name="T44" fmla="*/ 45 w 100"/>
                <a:gd name="T45" fmla="*/ 47 h 102"/>
                <a:gd name="T46" fmla="*/ 52 w 100"/>
                <a:gd name="T47" fmla="*/ 38 h 102"/>
                <a:gd name="T48" fmla="*/ 53 w 100"/>
                <a:gd name="T49" fmla="*/ 26 h 102"/>
                <a:gd name="T50" fmla="*/ 52 w 100"/>
                <a:gd name="T51" fmla="*/ 15 h 102"/>
                <a:gd name="T52" fmla="*/ 52 w 100"/>
                <a:gd name="T53" fmla="*/ 14 h 102"/>
                <a:gd name="T54" fmla="*/ 54 w 100"/>
                <a:gd name="T55" fmla="*/ 11 h 102"/>
                <a:gd name="T56" fmla="*/ 57 w 100"/>
                <a:gd name="T57" fmla="*/ 10 h 102"/>
                <a:gd name="T58" fmla="*/ 63 w 100"/>
                <a:gd name="T59" fmla="*/ 6 h 102"/>
                <a:gd name="T60" fmla="*/ 66 w 100"/>
                <a:gd name="T61" fmla="*/ 4 h 102"/>
                <a:gd name="T62" fmla="*/ 68 w 100"/>
                <a:gd name="T63" fmla="*/ 3 h 102"/>
                <a:gd name="T64" fmla="*/ 70 w 100"/>
                <a:gd name="T65" fmla="*/ 4 h 102"/>
                <a:gd name="T66" fmla="*/ 76 w 10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102"/>
                <a:gd name="T104" fmla="*/ 100 w 10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102">
                  <a:moveTo>
                    <a:pt x="76" y="0"/>
                  </a:moveTo>
                  <a:lnTo>
                    <a:pt x="77" y="7"/>
                  </a:lnTo>
                  <a:lnTo>
                    <a:pt x="84" y="15"/>
                  </a:lnTo>
                  <a:lnTo>
                    <a:pt x="90" y="20"/>
                  </a:lnTo>
                  <a:lnTo>
                    <a:pt x="96" y="23"/>
                  </a:lnTo>
                  <a:lnTo>
                    <a:pt x="99" y="29"/>
                  </a:lnTo>
                  <a:lnTo>
                    <a:pt x="99" y="33"/>
                  </a:lnTo>
                  <a:lnTo>
                    <a:pt x="96" y="38"/>
                  </a:lnTo>
                  <a:lnTo>
                    <a:pt x="91" y="42"/>
                  </a:lnTo>
                  <a:lnTo>
                    <a:pt x="80" y="50"/>
                  </a:lnTo>
                  <a:lnTo>
                    <a:pt x="80" y="56"/>
                  </a:lnTo>
                  <a:lnTo>
                    <a:pt x="74" y="60"/>
                  </a:lnTo>
                  <a:lnTo>
                    <a:pt x="68" y="63"/>
                  </a:lnTo>
                  <a:lnTo>
                    <a:pt x="58" y="67"/>
                  </a:lnTo>
                  <a:lnTo>
                    <a:pt x="55" y="71"/>
                  </a:lnTo>
                  <a:lnTo>
                    <a:pt x="53" y="78"/>
                  </a:lnTo>
                  <a:lnTo>
                    <a:pt x="44" y="88"/>
                  </a:lnTo>
                  <a:lnTo>
                    <a:pt x="32" y="96"/>
                  </a:lnTo>
                  <a:lnTo>
                    <a:pt x="14" y="101"/>
                  </a:lnTo>
                  <a:lnTo>
                    <a:pt x="2" y="74"/>
                  </a:lnTo>
                  <a:lnTo>
                    <a:pt x="0" y="72"/>
                  </a:lnTo>
                  <a:lnTo>
                    <a:pt x="27" y="61"/>
                  </a:lnTo>
                  <a:lnTo>
                    <a:pt x="45" y="47"/>
                  </a:lnTo>
                  <a:lnTo>
                    <a:pt x="52" y="38"/>
                  </a:lnTo>
                  <a:lnTo>
                    <a:pt x="53" y="26"/>
                  </a:lnTo>
                  <a:lnTo>
                    <a:pt x="52" y="15"/>
                  </a:lnTo>
                  <a:lnTo>
                    <a:pt x="52" y="14"/>
                  </a:lnTo>
                  <a:lnTo>
                    <a:pt x="54" y="11"/>
                  </a:lnTo>
                  <a:lnTo>
                    <a:pt x="57" y="10"/>
                  </a:lnTo>
                  <a:lnTo>
                    <a:pt x="63" y="6"/>
                  </a:lnTo>
                  <a:lnTo>
                    <a:pt x="66" y="4"/>
                  </a:lnTo>
                  <a:lnTo>
                    <a:pt x="68" y="3"/>
                  </a:lnTo>
                  <a:lnTo>
                    <a:pt x="70" y="4"/>
                  </a:lnTo>
                  <a:lnTo>
                    <a:pt x="76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8" name="Freeform 88"/>
            <p:cNvSpPr>
              <a:spLocks/>
            </p:cNvSpPr>
            <p:nvPr/>
          </p:nvSpPr>
          <p:spPr bwMode="auto">
            <a:xfrm>
              <a:off x="3544" y="2225"/>
              <a:ext cx="109" cy="126"/>
            </a:xfrm>
            <a:custGeom>
              <a:avLst/>
              <a:gdLst>
                <a:gd name="T0" fmla="*/ 93 w 126"/>
                <a:gd name="T1" fmla="*/ 134 h 135"/>
                <a:gd name="T2" fmla="*/ 89 w 126"/>
                <a:gd name="T3" fmla="*/ 130 h 135"/>
                <a:gd name="T4" fmla="*/ 75 w 126"/>
                <a:gd name="T5" fmla="*/ 126 h 135"/>
                <a:gd name="T6" fmla="*/ 63 w 126"/>
                <a:gd name="T7" fmla="*/ 115 h 135"/>
                <a:gd name="T8" fmla="*/ 53 w 126"/>
                <a:gd name="T9" fmla="*/ 115 h 135"/>
                <a:gd name="T10" fmla="*/ 25 w 126"/>
                <a:gd name="T11" fmla="*/ 102 h 135"/>
                <a:gd name="T12" fmla="*/ 17 w 126"/>
                <a:gd name="T13" fmla="*/ 97 h 135"/>
                <a:gd name="T14" fmla="*/ 17 w 126"/>
                <a:gd name="T15" fmla="*/ 96 h 135"/>
                <a:gd name="T16" fmla="*/ 15 w 126"/>
                <a:gd name="T17" fmla="*/ 93 h 135"/>
                <a:gd name="T18" fmla="*/ 3 w 126"/>
                <a:gd name="T19" fmla="*/ 76 h 135"/>
                <a:gd name="T20" fmla="*/ 0 w 126"/>
                <a:gd name="T21" fmla="*/ 67 h 135"/>
                <a:gd name="T22" fmla="*/ 26 w 126"/>
                <a:gd name="T23" fmla="*/ 47 h 135"/>
                <a:gd name="T24" fmla="*/ 27 w 126"/>
                <a:gd name="T25" fmla="*/ 43 h 135"/>
                <a:gd name="T26" fmla="*/ 27 w 126"/>
                <a:gd name="T27" fmla="*/ 39 h 135"/>
                <a:gd name="T28" fmla="*/ 27 w 126"/>
                <a:gd name="T29" fmla="*/ 36 h 135"/>
                <a:gd name="T30" fmla="*/ 29 w 126"/>
                <a:gd name="T31" fmla="*/ 30 h 135"/>
                <a:gd name="T32" fmla="*/ 35 w 126"/>
                <a:gd name="T33" fmla="*/ 23 h 135"/>
                <a:gd name="T34" fmla="*/ 39 w 126"/>
                <a:gd name="T35" fmla="*/ 18 h 135"/>
                <a:gd name="T36" fmla="*/ 42 w 126"/>
                <a:gd name="T37" fmla="*/ 9 h 135"/>
                <a:gd name="T38" fmla="*/ 49 w 126"/>
                <a:gd name="T39" fmla="*/ 4 h 135"/>
                <a:gd name="T40" fmla="*/ 63 w 126"/>
                <a:gd name="T41" fmla="*/ 3 h 135"/>
                <a:gd name="T42" fmla="*/ 74 w 126"/>
                <a:gd name="T43" fmla="*/ 0 h 135"/>
                <a:gd name="T44" fmla="*/ 75 w 126"/>
                <a:gd name="T45" fmla="*/ 2 h 135"/>
                <a:gd name="T46" fmla="*/ 80 w 126"/>
                <a:gd name="T47" fmla="*/ 4 h 135"/>
                <a:gd name="T48" fmla="*/ 83 w 126"/>
                <a:gd name="T49" fmla="*/ 3 h 135"/>
                <a:gd name="T50" fmla="*/ 88 w 126"/>
                <a:gd name="T51" fmla="*/ 4 h 135"/>
                <a:gd name="T52" fmla="*/ 89 w 126"/>
                <a:gd name="T53" fmla="*/ 9 h 135"/>
                <a:gd name="T54" fmla="*/ 89 w 126"/>
                <a:gd name="T55" fmla="*/ 11 h 135"/>
                <a:gd name="T56" fmla="*/ 87 w 126"/>
                <a:gd name="T57" fmla="*/ 16 h 135"/>
                <a:gd name="T58" fmla="*/ 93 w 126"/>
                <a:gd name="T59" fmla="*/ 23 h 135"/>
                <a:gd name="T60" fmla="*/ 100 w 126"/>
                <a:gd name="T61" fmla="*/ 29 h 135"/>
                <a:gd name="T62" fmla="*/ 103 w 126"/>
                <a:gd name="T63" fmla="*/ 33 h 135"/>
                <a:gd name="T64" fmla="*/ 104 w 126"/>
                <a:gd name="T65" fmla="*/ 39 h 135"/>
                <a:gd name="T66" fmla="*/ 101 w 126"/>
                <a:gd name="T67" fmla="*/ 49 h 135"/>
                <a:gd name="T68" fmla="*/ 99 w 126"/>
                <a:gd name="T69" fmla="*/ 65 h 135"/>
                <a:gd name="T70" fmla="*/ 103 w 126"/>
                <a:gd name="T71" fmla="*/ 75 h 135"/>
                <a:gd name="T72" fmla="*/ 113 w 126"/>
                <a:gd name="T73" fmla="*/ 87 h 135"/>
                <a:gd name="T74" fmla="*/ 114 w 126"/>
                <a:gd name="T75" fmla="*/ 96 h 135"/>
                <a:gd name="T76" fmla="*/ 123 w 126"/>
                <a:gd name="T77" fmla="*/ 105 h 135"/>
                <a:gd name="T78" fmla="*/ 125 w 126"/>
                <a:gd name="T79" fmla="*/ 115 h 135"/>
                <a:gd name="T80" fmla="*/ 123 w 126"/>
                <a:gd name="T81" fmla="*/ 123 h 135"/>
                <a:gd name="T82" fmla="*/ 121 w 126"/>
                <a:gd name="T83" fmla="*/ 124 h 135"/>
                <a:gd name="T84" fmla="*/ 117 w 126"/>
                <a:gd name="T85" fmla="*/ 129 h 135"/>
                <a:gd name="T86" fmla="*/ 93 w 126"/>
                <a:gd name="T87" fmla="*/ 134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"/>
                <a:gd name="T133" fmla="*/ 0 h 135"/>
                <a:gd name="T134" fmla="*/ 126 w 126"/>
                <a:gd name="T135" fmla="*/ 135 h 1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" h="135">
                  <a:moveTo>
                    <a:pt x="93" y="134"/>
                  </a:moveTo>
                  <a:lnTo>
                    <a:pt x="89" y="130"/>
                  </a:lnTo>
                  <a:lnTo>
                    <a:pt x="75" y="126"/>
                  </a:lnTo>
                  <a:lnTo>
                    <a:pt x="63" y="115"/>
                  </a:lnTo>
                  <a:lnTo>
                    <a:pt x="53" y="115"/>
                  </a:lnTo>
                  <a:lnTo>
                    <a:pt x="25" y="102"/>
                  </a:lnTo>
                  <a:lnTo>
                    <a:pt x="17" y="97"/>
                  </a:lnTo>
                  <a:lnTo>
                    <a:pt x="17" y="96"/>
                  </a:lnTo>
                  <a:lnTo>
                    <a:pt x="15" y="93"/>
                  </a:lnTo>
                  <a:lnTo>
                    <a:pt x="3" y="76"/>
                  </a:lnTo>
                  <a:lnTo>
                    <a:pt x="0" y="67"/>
                  </a:lnTo>
                  <a:lnTo>
                    <a:pt x="26" y="47"/>
                  </a:lnTo>
                  <a:lnTo>
                    <a:pt x="27" y="43"/>
                  </a:lnTo>
                  <a:lnTo>
                    <a:pt x="27" y="39"/>
                  </a:lnTo>
                  <a:lnTo>
                    <a:pt x="27" y="36"/>
                  </a:lnTo>
                  <a:lnTo>
                    <a:pt x="29" y="30"/>
                  </a:lnTo>
                  <a:lnTo>
                    <a:pt x="35" y="23"/>
                  </a:lnTo>
                  <a:lnTo>
                    <a:pt x="39" y="18"/>
                  </a:lnTo>
                  <a:lnTo>
                    <a:pt x="42" y="9"/>
                  </a:lnTo>
                  <a:lnTo>
                    <a:pt x="49" y="4"/>
                  </a:lnTo>
                  <a:lnTo>
                    <a:pt x="63" y="3"/>
                  </a:lnTo>
                  <a:lnTo>
                    <a:pt x="74" y="0"/>
                  </a:lnTo>
                  <a:lnTo>
                    <a:pt x="75" y="2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89" y="9"/>
                  </a:lnTo>
                  <a:lnTo>
                    <a:pt x="89" y="11"/>
                  </a:lnTo>
                  <a:lnTo>
                    <a:pt x="87" y="16"/>
                  </a:lnTo>
                  <a:lnTo>
                    <a:pt x="93" y="23"/>
                  </a:lnTo>
                  <a:lnTo>
                    <a:pt x="100" y="29"/>
                  </a:lnTo>
                  <a:lnTo>
                    <a:pt x="103" y="33"/>
                  </a:lnTo>
                  <a:lnTo>
                    <a:pt x="104" y="39"/>
                  </a:lnTo>
                  <a:lnTo>
                    <a:pt x="101" y="49"/>
                  </a:lnTo>
                  <a:lnTo>
                    <a:pt x="99" y="65"/>
                  </a:lnTo>
                  <a:lnTo>
                    <a:pt x="103" y="75"/>
                  </a:lnTo>
                  <a:lnTo>
                    <a:pt x="113" y="87"/>
                  </a:lnTo>
                  <a:lnTo>
                    <a:pt x="114" y="96"/>
                  </a:lnTo>
                  <a:lnTo>
                    <a:pt x="123" y="105"/>
                  </a:lnTo>
                  <a:lnTo>
                    <a:pt x="125" y="115"/>
                  </a:lnTo>
                  <a:lnTo>
                    <a:pt x="123" y="123"/>
                  </a:lnTo>
                  <a:lnTo>
                    <a:pt x="121" y="124"/>
                  </a:lnTo>
                  <a:lnTo>
                    <a:pt x="117" y="129"/>
                  </a:lnTo>
                  <a:lnTo>
                    <a:pt x="93" y="134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9" name="Freeform 89"/>
            <p:cNvSpPr>
              <a:spLocks/>
            </p:cNvSpPr>
            <p:nvPr/>
          </p:nvSpPr>
          <p:spPr bwMode="auto">
            <a:xfrm>
              <a:off x="3504" y="2289"/>
              <a:ext cx="56" cy="66"/>
            </a:xfrm>
            <a:custGeom>
              <a:avLst/>
              <a:gdLst>
                <a:gd name="T0" fmla="*/ 4 w 67"/>
                <a:gd name="T1" fmla="*/ 41 h 73"/>
                <a:gd name="T2" fmla="*/ 4 w 67"/>
                <a:gd name="T3" fmla="*/ 7 h 73"/>
                <a:gd name="T4" fmla="*/ 8 w 67"/>
                <a:gd name="T5" fmla="*/ 11 h 73"/>
                <a:gd name="T6" fmla="*/ 12 w 67"/>
                <a:gd name="T7" fmla="*/ 14 h 73"/>
                <a:gd name="T8" fmla="*/ 17 w 67"/>
                <a:gd name="T9" fmla="*/ 16 h 73"/>
                <a:gd name="T10" fmla="*/ 29 w 67"/>
                <a:gd name="T11" fmla="*/ 15 h 73"/>
                <a:gd name="T12" fmla="*/ 48 w 67"/>
                <a:gd name="T13" fmla="*/ 0 h 73"/>
                <a:gd name="T14" fmla="*/ 51 w 67"/>
                <a:gd name="T15" fmla="*/ 7 h 73"/>
                <a:gd name="T16" fmla="*/ 66 w 67"/>
                <a:gd name="T17" fmla="*/ 28 h 73"/>
                <a:gd name="T18" fmla="*/ 66 w 67"/>
                <a:gd name="T19" fmla="*/ 30 h 73"/>
                <a:gd name="T20" fmla="*/ 59 w 67"/>
                <a:gd name="T21" fmla="*/ 33 h 73"/>
                <a:gd name="T22" fmla="*/ 36 w 67"/>
                <a:gd name="T23" fmla="*/ 38 h 73"/>
                <a:gd name="T24" fmla="*/ 41 w 67"/>
                <a:gd name="T25" fmla="*/ 46 h 73"/>
                <a:gd name="T26" fmla="*/ 43 w 67"/>
                <a:gd name="T27" fmla="*/ 50 h 73"/>
                <a:gd name="T28" fmla="*/ 43 w 67"/>
                <a:gd name="T29" fmla="*/ 55 h 73"/>
                <a:gd name="T30" fmla="*/ 39 w 67"/>
                <a:gd name="T31" fmla="*/ 61 h 73"/>
                <a:gd name="T32" fmla="*/ 29 w 67"/>
                <a:gd name="T33" fmla="*/ 68 h 73"/>
                <a:gd name="T34" fmla="*/ 27 w 67"/>
                <a:gd name="T35" fmla="*/ 72 h 73"/>
                <a:gd name="T36" fmla="*/ 1 w 67"/>
                <a:gd name="T37" fmla="*/ 70 h 73"/>
                <a:gd name="T38" fmla="*/ 0 w 67"/>
                <a:gd name="T39" fmla="*/ 70 h 73"/>
                <a:gd name="T40" fmla="*/ 4 w 67"/>
                <a:gd name="T41" fmla="*/ 41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73"/>
                <a:gd name="T65" fmla="*/ 67 w 6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73">
                  <a:moveTo>
                    <a:pt x="4" y="41"/>
                  </a:moveTo>
                  <a:lnTo>
                    <a:pt x="4" y="7"/>
                  </a:lnTo>
                  <a:lnTo>
                    <a:pt x="8" y="11"/>
                  </a:lnTo>
                  <a:lnTo>
                    <a:pt x="12" y="14"/>
                  </a:lnTo>
                  <a:lnTo>
                    <a:pt x="17" y="16"/>
                  </a:lnTo>
                  <a:lnTo>
                    <a:pt x="29" y="15"/>
                  </a:lnTo>
                  <a:lnTo>
                    <a:pt x="48" y="0"/>
                  </a:lnTo>
                  <a:lnTo>
                    <a:pt x="51" y="7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59" y="33"/>
                  </a:lnTo>
                  <a:lnTo>
                    <a:pt x="36" y="38"/>
                  </a:lnTo>
                  <a:lnTo>
                    <a:pt x="41" y="46"/>
                  </a:lnTo>
                  <a:lnTo>
                    <a:pt x="43" y="50"/>
                  </a:lnTo>
                  <a:lnTo>
                    <a:pt x="43" y="55"/>
                  </a:lnTo>
                  <a:lnTo>
                    <a:pt x="39" y="61"/>
                  </a:lnTo>
                  <a:lnTo>
                    <a:pt x="29" y="68"/>
                  </a:lnTo>
                  <a:lnTo>
                    <a:pt x="27" y="72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4" y="41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0" name="Freeform 90"/>
            <p:cNvSpPr>
              <a:spLocks/>
            </p:cNvSpPr>
            <p:nvPr/>
          </p:nvSpPr>
          <p:spPr bwMode="auto">
            <a:xfrm>
              <a:off x="3504" y="2289"/>
              <a:ext cx="56" cy="66"/>
            </a:xfrm>
            <a:custGeom>
              <a:avLst/>
              <a:gdLst>
                <a:gd name="T0" fmla="*/ 4 w 67"/>
                <a:gd name="T1" fmla="*/ 41 h 73"/>
                <a:gd name="T2" fmla="*/ 4 w 67"/>
                <a:gd name="T3" fmla="*/ 7 h 73"/>
                <a:gd name="T4" fmla="*/ 8 w 67"/>
                <a:gd name="T5" fmla="*/ 11 h 73"/>
                <a:gd name="T6" fmla="*/ 12 w 67"/>
                <a:gd name="T7" fmla="*/ 14 h 73"/>
                <a:gd name="T8" fmla="*/ 17 w 67"/>
                <a:gd name="T9" fmla="*/ 16 h 73"/>
                <a:gd name="T10" fmla="*/ 29 w 67"/>
                <a:gd name="T11" fmla="*/ 15 h 73"/>
                <a:gd name="T12" fmla="*/ 48 w 67"/>
                <a:gd name="T13" fmla="*/ 0 h 73"/>
                <a:gd name="T14" fmla="*/ 51 w 67"/>
                <a:gd name="T15" fmla="*/ 7 h 73"/>
                <a:gd name="T16" fmla="*/ 66 w 67"/>
                <a:gd name="T17" fmla="*/ 28 h 73"/>
                <a:gd name="T18" fmla="*/ 66 w 67"/>
                <a:gd name="T19" fmla="*/ 30 h 73"/>
                <a:gd name="T20" fmla="*/ 59 w 67"/>
                <a:gd name="T21" fmla="*/ 33 h 73"/>
                <a:gd name="T22" fmla="*/ 36 w 67"/>
                <a:gd name="T23" fmla="*/ 38 h 73"/>
                <a:gd name="T24" fmla="*/ 41 w 67"/>
                <a:gd name="T25" fmla="*/ 46 h 73"/>
                <a:gd name="T26" fmla="*/ 43 w 67"/>
                <a:gd name="T27" fmla="*/ 50 h 73"/>
                <a:gd name="T28" fmla="*/ 43 w 67"/>
                <a:gd name="T29" fmla="*/ 55 h 73"/>
                <a:gd name="T30" fmla="*/ 39 w 67"/>
                <a:gd name="T31" fmla="*/ 61 h 73"/>
                <a:gd name="T32" fmla="*/ 29 w 67"/>
                <a:gd name="T33" fmla="*/ 68 h 73"/>
                <a:gd name="T34" fmla="*/ 27 w 67"/>
                <a:gd name="T35" fmla="*/ 72 h 73"/>
                <a:gd name="T36" fmla="*/ 1 w 67"/>
                <a:gd name="T37" fmla="*/ 70 h 73"/>
                <a:gd name="T38" fmla="*/ 0 w 67"/>
                <a:gd name="T39" fmla="*/ 70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73"/>
                <a:gd name="T62" fmla="*/ 67 w 67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73">
                  <a:moveTo>
                    <a:pt x="4" y="41"/>
                  </a:moveTo>
                  <a:lnTo>
                    <a:pt x="4" y="7"/>
                  </a:lnTo>
                  <a:lnTo>
                    <a:pt x="8" y="11"/>
                  </a:lnTo>
                  <a:lnTo>
                    <a:pt x="12" y="14"/>
                  </a:lnTo>
                  <a:lnTo>
                    <a:pt x="17" y="16"/>
                  </a:lnTo>
                  <a:lnTo>
                    <a:pt x="29" y="15"/>
                  </a:lnTo>
                  <a:lnTo>
                    <a:pt x="48" y="0"/>
                  </a:lnTo>
                  <a:lnTo>
                    <a:pt x="51" y="7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59" y="33"/>
                  </a:lnTo>
                  <a:lnTo>
                    <a:pt x="36" y="38"/>
                  </a:lnTo>
                  <a:lnTo>
                    <a:pt x="41" y="46"/>
                  </a:lnTo>
                  <a:lnTo>
                    <a:pt x="43" y="50"/>
                  </a:lnTo>
                  <a:lnTo>
                    <a:pt x="43" y="55"/>
                  </a:lnTo>
                  <a:lnTo>
                    <a:pt x="39" y="61"/>
                  </a:lnTo>
                  <a:lnTo>
                    <a:pt x="29" y="68"/>
                  </a:lnTo>
                  <a:lnTo>
                    <a:pt x="27" y="72"/>
                  </a:lnTo>
                  <a:lnTo>
                    <a:pt x="1" y="70"/>
                  </a:lnTo>
                  <a:lnTo>
                    <a:pt x="0" y="7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1" name="Freeform 91"/>
            <p:cNvSpPr>
              <a:spLocks/>
            </p:cNvSpPr>
            <p:nvPr/>
          </p:nvSpPr>
          <p:spPr bwMode="auto">
            <a:xfrm>
              <a:off x="3488" y="2296"/>
              <a:ext cx="21" cy="58"/>
            </a:xfrm>
            <a:custGeom>
              <a:avLst/>
              <a:gdLst>
                <a:gd name="T0" fmla="*/ 25 w 26"/>
                <a:gd name="T1" fmla="*/ 0 h 62"/>
                <a:gd name="T2" fmla="*/ 18 w 26"/>
                <a:gd name="T3" fmla="*/ 1 h 62"/>
                <a:gd name="T4" fmla="*/ 14 w 26"/>
                <a:gd name="T5" fmla="*/ 13 h 62"/>
                <a:gd name="T6" fmla="*/ 12 w 26"/>
                <a:gd name="T7" fmla="*/ 17 h 62"/>
                <a:gd name="T8" fmla="*/ 0 w 26"/>
                <a:gd name="T9" fmla="*/ 29 h 62"/>
                <a:gd name="T10" fmla="*/ 2 w 26"/>
                <a:gd name="T11" fmla="*/ 33 h 62"/>
                <a:gd name="T12" fmla="*/ 18 w 26"/>
                <a:gd name="T13" fmla="*/ 61 h 62"/>
                <a:gd name="T14" fmla="*/ 19 w 26"/>
                <a:gd name="T15" fmla="*/ 46 h 62"/>
                <a:gd name="T16" fmla="*/ 19 w 26"/>
                <a:gd name="T17" fmla="*/ 36 h 62"/>
                <a:gd name="T18" fmla="*/ 23 w 26"/>
                <a:gd name="T19" fmla="*/ 31 h 62"/>
                <a:gd name="T20" fmla="*/ 25 w 26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62"/>
                <a:gd name="T35" fmla="*/ 26 w 26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62">
                  <a:moveTo>
                    <a:pt x="25" y="0"/>
                  </a:moveTo>
                  <a:lnTo>
                    <a:pt x="18" y="1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18" y="61"/>
                  </a:lnTo>
                  <a:lnTo>
                    <a:pt x="19" y="46"/>
                  </a:lnTo>
                  <a:lnTo>
                    <a:pt x="19" y="36"/>
                  </a:lnTo>
                  <a:lnTo>
                    <a:pt x="23" y="31"/>
                  </a:lnTo>
                  <a:lnTo>
                    <a:pt x="25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2" name="Freeform 92"/>
            <p:cNvSpPr>
              <a:spLocks/>
            </p:cNvSpPr>
            <p:nvPr/>
          </p:nvSpPr>
          <p:spPr bwMode="auto">
            <a:xfrm>
              <a:off x="3510" y="2232"/>
              <a:ext cx="73" cy="70"/>
            </a:xfrm>
            <a:custGeom>
              <a:avLst/>
              <a:gdLst>
                <a:gd name="T0" fmla="*/ 77 w 86"/>
                <a:gd name="T1" fmla="*/ 3 h 77"/>
                <a:gd name="T2" fmla="*/ 70 w 86"/>
                <a:gd name="T3" fmla="*/ 6 h 77"/>
                <a:gd name="T4" fmla="*/ 67 w 86"/>
                <a:gd name="T5" fmla="*/ 7 h 77"/>
                <a:gd name="T6" fmla="*/ 62 w 86"/>
                <a:gd name="T7" fmla="*/ 7 h 77"/>
                <a:gd name="T8" fmla="*/ 60 w 86"/>
                <a:gd name="T9" fmla="*/ 10 h 77"/>
                <a:gd name="T10" fmla="*/ 58 w 86"/>
                <a:gd name="T11" fmla="*/ 13 h 77"/>
                <a:gd name="T12" fmla="*/ 47 w 86"/>
                <a:gd name="T13" fmla="*/ 16 h 77"/>
                <a:gd name="T14" fmla="*/ 35 w 86"/>
                <a:gd name="T15" fmla="*/ 16 h 77"/>
                <a:gd name="T16" fmla="*/ 24 w 86"/>
                <a:gd name="T17" fmla="*/ 15 h 77"/>
                <a:gd name="T18" fmla="*/ 21 w 86"/>
                <a:gd name="T19" fmla="*/ 13 h 77"/>
                <a:gd name="T20" fmla="*/ 17 w 86"/>
                <a:gd name="T21" fmla="*/ 14 h 77"/>
                <a:gd name="T22" fmla="*/ 15 w 86"/>
                <a:gd name="T23" fmla="*/ 17 h 77"/>
                <a:gd name="T24" fmla="*/ 11 w 86"/>
                <a:gd name="T25" fmla="*/ 23 h 77"/>
                <a:gd name="T26" fmla="*/ 6 w 86"/>
                <a:gd name="T27" fmla="*/ 25 h 77"/>
                <a:gd name="T28" fmla="*/ 4 w 86"/>
                <a:gd name="T29" fmla="*/ 23 h 77"/>
                <a:gd name="T30" fmla="*/ 5 w 86"/>
                <a:gd name="T31" fmla="*/ 27 h 77"/>
                <a:gd name="T32" fmla="*/ 5 w 86"/>
                <a:gd name="T33" fmla="*/ 33 h 77"/>
                <a:gd name="T34" fmla="*/ 4 w 86"/>
                <a:gd name="T35" fmla="*/ 35 h 77"/>
                <a:gd name="T36" fmla="*/ 3 w 86"/>
                <a:gd name="T37" fmla="*/ 35 h 77"/>
                <a:gd name="T38" fmla="*/ 2 w 86"/>
                <a:gd name="T39" fmla="*/ 42 h 77"/>
                <a:gd name="T40" fmla="*/ 6 w 86"/>
                <a:gd name="T41" fmla="*/ 42 h 77"/>
                <a:gd name="T42" fmla="*/ 11 w 86"/>
                <a:gd name="T43" fmla="*/ 42 h 77"/>
                <a:gd name="T44" fmla="*/ 12 w 86"/>
                <a:gd name="T45" fmla="*/ 46 h 77"/>
                <a:gd name="T46" fmla="*/ 10 w 86"/>
                <a:gd name="T47" fmla="*/ 50 h 77"/>
                <a:gd name="T48" fmla="*/ 6 w 86"/>
                <a:gd name="T49" fmla="*/ 57 h 77"/>
                <a:gd name="T50" fmla="*/ 3 w 86"/>
                <a:gd name="T51" fmla="*/ 62 h 77"/>
                <a:gd name="T52" fmla="*/ 2 w 86"/>
                <a:gd name="T53" fmla="*/ 64 h 77"/>
                <a:gd name="T54" fmla="*/ 0 w 86"/>
                <a:gd name="T55" fmla="*/ 68 h 77"/>
                <a:gd name="T56" fmla="*/ 3 w 86"/>
                <a:gd name="T57" fmla="*/ 70 h 77"/>
                <a:gd name="T58" fmla="*/ 6 w 86"/>
                <a:gd name="T59" fmla="*/ 74 h 77"/>
                <a:gd name="T60" fmla="*/ 14 w 86"/>
                <a:gd name="T61" fmla="*/ 76 h 77"/>
                <a:gd name="T62" fmla="*/ 24 w 86"/>
                <a:gd name="T63" fmla="*/ 74 h 77"/>
                <a:gd name="T64" fmla="*/ 69 w 86"/>
                <a:gd name="T65" fmla="*/ 39 h 77"/>
                <a:gd name="T66" fmla="*/ 70 w 86"/>
                <a:gd name="T67" fmla="*/ 34 h 77"/>
                <a:gd name="T68" fmla="*/ 70 w 86"/>
                <a:gd name="T69" fmla="*/ 31 h 77"/>
                <a:gd name="T70" fmla="*/ 70 w 86"/>
                <a:gd name="T71" fmla="*/ 26 h 77"/>
                <a:gd name="T72" fmla="*/ 71 w 86"/>
                <a:gd name="T73" fmla="*/ 22 h 77"/>
                <a:gd name="T74" fmla="*/ 77 w 86"/>
                <a:gd name="T75" fmla="*/ 15 h 77"/>
                <a:gd name="T76" fmla="*/ 81 w 86"/>
                <a:gd name="T77" fmla="*/ 8 h 77"/>
                <a:gd name="T78" fmla="*/ 85 w 86"/>
                <a:gd name="T79" fmla="*/ 0 h 77"/>
                <a:gd name="T80" fmla="*/ 77 w 86"/>
                <a:gd name="T81" fmla="*/ 3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6"/>
                <a:gd name="T124" fmla="*/ 0 h 77"/>
                <a:gd name="T125" fmla="*/ 86 w 86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6" h="77">
                  <a:moveTo>
                    <a:pt x="77" y="3"/>
                  </a:moveTo>
                  <a:lnTo>
                    <a:pt x="70" y="6"/>
                  </a:lnTo>
                  <a:lnTo>
                    <a:pt x="67" y="7"/>
                  </a:lnTo>
                  <a:lnTo>
                    <a:pt x="62" y="7"/>
                  </a:lnTo>
                  <a:lnTo>
                    <a:pt x="60" y="10"/>
                  </a:lnTo>
                  <a:lnTo>
                    <a:pt x="58" y="13"/>
                  </a:lnTo>
                  <a:lnTo>
                    <a:pt x="47" y="16"/>
                  </a:lnTo>
                  <a:lnTo>
                    <a:pt x="35" y="16"/>
                  </a:lnTo>
                  <a:lnTo>
                    <a:pt x="24" y="15"/>
                  </a:lnTo>
                  <a:lnTo>
                    <a:pt x="21" y="13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1" y="23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5" y="27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11" y="42"/>
                  </a:lnTo>
                  <a:lnTo>
                    <a:pt x="12" y="46"/>
                  </a:lnTo>
                  <a:lnTo>
                    <a:pt x="10" y="50"/>
                  </a:lnTo>
                  <a:lnTo>
                    <a:pt x="6" y="57"/>
                  </a:lnTo>
                  <a:lnTo>
                    <a:pt x="3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3" y="70"/>
                  </a:lnTo>
                  <a:lnTo>
                    <a:pt x="6" y="74"/>
                  </a:lnTo>
                  <a:lnTo>
                    <a:pt x="14" y="76"/>
                  </a:lnTo>
                  <a:lnTo>
                    <a:pt x="24" y="74"/>
                  </a:lnTo>
                  <a:lnTo>
                    <a:pt x="69" y="39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70" y="26"/>
                  </a:lnTo>
                  <a:lnTo>
                    <a:pt x="71" y="22"/>
                  </a:lnTo>
                  <a:lnTo>
                    <a:pt x="77" y="15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77" y="3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3" name="Freeform 93"/>
            <p:cNvSpPr>
              <a:spLocks/>
            </p:cNvSpPr>
            <p:nvPr/>
          </p:nvSpPr>
          <p:spPr bwMode="auto">
            <a:xfrm>
              <a:off x="3603" y="2191"/>
              <a:ext cx="217" cy="233"/>
            </a:xfrm>
            <a:custGeom>
              <a:avLst/>
              <a:gdLst>
                <a:gd name="T0" fmla="*/ 20 w 254"/>
                <a:gd name="T1" fmla="*/ 41 h 249"/>
                <a:gd name="T2" fmla="*/ 21 w 254"/>
                <a:gd name="T3" fmla="*/ 48 h 249"/>
                <a:gd name="T4" fmla="*/ 25 w 254"/>
                <a:gd name="T5" fmla="*/ 60 h 249"/>
                <a:gd name="T6" fmla="*/ 35 w 254"/>
                <a:gd name="T7" fmla="*/ 70 h 249"/>
                <a:gd name="T8" fmla="*/ 33 w 254"/>
                <a:gd name="T9" fmla="*/ 86 h 249"/>
                <a:gd name="T10" fmla="*/ 35 w 254"/>
                <a:gd name="T11" fmla="*/ 111 h 249"/>
                <a:gd name="T12" fmla="*/ 47 w 254"/>
                <a:gd name="T13" fmla="*/ 133 h 249"/>
                <a:gd name="T14" fmla="*/ 55 w 254"/>
                <a:gd name="T15" fmla="*/ 152 h 249"/>
                <a:gd name="T16" fmla="*/ 71 w 254"/>
                <a:gd name="T17" fmla="*/ 162 h 249"/>
                <a:gd name="T18" fmla="*/ 102 w 254"/>
                <a:gd name="T19" fmla="*/ 180 h 249"/>
                <a:gd name="T20" fmla="*/ 148 w 254"/>
                <a:gd name="T21" fmla="*/ 208 h 249"/>
                <a:gd name="T22" fmla="*/ 173 w 254"/>
                <a:gd name="T23" fmla="*/ 205 h 249"/>
                <a:gd name="T24" fmla="*/ 181 w 254"/>
                <a:gd name="T25" fmla="*/ 224 h 249"/>
                <a:gd name="T26" fmla="*/ 202 w 254"/>
                <a:gd name="T27" fmla="*/ 227 h 249"/>
                <a:gd name="T28" fmla="*/ 212 w 254"/>
                <a:gd name="T29" fmla="*/ 227 h 249"/>
                <a:gd name="T30" fmla="*/ 216 w 254"/>
                <a:gd name="T31" fmla="*/ 239 h 249"/>
                <a:gd name="T32" fmla="*/ 241 w 254"/>
                <a:gd name="T33" fmla="*/ 239 h 249"/>
                <a:gd name="T34" fmla="*/ 242 w 254"/>
                <a:gd name="T35" fmla="*/ 215 h 249"/>
                <a:gd name="T36" fmla="*/ 253 w 254"/>
                <a:gd name="T37" fmla="*/ 200 h 249"/>
                <a:gd name="T38" fmla="*/ 249 w 254"/>
                <a:gd name="T39" fmla="*/ 193 h 249"/>
                <a:gd name="T40" fmla="*/ 223 w 254"/>
                <a:gd name="T41" fmla="*/ 151 h 249"/>
                <a:gd name="T42" fmla="*/ 232 w 254"/>
                <a:gd name="T43" fmla="*/ 104 h 249"/>
                <a:gd name="T44" fmla="*/ 232 w 254"/>
                <a:gd name="T45" fmla="*/ 75 h 249"/>
                <a:gd name="T46" fmla="*/ 216 w 254"/>
                <a:gd name="T47" fmla="*/ 56 h 249"/>
                <a:gd name="T48" fmla="*/ 199 w 254"/>
                <a:gd name="T49" fmla="*/ 51 h 249"/>
                <a:gd name="T50" fmla="*/ 177 w 254"/>
                <a:gd name="T51" fmla="*/ 43 h 249"/>
                <a:gd name="T52" fmla="*/ 151 w 254"/>
                <a:gd name="T53" fmla="*/ 46 h 249"/>
                <a:gd name="T54" fmla="*/ 134 w 254"/>
                <a:gd name="T55" fmla="*/ 56 h 249"/>
                <a:gd name="T56" fmla="*/ 107 w 254"/>
                <a:gd name="T57" fmla="*/ 59 h 249"/>
                <a:gd name="T58" fmla="*/ 82 w 254"/>
                <a:gd name="T59" fmla="*/ 43 h 249"/>
                <a:gd name="T60" fmla="*/ 68 w 254"/>
                <a:gd name="T61" fmla="*/ 12 h 249"/>
                <a:gd name="T62" fmla="*/ 56 w 254"/>
                <a:gd name="T63" fmla="*/ 0 h 249"/>
                <a:gd name="T64" fmla="*/ 34 w 254"/>
                <a:gd name="T65" fmla="*/ 17 h 249"/>
                <a:gd name="T66" fmla="*/ 0 w 254"/>
                <a:gd name="T67" fmla="*/ 10 h 249"/>
                <a:gd name="T68" fmla="*/ 8 w 254"/>
                <a:gd name="T69" fmla="*/ 26 h 249"/>
                <a:gd name="T70" fmla="*/ 12 w 254"/>
                <a:gd name="T71" fmla="*/ 41 h 2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4"/>
                <a:gd name="T109" fmla="*/ 0 h 249"/>
                <a:gd name="T110" fmla="*/ 254 w 254"/>
                <a:gd name="T111" fmla="*/ 249 h 2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4" h="249">
                  <a:moveTo>
                    <a:pt x="15" y="41"/>
                  </a:moveTo>
                  <a:lnTo>
                    <a:pt x="20" y="41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17" y="53"/>
                  </a:lnTo>
                  <a:lnTo>
                    <a:pt x="25" y="60"/>
                  </a:lnTo>
                  <a:lnTo>
                    <a:pt x="31" y="66"/>
                  </a:lnTo>
                  <a:lnTo>
                    <a:pt x="35" y="70"/>
                  </a:lnTo>
                  <a:lnTo>
                    <a:pt x="36" y="76"/>
                  </a:lnTo>
                  <a:lnTo>
                    <a:pt x="33" y="86"/>
                  </a:lnTo>
                  <a:lnTo>
                    <a:pt x="30" y="102"/>
                  </a:lnTo>
                  <a:lnTo>
                    <a:pt x="35" y="111"/>
                  </a:lnTo>
                  <a:lnTo>
                    <a:pt x="45" y="124"/>
                  </a:lnTo>
                  <a:lnTo>
                    <a:pt x="47" y="133"/>
                  </a:lnTo>
                  <a:lnTo>
                    <a:pt x="54" y="142"/>
                  </a:lnTo>
                  <a:lnTo>
                    <a:pt x="55" y="152"/>
                  </a:lnTo>
                  <a:lnTo>
                    <a:pt x="54" y="160"/>
                  </a:lnTo>
                  <a:lnTo>
                    <a:pt x="71" y="162"/>
                  </a:lnTo>
                  <a:lnTo>
                    <a:pt x="84" y="160"/>
                  </a:lnTo>
                  <a:lnTo>
                    <a:pt x="102" y="180"/>
                  </a:lnTo>
                  <a:lnTo>
                    <a:pt x="123" y="201"/>
                  </a:lnTo>
                  <a:lnTo>
                    <a:pt x="148" y="208"/>
                  </a:lnTo>
                  <a:lnTo>
                    <a:pt x="164" y="208"/>
                  </a:lnTo>
                  <a:lnTo>
                    <a:pt x="173" y="205"/>
                  </a:lnTo>
                  <a:lnTo>
                    <a:pt x="179" y="212"/>
                  </a:lnTo>
                  <a:lnTo>
                    <a:pt x="181" y="224"/>
                  </a:lnTo>
                  <a:lnTo>
                    <a:pt x="190" y="232"/>
                  </a:lnTo>
                  <a:lnTo>
                    <a:pt x="202" y="227"/>
                  </a:lnTo>
                  <a:lnTo>
                    <a:pt x="207" y="226"/>
                  </a:lnTo>
                  <a:lnTo>
                    <a:pt x="212" y="227"/>
                  </a:lnTo>
                  <a:lnTo>
                    <a:pt x="216" y="232"/>
                  </a:lnTo>
                  <a:lnTo>
                    <a:pt x="216" y="239"/>
                  </a:lnTo>
                  <a:lnTo>
                    <a:pt x="225" y="248"/>
                  </a:lnTo>
                  <a:lnTo>
                    <a:pt x="241" y="239"/>
                  </a:lnTo>
                  <a:lnTo>
                    <a:pt x="240" y="223"/>
                  </a:lnTo>
                  <a:lnTo>
                    <a:pt x="242" y="215"/>
                  </a:lnTo>
                  <a:lnTo>
                    <a:pt x="251" y="206"/>
                  </a:lnTo>
                  <a:lnTo>
                    <a:pt x="253" y="200"/>
                  </a:lnTo>
                  <a:lnTo>
                    <a:pt x="251" y="196"/>
                  </a:lnTo>
                  <a:lnTo>
                    <a:pt x="249" y="193"/>
                  </a:lnTo>
                  <a:lnTo>
                    <a:pt x="236" y="171"/>
                  </a:lnTo>
                  <a:lnTo>
                    <a:pt x="223" y="151"/>
                  </a:lnTo>
                  <a:lnTo>
                    <a:pt x="223" y="118"/>
                  </a:lnTo>
                  <a:lnTo>
                    <a:pt x="232" y="104"/>
                  </a:lnTo>
                  <a:lnTo>
                    <a:pt x="236" y="79"/>
                  </a:lnTo>
                  <a:lnTo>
                    <a:pt x="232" y="75"/>
                  </a:lnTo>
                  <a:lnTo>
                    <a:pt x="228" y="65"/>
                  </a:lnTo>
                  <a:lnTo>
                    <a:pt x="216" y="56"/>
                  </a:lnTo>
                  <a:lnTo>
                    <a:pt x="208" y="52"/>
                  </a:lnTo>
                  <a:lnTo>
                    <a:pt x="199" y="51"/>
                  </a:lnTo>
                  <a:lnTo>
                    <a:pt x="183" y="46"/>
                  </a:lnTo>
                  <a:lnTo>
                    <a:pt x="177" y="43"/>
                  </a:lnTo>
                  <a:lnTo>
                    <a:pt x="166" y="43"/>
                  </a:lnTo>
                  <a:lnTo>
                    <a:pt x="151" y="46"/>
                  </a:lnTo>
                  <a:lnTo>
                    <a:pt x="138" y="53"/>
                  </a:lnTo>
                  <a:lnTo>
                    <a:pt x="134" y="56"/>
                  </a:lnTo>
                  <a:lnTo>
                    <a:pt x="112" y="58"/>
                  </a:lnTo>
                  <a:lnTo>
                    <a:pt x="107" y="59"/>
                  </a:lnTo>
                  <a:lnTo>
                    <a:pt x="92" y="53"/>
                  </a:lnTo>
                  <a:lnTo>
                    <a:pt x="82" y="43"/>
                  </a:lnTo>
                  <a:lnTo>
                    <a:pt x="78" y="26"/>
                  </a:lnTo>
                  <a:lnTo>
                    <a:pt x="68" y="12"/>
                  </a:lnTo>
                  <a:lnTo>
                    <a:pt x="63" y="7"/>
                  </a:lnTo>
                  <a:lnTo>
                    <a:pt x="56" y="0"/>
                  </a:lnTo>
                  <a:lnTo>
                    <a:pt x="41" y="16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41"/>
                  </a:lnTo>
                  <a:lnTo>
                    <a:pt x="15" y="41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4" name="Freeform 94"/>
            <p:cNvSpPr>
              <a:spLocks/>
            </p:cNvSpPr>
            <p:nvPr/>
          </p:nvSpPr>
          <p:spPr bwMode="auto">
            <a:xfrm>
              <a:off x="2792" y="2436"/>
              <a:ext cx="17" cy="29"/>
            </a:xfrm>
            <a:custGeom>
              <a:avLst/>
              <a:gdLst>
                <a:gd name="T0" fmla="*/ 7 w 21"/>
                <a:gd name="T1" fmla="*/ 26 h 29"/>
                <a:gd name="T2" fmla="*/ 11 w 21"/>
                <a:gd name="T3" fmla="*/ 21 h 29"/>
                <a:gd name="T4" fmla="*/ 15 w 21"/>
                <a:gd name="T5" fmla="*/ 15 h 29"/>
                <a:gd name="T6" fmla="*/ 17 w 21"/>
                <a:gd name="T7" fmla="*/ 8 h 29"/>
                <a:gd name="T8" fmla="*/ 20 w 21"/>
                <a:gd name="T9" fmla="*/ 5 h 29"/>
                <a:gd name="T10" fmla="*/ 20 w 21"/>
                <a:gd name="T11" fmla="*/ 1 h 29"/>
                <a:gd name="T12" fmla="*/ 15 w 21"/>
                <a:gd name="T13" fmla="*/ 0 h 29"/>
                <a:gd name="T14" fmla="*/ 8 w 21"/>
                <a:gd name="T15" fmla="*/ 1 h 29"/>
                <a:gd name="T16" fmla="*/ 8 w 21"/>
                <a:gd name="T17" fmla="*/ 6 h 29"/>
                <a:gd name="T18" fmla="*/ 2 w 21"/>
                <a:gd name="T19" fmla="*/ 13 h 29"/>
                <a:gd name="T20" fmla="*/ 0 w 21"/>
                <a:gd name="T21" fmla="*/ 28 h 29"/>
                <a:gd name="T22" fmla="*/ 7 w 21"/>
                <a:gd name="T23" fmla="*/ 26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9"/>
                <a:gd name="T38" fmla="*/ 21 w 21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9">
                  <a:moveTo>
                    <a:pt x="7" y="26"/>
                  </a:moveTo>
                  <a:lnTo>
                    <a:pt x="11" y="21"/>
                  </a:lnTo>
                  <a:lnTo>
                    <a:pt x="15" y="15"/>
                  </a:lnTo>
                  <a:lnTo>
                    <a:pt x="17" y="8"/>
                  </a:lnTo>
                  <a:lnTo>
                    <a:pt x="20" y="5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8" y="6"/>
                  </a:lnTo>
                  <a:lnTo>
                    <a:pt x="2" y="13"/>
                  </a:lnTo>
                  <a:lnTo>
                    <a:pt x="0" y="28"/>
                  </a:lnTo>
                  <a:lnTo>
                    <a:pt x="7" y="26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5" name="Freeform 95"/>
            <p:cNvSpPr>
              <a:spLocks/>
            </p:cNvSpPr>
            <p:nvPr/>
          </p:nvSpPr>
          <p:spPr bwMode="auto">
            <a:xfrm>
              <a:off x="3222" y="2769"/>
              <a:ext cx="25" cy="19"/>
            </a:xfrm>
            <a:custGeom>
              <a:avLst/>
              <a:gdLst>
                <a:gd name="T0" fmla="*/ 2 w 29"/>
                <a:gd name="T1" fmla="*/ 8 h 22"/>
                <a:gd name="T2" fmla="*/ 3 w 29"/>
                <a:gd name="T3" fmla="*/ 21 h 22"/>
                <a:gd name="T4" fmla="*/ 28 w 29"/>
                <a:gd name="T5" fmla="*/ 2 h 22"/>
                <a:gd name="T6" fmla="*/ 25 w 29"/>
                <a:gd name="T7" fmla="*/ 0 h 22"/>
                <a:gd name="T8" fmla="*/ 15 w 29"/>
                <a:gd name="T9" fmla="*/ 1 h 22"/>
                <a:gd name="T10" fmla="*/ 0 w 29"/>
                <a:gd name="T11" fmla="*/ 7 h 22"/>
                <a:gd name="T12" fmla="*/ 2 w 29"/>
                <a:gd name="T13" fmla="*/ 8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2"/>
                <a:gd name="T23" fmla="*/ 29 w 2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2">
                  <a:moveTo>
                    <a:pt x="2" y="8"/>
                  </a:moveTo>
                  <a:lnTo>
                    <a:pt x="3" y="21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0" y="7"/>
                  </a:lnTo>
                  <a:lnTo>
                    <a:pt x="2" y="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6" name="Freeform 96"/>
            <p:cNvSpPr>
              <a:spLocks/>
            </p:cNvSpPr>
            <p:nvPr/>
          </p:nvSpPr>
          <p:spPr bwMode="auto">
            <a:xfrm>
              <a:off x="2984" y="2235"/>
              <a:ext cx="242" cy="226"/>
            </a:xfrm>
            <a:custGeom>
              <a:avLst/>
              <a:gdLst>
                <a:gd name="T0" fmla="*/ 4 w 282"/>
                <a:gd name="T1" fmla="*/ 141 h 245"/>
                <a:gd name="T2" fmla="*/ 0 w 282"/>
                <a:gd name="T3" fmla="*/ 125 h 245"/>
                <a:gd name="T4" fmla="*/ 12 w 282"/>
                <a:gd name="T5" fmla="*/ 121 h 245"/>
                <a:gd name="T6" fmla="*/ 21 w 282"/>
                <a:gd name="T7" fmla="*/ 113 h 245"/>
                <a:gd name="T8" fmla="*/ 36 w 282"/>
                <a:gd name="T9" fmla="*/ 107 h 245"/>
                <a:gd name="T10" fmla="*/ 92 w 282"/>
                <a:gd name="T11" fmla="*/ 91 h 245"/>
                <a:gd name="T12" fmla="*/ 93 w 282"/>
                <a:gd name="T13" fmla="*/ 78 h 245"/>
                <a:gd name="T14" fmla="*/ 95 w 282"/>
                <a:gd name="T15" fmla="*/ 75 h 245"/>
                <a:gd name="T16" fmla="*/ 99 w 282"/>
                <a:gd name="T17" fmla="*/ 73 h 245"/>
                <a:gd name="T18" fmla="*/ 105 w 282"/>
                <a:gd name="T19" fmla="*/ 70 h 245"/>
                <a:gd name="T20" fmla="*/ 117 w 282"/>
                <a:gd name="T21" fmla="*/ 71 h 245"/>
                <a:gd name="T22" fmla="*/ 110 w 282"/>
                <a:gd name="T23" fmla="*/ 62 h 245"/>
                <a:gd name="T24" fmla="*/ 105 w 282"/>
                <a:gd name="T25" fmla="*/ 52 h 245"/>
                <a:gd name="T26" fmla="*/ 105 w 282"/>
                <a:gd name="T27" fmla="*/ 39 h 245"/>
                <a:gd name="T28" fmla="*/ 103 w 282"/>
                <a:gd name="T29" fmla="*/ 33 h 245"/>
                <a:gd name="T30" fmla="*/ 99 w 282"/>
                <a:gd name="T31" fmla="*/ 30 h 245"/>
                <a:gd name="T32" fmla="*/ 92 w 282"/>
                <a:gd name="T33" fmla="*/ 29 h 245"/>
                <a:gd name="T34" fmla="*/ 94 w 282"/>
                <a:gd name="T35" fmla="*/ 26 h 245"/>
                <a:gd name="T36" fmla="*/ 101 w 282"/>
                <a:gd name="T37" fmla="*/ 23 h 245"/>
                <a:gd name="T38" fmla="*/ 125 w 282"/>
                <a:gd name="T39" fmla="*/ 14 h 245"/>
                <a:gd name="T40" fmla="*/ 153 w 282"/>
                <a:gd name="T41" fmla="*/ 7 h 245"/>
                <a:gd name="T42" fmla="*/ 170 w 282"/>
                <a:gd name="T43" fmla="*/ 4 h 245"/>
                <a:gd name="T44" fmla="*/ 181 w 282"/>
                <a:gd name="T45" fmla="*/ 3 h 245"/>
                <a:gd name="T46" fmla="*/ 190 w 282"/>
                <a:gd name="T47" fmla="*/ 3 h 245"/>
                <a:gd name="T48" fmla="*/ 214 w 282"/>
                <a:gd name="T49" fmla="*/ 1 h 245"/>
                <a:gd name="T50" fmla="*/ 223 w 282"/>
                <a:gd name="T51" fmla="*/ 0 h 245"/>
                <a:gd name="T52" fmla="*/ 231 w 282"/>
                <a:gd name="T53" fmla="*/ 2 h 245"/>
                <a:gd name="T54" fmla="*/ 236 w 282"/>
                <a:gd name="T55" fmla="*/ 7 h 245"/>
                <a:gd name="T56" fmla="*/ 234 w 282"/>
                <a:gd name="T57" fmla="*/ 10 h 245"/>
                <a:gd name="T58" fmla="*/ 231 w 282"/>
                <a:gd name="T59" fmla="*/ 17 h 245"/>
                <a:gd name="T60" fmla="*/ 231 w 282"/>
                <a:gd name="T61" fmla="*/ 23 h 245"/>
                <a:gd name="T62" fmla="*/ 231 w 282"/>
                <a:gd name="T63" fmla="*/ 28 h 245"/>
                <a:gd name="T64" fmla="*/ 227 w 282"/>
                <a:gd name="T65" fmla="*/ 33 h 245"/>
                <a:gd name="T66" fmla="*/ 226 w 282"/>
                <a:gd name="T67" fmla="*/ 37 h 245"/>
                <a:gd name="T68" fmla="*/ 228 w 282"/>
                <a:gd name="T69" fmla="*/ 43 h 245"/>
                <a:gd name="T70" fmla="*/ 230 w 282"/>
                <a:gd name="T71" fmla="*/ 49 h 245"/>
                <a:gd name="T72" fmla="*/ 230 w 282"/>
                <a:gd name="T73" fmla="*/ 52 h 245"/>
                <a:gd name="T74" fmla="*/ 234 w 282"/>
                <a:gd name="T75" fmla="*/ 59 h 245"/>
                <a:gd name="T76" fmla="*/ 235 w 282"/>
                <a:gd name="T77" fmla="*/ 59 h 245"/>
                <a:gd name="T78" fmla="*/ 238 w 282"/>
                <a:gd name="T79" fmla="*/ 62 h 245"/>
                <a:gd name="T80" fmla="*/ 241 w 282"/>
                <a:gd name="T81" fmla="*/ 87 h 245"/>
                <a:gd name="T82" fmla="*/ 247 w 282"/>
                <a:gd name="T83" fmla="*/ 101 h 245"/>
                <a:gd name="T84" fmla="*/ 254 w 282"/>
                <a:gd name="T85" fmla="*/ 107 h 245"/>
                <a:gd name="T86" fmla="*/ 253 w 282"/>
                <a:gd name="T87" fmla="*/ 115 h 245"/>
                <a:gd name="T88" fmla="*/ 257 w 282"/>
                <a:gd name="T89" fmla="*/ 137 h 245"/>
                <a:gd name="T90" fmla="*/ 262 w 282"/>
                <a:gd name="T91" fmla="*/ 142 h 245"/>
                <a:gd name="T92" fmla="*/ 265 w 282"/>
                <a:gd name="T93" fmla="*/ 157 h 245"/>
                <a:gd name="T94" fmla="*/ 260 w 282"/>
                <a:gd name="T95" fmla="*/ 165 h 245"/>
                <a:gd name="T96" fmla="*/ 264 w 282"/>
                <a:gd name="T97" fmla="*/ 166 h 245"/>
                <a:gd name="T98" fmla="*/ 266 w 282"/>
                <a:gd name="T99" fmla="*/ 172 h 245"/>
                <a:gd name="T100" fmla="*/ 267 w 282"/>
                <a:gd name="T101" fmla="*/ 178 h 245"/>
                <a:gd name="T102" fmla="*/ 269 w 282"/>
                <a:gd name="T103" fmla="*/ 184 h 245"/>
                <a:gd name="T104" fmla="*/ 281 w 282"/>
                <a:gd name="T105" fmla="*/ 199 h 245"/>
                <a:gd name="T106" fmla="*/ 207 w 282"/>
                <a:gd name="T107" fmla="*/ 235 h 245"/>
                <a:gd name="T108" fmla="*/ 163 w 282"/>
                <a:gd name="T109" fmla="*/ 244 h 245"/>
                <a:gd name="T110" fmla="*/ 161 w 282"/>
                <a:gd name="T111" fmla="*/ 229 h 245"/>
                <a:gd name="T112" fmla="*/ 130 w 282"/>
                <a:gd name="T113" fmla="*/ 228 h 245"/>
                <a:gd name="T114" fmla="*/ 4 w 282"/>
                <a:gd name="T115" fmla="*/ 141 h 2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245"/>
                <a:gd name="T176" fmla="*/ 282 w 282"/>
                <a:gd name="T177" fmla="*/ 245 h 2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245">
                  <a:moveTo>
                    <a:pt x="4" y="141"/>
                  </a:moveTo>
                  <a:lnTo>
                    <a:pt x="0" y="125"/>
                  </a:lnTo>
                  <a:lnTo>
                    <a:pt x="12" y="121"/>
                  </a:lnTo>
                  <a:lnTo>
                    <a:pt x="21" y="113"/>
                  </a:lnTo>
                  <a:lnTo>
                    <a:pt x="36" y="107"/>
                  </a:lnTo>
                  <a:lnTo>
                    <a:pt x="92" y="91"/>
                  </a:lnTo>
                  <a:lnTo>
                    <a:pt x="93" y="78"/>
                  </a:lnTo>
                  <a:lnTo>
                    <a:pt x="95" y="75"/>
                  </a:lnTo>
                  <a:lnTo>
                    <a:pt x="99" y="73"/>
                  </a:lnTo>
                  <a:lnTo>
                    <a:pt x="105" y="70"/>
                  </a:lnTo>
                  <a:lnTo>
                    <a:pt x="117" y="71"/>
                  </a:lnTo>
                  <a:lnTo>
                    <a:pt x="110" y="62"/>
                  </a:lnTo>
                  <a:lnTo>
                    <a:pt x="105" y="52"/>
                  </a:lnTo>
                  <a:lnTo>
                    <a:pt x="105" y="39"/>
                  </a:lnTo>
                  <a:lnTo>
                    <a:pt x="103" y="33"/>
                  </a:lnTo>
                  <a:lnTo>
                    <a:pt x="99" y="30"/>
                  </a:lnTo>
                  <a:lnTo>
                    <a:pt x="92" y="29"/>
                  </a:lnTo>
                  <a:lnTo>
                    <a:pt x="94" y="26"/>
                  </a:lnTo>
                  <a:lnTo>
                    <a:pt x="101" y="23"/>
                  </a:lnTo>
                  <a:lnTo>
                    <a:pt x="125" y="14"/>
                  </a:lnTo>
                  <a:lnTo>
                    <a:pt x="153" y="7"/>
                  </a:lnTo>
                  <a:lnTo>
                    <a:pt x="170" y="4"/>
                  </a:lnTo>
                  <a:lnTo>
                    <a:pt x="181" y="3"/>
                  </a:lnTo>
                  <a:lnTo>
                    <a:pt x="190" y="3"/>
                  </a:lnTo>
                  <a:lnTo>
                    <a:pt x="214" y="1"/>
                  </a:lnTo>
                  <a:lnTo>
                    <a:pt x="223" y="0"/>
                  </a:lnTo>
                  <a:lnTo>
                    <a:pt x="231" y="2"/>
                  </a:lnTo>
                  <a:lnTo>
                    <a:pt x="236" y="7"/>
                  </a:lnTo>
                  <a:lnTo>
                    <a:pt x="234" y="10"/>
                  </a:lnTo>
                  <a:lnTo>
                    <a:pt x="231" y="17"/>
                  </a:lnTo>
                  <a:lnTo>
                    <a:pt x="231" y="23"/>
                  </a:lnTo>
                  <a:lnTo>
                    <a:pt x="231" y="28"/>
                  </a:lnTo>
                  <a:lnTo>
                    <a:pt x="227" y="33"/>
                  </a:lnTo>
                  <a:lnTo>
                    <a:pt x="226" y="37"/>
                  </a:lnTo>
                  <a:lnTo>
                    <a:pt x="228" y="43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4" y="59"/>
                  </a:lnTo>
                  <a:lnTo>
                    <a:pt x="235" y="59"/>
                  </a:lnTo>
                  <a:lnTo>
                    <a:pt x="238" y="62"/>
                  </a:lnTo>
                  <a:lnTo>
                    <a:pt x="241" y="87"/>
                  </a:lnTo>
                  <a:lnTo>
                    <a:pt x="247" y="101"/>
                  </a:lnTo>
                  <a:lnTo>
                    <a:pt x="254" y="107"/>
                  </a:lnTo>
                  <a:lnTo>
                    <a:pt x="253" y="115"/>
                  </a:lnTo>
                  <a:lnTo>
                    <a:pt x="257" y="137"/>
                  </a:lnTo>
                  <a:lnTo>
                    <a:pt x="262" y="142"/>
                  </a:lnTo>
                  <a:lnTo>
                    <a:pt x="265" y="157"/>
                  </a:lnTo>
                  <a:lnTo>
                    <a:pt x="260" y="165"/>
                  </a:lnTo>
                  <a:lnTo>
                    <a:pt x="264" y="166"/>
                  </a:lnTo>
                  <a:lnTo>
                    <a:pt x="266" y="172"/>
                  </a:lnTo>
                  <a:lnTo>
                    <a:pt x="267" y="178"/>
                  </a:lnTo>
                  <a:lnTo>
                    <a:pt x="269" y="184"/>
                  </a:lnTo>
                  <a:lnTo>
                    <a:pt x="281" y="199"/>
                  </a:lnTo>
                  <a:lnTo>
                    <a:pt x="207" y="235"/>
                  </a:lnTo>
                  <a:lnTo>
                    <a:pt x="163" y="244"/>
                  </a:lnTo>
                  <a:lnTo>
                    <a:pt x="161" y="229"/>
                  </a:lnTo>
                  <a:lnTo>
                    <a:pt x="130" y="228"/>
                  </a:lnTo>
                  <a:lnTo>
                    <a:pt x="4" y="141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7" name="Freeform 97"/>
            <p:cNvSpPr>
              <a:spLocks/>
            </p:cNvSpPr>
            <p:nvPr/>
          </p:nvSpPr>
          <p:spPr bwMode="auto">
            <a:xfrm>
              <a:off x="2884" y="2361"/>
              <a:ext cx="105" cy="92"/>
            </a:xfrm>
            <a:custGeom>
              <a:avLst/>
              <a:gdLst>
                <a:gd name="T0" fmla="*/ 0 w 123"/>
                <a:gd name="T1" fmla="*/ 94 h 98"/>
                <a:gd name="T2" fmla="*/ 0 w 123"/>
                <a:gd name="T3" fmla="*/ 89 h 98"/>
                <a:gd name="T4" fmla="*/ 1 w 123"/>
                <a:gd name="T5" fmla="*/ 84 h 98"/>
                <a:gd name="T6" fmla="*/ 7 w 123"/>
                <a:gd name="T7" fmla="*/ 75 h 98"/>
                <a:gd name="T8" fmla="*/ 15 w 123"/>
                <a:gd name="T9" fmla="*/ 68 h 98"/>
                <a:gd name="T10" fmla="*/ 30 w 123"/>
                <a:gd name="T11" fmla="*/ 64 h 98"/>
                <a:gd name="T12" fmla="*/ 35 w 123"/>
                <a:gd name="T13" fmla="*/ 60 h 98"/>
                <a:gd name="T14" fmla="*/ 34 w 123"/>
                <a:gd name="T15" fmla="*/ 57 h 98"/>
                <a:gd name="T16" fmla="*/ 30 w 123"/>
                <a:gd name="T17" fmla="*/ 54 h 98"/>
                <a:gd name="T18" fmla="*/ 26 w 123"/>
                <a:gd name="T19" fmla="*/ 41 h 98"/>
                <a:gd name="T20" fmla="*/ 32 w 123"/>
                <a:gd name="T21" fmla="*/ 33 h 98"/>
                <a:gd name="T22" fmla="*/ 40 w 123"/>
                <a:gd name="T23" fmla="*/ 28 h 98"/>
                <a:gd name="T24" fmla="*/ 51 w 123"/>
                <a:gd name="T25" fmla="*/ 23 h 98"/>
                <a:gd name="T26" fmla="*/ 57 w 123"/>
                <a:gd name="T27" fmla="*/ 12 h 98"/>
                <a:gd name="T28" fmla="*/ 58 w 123"/>
                <a:gd name="T29" fmla="*/ 10 h 98"/>
                <a:gd name="T30" fmla="*/ 64 w 123"/>
                <a:gd name="T31" fmla="*/ 0 h 98"/>
                <a:gd name="T32" fmla="*/ 72 w 123"/>
                <a:gd name="T33" fmla="*/ 0 h 98"/>
                <a:gd name="T34" fmla="*/ 122 w 123"/>
                <a:gd name="T35" fmla="*/ 5 h 98"/>
                <a:gd name="T36" fmla="*/ 122 w 123"/>
                <a:gd name="T37" fmla="*/ 21 h 98"/>
                <a:gd name="T38" fmla="*/ 96 w 123"/>
                <a:gd name="T39" fmla="*/ 20 h 98"/>
                <a:gd name="T40" fmla="*/ 91 w 123"/>
                <a:gd name="T41" fmla="*/ 19 h 98"/>
                <a:gd name="T42" fmla="*/ 89 w 123"/>
                <a:gd name="T43" fmla="*/ 19 h 98"/>
                <a:gd name="T44" fmla="*/ 87 w 123"/>
                <a:gd name="T45" fmla="*/ 25 h 98"/>
                <a:gd name="T46" fmla="*/ 87 w 123"/>
                <a:gd name="T47" fmla="*/ 55 h 98"/>
                <a:gd name="T48" fmla="*/ 87 w 123"/>
                <a:gd name="T49" fmla="*/ 58 h 98"/>
                <a:gd name="T50" fmla="*/ 83 w 123"/>
                <a:gd name="T51" fmla="*/ 60 h 98"/>
                <a:gd name="T52" fmla="*/ 73 w 123"/>
                <a:gd name="T53" fmla="*/ 59 h 98"/>
                <a:gd name="T54" fmla="*/ 67 w 123"/>
                <a:gd name="T55" fmla="*/ 64 h 98"/>
                <a:gd name="T56" fmla="*/ 64 w 123"/>
                <a:gd name="T57" fmla="*/ 67 h 98"/>
                <a:gd name="T58" fmla="*/ 64 w 123"/>
                <a:gd name="T59" fmla="*/ 74 h 98"/>
                <a:gd name="T60" fmla="*/ 62 w 123"/>
                <a:gd name="T61" fmla="*/ 97 h 98"/>
                <a:gd name="T62" fmla="*/ 0 w 123"/>
                <a:gd name="T63" fmla="*/ 94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98"/>
                <a:gd name="T98" fmla="*/ 123 w 123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98">
                  <a:moveTo>
                    <a:pt x="0" y="94"/>
                  </a:moveTo>
                  <a:lnTo>
                    <a:pt x="0" y="89"/>
                  </a:lnTo>
                  <a:lnTo>
                    <a:pt x="1" y="84"/>
                  </a:lnTo>
                  <a:lnTo>
                    <a:pt x="7" y="75"/>
                  </a:lnTo>
                  <a:lnTo>
                    <a:pt x="15" y="68"/>
                  </a:lnTo>
                  <a:lnTo>
                    <a:pt x="30" y="64"/>
                  </a:lnTo>
                  <a:lnTo>
                    <a:pt x="35" y="60"/>
                  </a:lnTo>
                  <a:lnTo>
                    <a:pt x="34" y="57"/>
                  </a:lnTo>
                  <a:lnTo>
                    <a:pt x="30" y="54"/>
                  </a:lnTo>
                  <a:lnTo>
                    <a:pt x="26" y="41"/>
                  </a:lnTo>
                  <a:lnTo>
                    <a:pt x="32" y="33"/>
                  </a:lnTo>
                  <a:lnTo>
                    <a:pt x="40" y="28"/>
                  </a:lnTo>
                  <a:lnTo>
                    <a:pt x="51" y="23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122" y="5"/>
                  </a:lnTo>
                  <a:lnTo>
                    <a:pt x="122" y="21"/>
                  </a:lnTo>
                  <a:lnTo>
                    <a:pt x="96" y="20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7" y="25"/>
                  </a:lnTo>
                  <a:lnTo>
                    <a:pt x="87" y="55"/>
                  </a:lnTo>
                  <a:lnTo>
                    <a:pt x="87" y="58"/>
                  </a:lnTo>
                  <a:lnTo>
                    <a:pt x="83" y="60"/>
                  </a:lnTo>
                  <a:lnTo>
                    <a:pt x="73" y="59"/>
                  </a:lnTo>
                  <a:lnTo>
                    <a:pt x="67" y="64"/>
                  </a:lnTo>
                  <a:lnTo>
                    <a:pt x="64" y="67"/>
                  </a:lnTo>
                  <a:lnTo>
                    <a:pt x="64" y="74"/>
                  </a:lnTo>
                  <a:lnTo>
                    <a:pt x="62" y="97"/>
                  </a:lnTo>
                  <a:lnTo>
                    <a:pt x="0" y="94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8" name="Freeform 98"/>
            <p:cNvSpPr>
              <a:spLocks/>
            </p:cNvSpPr>
            <p:nvPr/>
          </p:nvSpPr>
          <p:spPr bwMode="auto">
            <a:xfrm>
              <a:off x="2881" y="2368"/>
              <a:ext cx="146" cy="168"/>
            </a:xfrm>
            <a:custGeom>
              <a:avLst/>
              <a:gdLst>
                <a:gd name="T0" fmla="*/ 0 w 170"/>
                <a:gd name="T1" fmla="*/ 163 h 182"/>
                <a:gd name="T2" fmla="*/ 9 w 170"/>
                <a:gd name="T3" fmla="*/ 150 h 182"/>
                <a:gd name="T4" fmla="*/ 15 w 170"/>
                <a:gd name="T5" fmla="*/ 145 h 182"/>
                <a:gd name="T6" fmla="*/ 18 w 170"/>
                <a:gd name="T7" fmla="*/ 138 h 182"/>
                <a:gd name="T8" fmla="*/ 16 w 170"/>
                <a:gd name="T9" fmla="*/ 130 h 182"/>
                <a:gd name="T10" fmla="*/ 11 w 170"/>
                <a:gd name="T11" fmla="*/ 120 h 182"/>
                <a:gd name="T12" fmla="*/ 5 w 170"/>
                <a:gd name="T13" fmla="*/ 109 h 182"/>
                <a:gd name="T14" fmla="*/ 17 w 170"/>
                <a:gd name="T15" fmla="*/ 95 h 182"/>
                <a:gd name="T16" fmla="*/ 5 w 170"/>
                <a:gd name="T17" fmla="*/ 88 h 182"/>
                <a:gd name="T18" fmla="*/ 14 w 170"/>
                <a:gd name="T19" fmla="*/ 88 h 182"/>
                <a:gd name="T20" fmla="*/ 67 w 170"/>
                <a:gd name="T21" fmla="*/ 91 h 182"/>
                <a:gd name="T22" fmla="*/ 70 w 170"/>
                <a:gd name="T23" fmla="*/ 68 h 182"/>
                <a:gd name="T24" fmla="*/ 71 w 170"/>
                <a:gd name="T25" fmla="*/ 61 h 182"/>
                <a:gd name="T26" fmla="*/ 73 w 170"/>
                <a:gd name="T27" fmla="*/ 57 h 182"/>
                <a:gd name="T28" fmla="*/ 78 w 170"/>
                <a:gd name="T29" fmla="*/ 53 h 182"/>
                <a:gd name="T30" fmla="*/ 88 w 170"/>
                <a:gd name="T31" fmla="*/ 55 h 182"/>
                <a:gd name="T32" fmla="*/ 92 w 170"/>
                <a:gd name="T33" fmla="*/ 52 h 182"/>
                <a:gd name="T34" fmla="*/ 92 w 170"/>
                <a:gd name="T35" fmla="*/ 48 h 182"/>
                <a:gd name="T36" fmla="*/ 93 w 170"/>
                <a:gd name="T37" fmla="*/ 19 h 182"/>
                <a:gd name="T38" fmla="*/ 94 w 170"/>
                <a:gd name="T39" fmla="*/ 14 h 182"/>
                <a:gd name="T40" fmla="*/ 96 w 170"/>
                <a:gd name="T41" fmla="*/ 12 h 182"/>
                <a:gd name="T42" fmla="*/ 101 w 170"/>
                <a:gd name="T43" fmla="*/ 14 h 182"/>
                <a:gd name="T44" fmla="*/ 127 w 170"/>
                <a:gd name="T45" fmla="*/ 14 h 182"/>
                <a:gd name="T46" fmla="*/ 126 w 170"/>
                <a:gd name="T47" fmla="*/ 5 h 182"/>
                <a:gd name="T48" fmla="*/ 126 w 170"/>
                <a:gd name="T49" fmla="*/ 0 h 182"/>
                <a:gd name="T50" fmla="*/ 169 w 170"/>
                <a:gd name="T51" fmla="*/ 29 h 182"/>
                <a:gd name="T52" fmla="*/ 147 w 170"/>
                <a:gd name="T53" fmla="*/ 29 h 182"/>
                <a:gd name="T54" fmla="*/ 146 w 170"/>
                <a:gd name="T55" fmla="*/ 28 h 182"/>
                <a:gd name="T56" fmla="*/ 145 w 170"/>
                <a:gd name="T57" fmla="*/ 33 h 182"/>
                <a:gd name="T58" fmla="*/ 152 w 170"/>
                <a:gd name="T59" fmla="*/ 141 h 182"/>
                <a:gd name="T60" fmla="*/ 154 w 170"/>
                <a:gd name="T61" fmla="*/ 146 h 182"/>
                <a:gd name="T62" fmla="*/ 156 w 170"/>
                <a:gd name="T63" fmla="*/ 155 h 182"/>
                <a:gd name="T64" fmla="*/ 149 w 170"/>
                <a:gd name="T65" fmla="*/ 163 h 182"/>
                <a:gd name="T66" fmla="*/ 93 w 170"/>
                <a:gd name="T67" fmla="*/ 157 h 182"/>
                <a:gd name="T68" fmla="*/ 91 w 170"/>
                <a:gd name="T69" fmla="*/ 160 h 182"/>
                <a:gd name="T70" fmla="*/ 87 w 170"/>
                <a:gd name="T71" fmla="*/ 160 h 182"/>
                <a:gd name="T72" fmla="*/ 84 w 170"/>
                <a:gd name="T73" fmla="*/ 159 h 182"/>
                <a:gd name="T74" fmla="*/ 81 w 170"/>
                <a:gd name="T75" fmla="*/ 161 h 182"/>
                <a:gd name="T76" fmla="*/ 81 w 170"/>
                <a:gd name="T77" fmla="*/ 167 h 182"/>
                <a:gd name="T78" fmla="*/ 81 w 170"/>
                <a:gd name="T79" fmla="*/ 172 h 182"/>
                <a:gd name="T80" fmla="*/ 77 w 170"/>
                <a:gd name="T81" fmla="*/ 172 h 182"/>
                <a:gd name="T82" fmla="*/ 73 w 170"/>
                <a:gd name="T83" fmla="*/ 178 h 182"/>
                <a:gd name="T84" fmla="*/ 70 w 170"/>
                <a:gd name="T85" fmla="*/ 181 h 182"/>
                <a:gd name="T86" fmla="*/ 66 w 170"/>
                <a:gd name="T87" fmla="*/ 181 h 182"/>
                <a:gd name="T88" fmla="*/ 64 w 170"/>
                <a:gd name="T89" fmla="*/ 178 h 182"/>
                <a:gd name="T90" fmla="*/ 57 w 170"/>
                <a:gd name="T91" fmla="*/ 177 h 182"/>
                <a:gd name="T92" fmla="*/ 52 w 170"/>
                <a:gd name="T93" fmla="*/ 174 h 182"/>
                <a:gd name="T94" fmla="*/ 45 w 170"/>
                <a:gd name="T95" fmla="*/ 166 h 182"/>
                <a:gd name="T96" fmla="*/ 38 w 170"/>
                <a:gd name="T97" fmla="*/ 160 h 182"/>
                <a:gd name="T98" fmla="*/ 31 w 170"/>
                <a:gd name="T99" fmla="*/ 156 h 182"/>
                <a:gd name="T100" fmla="*/ 22 w 170"/>
                <a:gd name="T101" fmla="*/ 155 h 182"/>
                <a:gd name="T102" fmla="*/ 0 w 170"/>
                <a:gd name="T103" fmla="*/ 163 h 1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82"/>
                <a:gd name="T158" fmla="*/ 170 w 170"/>
                <a:gd name="T159" fmla="*/ 182 h 1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82">
                  <a:moveTo>
                    <a:pt x="0" y="163"/>
                  </a:moveTo>
                  <a:lnTo>
                    <a:pt x="9" y="150"/>
                  </a:lnTo>
                  <a:lnTo>
                    <a:pt x="15" y="145"/>
                  </a:lnTo>
                  <a:lnTo>
                    <a:pt x="18" y="138"/>
                  </a:lnTo>
                  <a:lnTo>
                    <a:pt x="16" y="130"/>
                  </a:lnTo>
                  <a:lnTo>
                    <a:pt x="11" y="120"/>
                  </a:lnTo>
                  <a:lnTo>
                    <a:pt x="5" y="109"/>
                  </a:lnTo>
                  <a:lnTo>
                    <a:pt x="17" y="95"/>
                  </a:lnTo>
                  <a:lnTo>
                    <a:pt x="5" y="88"/>
                  </a:lnTo>
                  <a:lnTo>
                    <a:pt x="14" y="88"/>
                  </a:lnTo>
                  <a:lnTo>
                    <a:pt x="67" y="91"/>
                  </a:lnTo>
                  <a:lnTo>
                    <a:pt x="70" y="68"/>
                  </a:lnTo>
                  <a:lnTo>
                    <a:pt x="71" y="61"/>
                  </a:lnTo>
                  <a:lnTo>
                    <a:pt x="73" y="57"/>
                  </a:lnTo>
                  <a:lnTo>
                    <a:pt x="78" y="53"/>
                  </a:lnTo>
                  <a:lnTo>
                    <a:pt x="88" y="55"/>
                  </a:lnTo>
                  <a:lnTo>
                    <a:pt x="92" y="52"/>
                  </a:lnTo>
                  <a:lnTo>
                    <a:pt x="92" y="48"/>
                  </a:lnTo>
                  <a:lnTo>
                    <a:pt x="93" y="19"/>
                  </a:lnTo>
                  <a:lnTo>
                    <a:pt x="94" y="14"/>
                  </a:lnTo>
                  <a:lnTo>
                    <a:pt x="96" y="12"/>
                  </a:lnTo>
                  <a:lnTo>
                    <a:pt x="101" y="14"/>
                  </a:lnTo>
                  <a:lnTo>
                    <a:pt x="127" y="14"/>
                  </a:lnTo>
                  <a:lnTo>
                    <a:pt x="126" y="5"/>
                  </a:lnTo>
                  <a:lnTo>
                    <a:pt x="126" y="0"/>
                  </a:lnTo>
                  <a:lnTo>
                    <a:pt x="169" y="29"/>
                  </a:lnTo>
                  <a:lnTo>
                    <a:pt x="147" y="29"/>
                  </a:lnTo>
                  <a:lnTo>
                    <a:pt x="146" y="28"/>
                  </a:lnTo>
                  <a:lnTo>
                    <a:pt x="145" y="33"/>
                  </a:lnTo>
                  <a:lnTo>
                    <a:pt x="152" y="141"/>
                  </a:lnTo>
                  <a:lnTo>
                    <a:pt x="154" y="146"/>
                  </a:lnTo>
                  <a:lnTo>
                    <a:pt x="156" y="155"/>
                  </a:lnTo>
                  <a:lnTo>
                    <a:pt x="149" y="163"/>
                  </a:lnTo>
                  <a:lnTo>
                    <a:pt x="93" y="157"/>
                  </a:lnTo>
                  <a:lnTo>
                    <a:pt x="91" y="160"/>
                  </a:lnTo>
                  <a:lnTo>
                    <a:pt x="87" y="160"/>
                  </a:lnTo>
                  <a:lnTo>
                    <a:pt x="84" y="159"/>
                  </a:lnTo>
                  <a:lnTo>
                    <a:pt x="81" y="161"/>
                  </a:lnTo>
                  <a:lnTo>
                    <a:pt x="81" y="167"/>
                  </a:lnTo>
                  <a:lnTo>
                    <a:pt x="81" y="172"/>
                  </a:lnTo>
                  <a:lnTo>
                    <a:pt x="77" y="172"/>
                  </a:lnTo>
                  <a:lnTo>
                    <a:pt x="73" y="178"/>
                  </a:lnTo>
                  <a:lnTo>
                    <a:pt x="70" y="181"/>
                  </a:lnTo>
                  <a:lnTo>
                    <a:pt x="66" y="181"/>
                  </a:lnTo>
                  <a:lnTo>
                    <a:pt x="64" y="178"/>
                  </a:lnTo>
                  <a:lnTo>
                    <a:pt x="57" y="177"/>
                  </a:lnTo>
                  <a:lnTo>
                    <a:pt x="52" y="174"/>
                  </a:lnTo>
                  <a:lnTo>
                    <a:pt x="45" y="166"/>
                  </a:lnTo>
                  <a:lnTo>
                    <a:pt x="38" y="160"/>
                  </a:lnTo>
                  <a:lnTo>
                    <a:pt x="31" y="156"/>
                  </a:lnTo>
                  <a:lnTo>
                    <a:pt x="22" y="155"/>
                  </a:lnTo>
                  <a:lnTo>
                    <a:pt x="0" y="163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9" name="Freeform 99"/>
            <p:cNvSpPr>
              <a:spLocks/>
            </p:cNvSpPr>
            <p:nvPr/>
          </p:nvSpPr>
          <p:spPr bwMode="auto">
            <a:xfrm>
              <a:off x="2894" y="2551"/>
              <a:ext cx="36" cy="26"/>
            </a:xfrm>
            <a:custGeom>
              <a:avLst/>
              <a:gdLst>
                <a:gd name="T0" fmla="*/ 27 w 45"/>
                <a:gd name="T1" fmla="*/ 0 h 27"/>
                <a:gd name="T2" fmla="*/ 22 w 45"/>
                <a:gd name="T3" fmla="*/ 0 h 27"/>
                <a:gd name="T4" fmla="*/ 0 w 45"/>
                <a:gd name="T5" fmla="*/ 5 h 27"/>
                <a:gd name="T6" fmla="*/ 4 w 45"/>
                <a:gd name="T7" fmla="*/ 12 h 27"/>
                <a:gd name="T8" fmla="*/ 20 w 45"/>
                <a:gd name="T9" fmla="*/ 26 h 27"/>
                <a:gd name="T10" fmla="*/ 38 w 45"/>
                <a:gd name="T11" fmla="*/ 20 h 27"/>
                <a:gd name="T12" fmla="*/ 44 w 45"/>
                <a:gd name="T13" fmla="*/ 14 h 27"/>
                <a:gd name="T14" fmla="*/ 44 w 45"/>
                <a:gd name="T15" fmla="*/ 7 h 27"/>
                <a:gd name="T16" fmla="*/ 42 w 45"/>
                <a:gd name="T17" fmla="*/ 1 h 27"/>
                <a:gd name="T18" fmla="*/ 27 w 45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27"/>
                <a:gd name="T32" fmla="*/ 45 w 45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27">
                  <a:moveTo>
                    <a:pt x="27" y="0"/>
                  </a:moveTo>
                  <a:lnTo>
                    <a:pt x="22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20" y="26"/>
                  </a:lnTo>
                  <a:lnTo>
                    <a:pt x="38" y="20"/>
                  </a:lnTo>
                  <a:lnTo>
                    <a:pt x="44" y="14"/>
                  </a:lnTo>
                  <a:lnTo>
                    <a:pt x="44" y="7"/>
                  </a:lnTo>
                  <a:lnTo>
                    <a:pt x="42" y="1"/>
                  </a:lnTo>
                  <a:lnTo>
                    <a:pt x="27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0" name="Freeform 100"/>
            <p:cNvSpPr>
              <a:spLocks/>
            </p:cNvSpPr>
            <p:nvPr/>
          </p:nvSpPr>
          <p:spPr bwMode="auto">
            <a:xfrm>
              <a:off x="2881" y="2511"/>
              <a:ext cx="59" cy="48"/>
            </a:xfrm>
            <a:custGeom>
              <a:avLst/>
              <a:gdLst>
                <a:gd name="T0" fmla="*/ 2 w 72"/>
                <a:gd name="T1" fmla="*/ 30 h 51"/>
                <a:gd name="T2" fmla="*/ 0 w 72"/>
                <a:gd name="T3" fmla="*/ 10 h 51"/>
                <a:gd name="T4" fmla="*/ 1 w 72"/>
                <a:gd name="T5" fmla="*/ 6 h 51"/>
                <a:gd name="T6" fmla="*/ 1 w 72"/>
                <a:gd name="T7" fmla="*/ 7 h 51"/>
                <a:gd name="T8" fmla="*/ 22 w 72"/>
                <a:gd name="T9" fmla="*/ 0 h 51"/>
                <a:gd name="T10" fmla="*/ 32 w 72"/>
                <a:gd name="T11" fmla="*/ 1 h 51"/>
                <a:gd name="T12" fmla="*/ 38 w 72"/>
                <a:gd name="T13" fmla="*/ 5 h 51"/>
                <a:gd name="T14" fmla="*/ 46 w 72"/>
                <a:gd name="T15" fmla="*/ 11 h 51"/>
                <a:gd name="T16" fmla="*/ 52 w 72"/>
                <a:gd name="T17" fmla="*/ 19 h 51"/>
                <a:gd name="T18" fmla="*/ 55 w 72"/>
                <a:gd name="T19" fmla="*/ 21 h 51"/>
                <a:gd name="T20" fmla="*/ 64 w 72"/>
                <a:gd name="T21" fmla="*/ 23 h 51"/>
                <a:gd name="T22" fmla="*/ 67 w 72"/>
                <a:gd name="T23" fmla="*/ 26 h 51"/>
                <a:gd name="T24" fmla="*/ 69 w 72"/>
                <a:gd name="T25" fmla="*/ 36 h 51"/>
                <a:gd name="T26" fmla="*/ 71 w 72"/>
                <a:gd name="T27" fmla="*/ 45 h 51"/>
                <a:gd name="T28" fmla="*/ 61 w 72"/>
                <a:gd name="T29" fmla="*/ 44 h 51"/>
                <a:gd name="T30" fmla="*/ 39 w 72"/>
                <a:gd name="T31" fmla="*/ 44 h 51"/>
                <a:gd name="T32" fmla="*/ 34 w 72"/>
                <a:gd name="T33" fmla="*/ 44 h 51"/>
                <a:gd name="T34" fmla="*/ 25 w 72"/>
                <a:gd name="T35" fmla="*/ 45 h 51"/>
                <a:gd name="T36" fmla="*/ 14 w 72"/>
                <a:gd name="T37" fmla="*/ 50 h 51"/>
                <a:gd name="T38" fmla="*/ 11 w 72"/>
                <a:gd name="T39" fmla="*/ 45 h 51"/>
                <a:gd name="T40" fmla="*/ 7 w 72"/>
                <a:gd name="T41" fmla="*/ 42 h 51"/>
                <a:gd name="T42" fmla="*/ 2 w 72"/>
                <a:gd name="T43" fmla="*/ 3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51"/>
                <a:gd name="T68" fmla="*/ 72 w 72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51">
                  <a:moveTo>
                    <a:pt x="2" y="30"/>
                  </a:moveTo>
                  <a:lnTo>
                    <a:pt x="0" y="10"/>
                  </a:lnTo>
                  <a:lnTo>
                    <a:pt x="1" y="6"/>
                  </a:lnTo>
                  <a:lnTo>
                    <a:pt x="1" y="7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38" y="5"/>
                  </a:lnTo>
                  <a:lnTo>
                    <a:pt x="46" y="11"/>
                  </a:lnTo>
                  <a:lnTo>
                    <a:pt x="52" y="19"/>
                  </a:lnTo>
                  <a:lnTo>
                    <a:pt x="55" y="21"/>
                  </a:lnTo>
                  <a:lnTo>
                    <a:pt x="64" y="23"/>
                  </a:lnTo>
                  <a:lnTo>
                    <a:pt x="67" y="26"/>
                  </a:lnTo>
                  <a:lnTo>
                    <a:pt x="69" y="36"/>
                  </a:lnTo>
                  <a:lnTo>
                    <a:pt x="71" y="45"/>
                  </a:lnTo>
                  <a:lnTo>
                    <a:pt x="61" y="44"/>
                  </a:lnTo>
                  <a:lnTo>
                    <a:pt x="39" y="44"/>
                  </a:lnTo>
                  <a:lnTo>
                    <a:pt x="34" y="44"/>
                  </a:lnTo>
                  <a:lnTo>
                    <a:pt x="25" y="45"/>
                  </a:lnTo>
                  <a:lnTo>
                    <a:pt x="14" y="50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2" y="3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1" name="Freeform 101"/>
            <p:cNvSpPr>
              <a:spLocks/>
            </p:cNvSpPr>
            <p:nvPr/>
          </p:nvSpPr>
          <p:spPr bwMode="auto">
            <a:xfrm>
              <a:off x="2884" y="2528"/>
              <a:ext cx="40" cy="19"/>
            </a:xfrm>
            <a:custGeom>
              <a:avLst/>
              <a:gdLst>
                <a:gd name="T0" fmla="*/ 0 w 47"/>
                <a:gd name="T1" fmla="*/ 1 h 19"/>
                <a:gd name="T2" fmla="*/ 1 w 47"/>
                <a:gd name="T3" fmla="*/ 14 h 19"/>
                <a:gd name="T4" fmla="*/ 7 w 47"/>
                <a:gd name="T5" fmla="*/ 12 h 19"/>
                <a:gd name="T6" fmla="*/ 19 w 47"/>
                <a:gd name="T7" fmla="*/ 14 h 19"/>
                <a:gd name="T8" fmla="*/ 28 w 47"/>
                <a:gd name="T9" fmla="*/ 18 h 19"/>
                <a:gd name="T10" fmla="*/ 33 w 47"/>
                <a:gd name="T11" fmla="*/ 14 h 19"/>
                <a:gd name="T12" fmla="*/ 43 w 47"/>
                <a:gd name="T13" fmla="*/ 10 h 19"/>
                <a:gd name="T14" fmla="*/ 46 w 47"/>
                <a:gd name="T15" fmla="*/ 10 h 19"/>
                <a:gd name="T16" fmla="*/ 44 w 47"/>
                <a:gd name="T17" fmla="*/ 7 h 19"/>
                <a:gd name="T18" fmla="*/ 35 w 47"/>
                <a:gd name="T19" fmla="*/ 3 h 19"/>
                <a:gd name="T20" fmla="*/ 28 w 47"/>
                <a:gd name="T21" fmla="*/ 3 h 19"/>
                <a:gd name="T22" fmla="*/ 20 w 47"/>
                <a:gd name="T23" fmla="*/ 5 h 19"/>
                <a:gd name="T24" fmla="*/ 12 w 47"/>
                <a:gd name="T25" fmla="*/ 3 h 19"/>
                <a:gd name="T26" fmla="*/ 4 w 47"/>
                <a:gd name="T27" fmla="*/ 0 h 19"/>
                <a:gd name="T28" fmla="*/ 0 w 47"/>
                <a:gd name="T29" fmla="*/ 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19"/>
                <a:gd name="T47" fmla="*/ 47 w 4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19">
                  <a:moveTo>
                    <a:pt x="0" y="1"/>
                  </a:moveTo>
                  <a:lnTo>
                    <a:pt x="1" y="14"/>
                  </a:lnTo>
                  <a:lnTo>
                    <a:pt x="7" y="12"/>
                  </a:lnTo>
                  <a:lnTo>
                    <a:pt x="19" y="14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43" y="10"/>
                  </a:lnTo>
                  <a:lnTo>
                    <a:pt x="46" y="10"/>
                  </a:lnTo>
                  <a:lnTo>
                    <a:pt x="44" y="7"/>
                  </a:lnTo>
                  <a:lnTo>
                    <a:pt x="35" y="3"/>
                  </a:lnTo>
                  <a:lnTo>
                    <a:pt x="28" y="3"/>
                  </a:lnTo>
                  <a:lnTo>
                    <a:pt x="20" y="5"/>
                  </a:lnTo>
                  <a:lnTo>
                    <a:pt x="12" y="3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2" name="Freeform 102"/>
            <p:cNvSpPr>
              <a:spLocks/>
            </p:cNvSpPr>
            <p:nvPr/>
          </p:nvSpPr>
          <p:spPr bwMode="auto">
            <a:xfrm>
              <a:off x="2955" y="2608"/>
              <a:ext cx="77" cy="53"/>
            </a:xfrm>
            <a:custGeom>
              <a:avLst/>
              <a:gdLst>
                <a:gd name="T0" fmla="*/ 26 w 91"/>
                <a:gd name="T1" fmla="*/ 42 h 56"/>
                <a:gd name="T2" fmla="*/ 24 w 91"/>
                <a:gd name="T3" fmla="*/ 37 h 56"/>
                <a:gd name="T4" fmla="*/ 0 w 91"/>
                <a:gd name="T5" fmla="*/ 20 h 56"/>
                <a:gd name="T6" fmla="*/ 8 w 91"/>
                <a:gd name="T7" fmla="*/ 15 h 56"/>
                <a:gd name="T8" fmla="*/ 15 w 91"/>
                <a:gd name="T9" fmla="*/ 8 h 56"/>
                <a:gd name="T10" fmla="*/ 18 w 91"/>
                <a:gd name="T11" fmla="*/ 0 h 56"/>
                <a:gd name="T12" fmla="*/ 31 w 91"/>
                <a:gd name="T13" fmla="*/ 0 h 56"/>
                <a:gd name="T14" fmla="*/ 38 w 91"/>
                <a:gd name="T15" fmla="*/ 4 h 56"/>
                <a:gd name="T16" fmla="*/ 51 w 91"/>
                <a:gd name="T17" fmla="*/ 8 h 56"/>
                <a:gd name="T18" fmla="*/ 57 w 91"/>
                <a:gd name="T19" fmla="*/ 3 h 56"/>
                <a:gd name="T20" fmla="*/ 64 w 91"/>
                <a:gd name="T21" fmla="*/ 2 h 56"/>
                <a:gd name="T22" fmla="*/ 70 w 91"/>
                <a:gd name="T23" fmla="*/ 8 h 56"/>
                <a:gd name="T24" fmla="*/ 68 w 91"/>
                <a:gd name="T25" fmla="*/ 14 h 56"/>
                <a:gd name="T26" fmla="*/ 71 w 91"/>
                <a:gd name="T27" fmla="*/ 20 h 56"/>
                <a:gd name="T28" fmla="*/ 77 w 91"/>
                <a:gd name="T29" fmla="*/ 23 h 56"/>
                <a:gd name="T30" fmla="*/ 82 w 91"/>
                <a:gd name="T31" fmla="*/ 23 h 56"/>
                <a:gd name="T32" fmla="*/ 86 w 91"/>
                <a:gd name="T33" fmla="*/ 24 h 56"/>
                <a:gd name="T34" fmla="*/ 90 w 91"/>
                <a:gd name="T35" fmla="*/ 29 h 56"/>
                <a:gd name="T36" fmla="*/ 90 w 91"/>
                <a:gd name="T37" fmla="*/ 40 h 56"/>
                <a:gd name="T38" fmla="*/ 86 w 91"/>
                <a:gd name="T39" fmla="*/ 43 h 56"/>
                <a:gd name="T40" fmla="*/ 52 w 91"/>
                <a:gd name="T41" fmla="*/ 55 h 56"/>
                <a:gd name="T42" fmla="*/ 49 w 91"/>
                <a:gd name="T43" fmla="*/ 55 h 56"/>
                <a:gd name="T44" fmla="*/ 36 w 91"/>
                <a:gd name="T45" fmla="*/ 51 h 56"/>
                <a:gd name="T46" fmla="*/ 32 w 91"/>
                <a:gd name="T47" fmla="*/ 49 h 56"/>
                <a:gd name="T48" fmla="*/ 26 w 91"/>
                <a:gd name="T49" fmla="*/ 42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"/>
                <a:gd name="T76" fmla="*/ 0 h 56"/>
                <a:gd name="T77" fmla="*/ 91 w 91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" h="56">
                  <a:moveTo>
                    <a:pt x="26" y="42"/>
                  </a:moveTo>
                  <a:lnTo>
                    <a:pt x="24" y="37"/>
                  </a:lnTo>
                  <a:lnTo>
                    <a:pt x="0" y="20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51" y="8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70" y="8"/>
                  </a:lnTo>
                  <a:lnTo>
                    <a:pt x="68" y="14"/>
                  </a:lnTo>
                  <a:lnTo>
                    <a:pt x="71" y="20"/>
                  </a:lnTo>
                  <a:lnTo>
                    <a:pt x="77" y="23"/>
                  </a:lnTo>
                  <a:lnTo>
                    <a:pt x="82" y="23"/>
                  </a:lnTo>
                  <a:lnTo>
                    <a:pt x="86" y="24"/>
                  </a:lnTo>
                  <a:lnTo>
                    <a:pt x="90" y="29"/>
                  </a:lnTo>
                  <a:lnTo>
                    <a:pt x="90" y="40"/>
                  </a:lnTo>
                  <a:lnTo>
                    <a:pt x="86" y="43"/>
                  </a:lnTo>
                  <a:lnTo>
                    <a:pt x="52" y="55"/>
                  </a:lnTo>
                  <a:lnTo>
                    <a:pt x="49" y="55"/>
                  </a:lnTo>
                  <a:lnTo>
                    <a:pt x="36" y="51"/>
                  </a:lnTo>
                  <a:lnTo>
                    <a:pt x="32" y="49"/>
                  </a:lnTo>
                  <a:lnTo>
                    <a:pt x="26" y="42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3" name="Freeform 103"/>
            <p:cNvSpPr>
              <a:spLocks/>
            </p:cNvSpPr>
            <p:nvPr/>
          </p:nvSpPr>
          <p:spPr bwMode="auto">
            <a:xfrm>
              <a:off x="2940" y="2585"/>
              <a:ext cx="33" cy="41"/>
            </a:xfrm>
            <a:custGeom>
              <a:avLst/>
              <a:gdLst>
                <a:gd name="T0" fmla="*/ 0 w 39"/>
                <a:gd name="T1" fmla="*/ 18 h 45"/>
                <a:gd name="T2" fmla="*/ 0 w 39"/>
                <a:gd name="T3" fmla="*/ 12 h 45"/>
                <a:gd name="T4" fmla="*/ 2 w 39"/>
                <a:gd name="T5" fmla="*/ 6 h 45"/>
                <a:gd name="T6" fmla="*/ 8 w 39"/>
                <a:gd name="T7" fmla="*/ 2 h 45"/>
                <a:gd name="T8" fmla="*/ 21 w 39"/>
                <a:gd name="T9" fmla="*/ 0 h 45"/>
                <a:gd name="T10" fmla="*/ 26 w 39"/>
                <a:gd name="T11" fmla="*/ 1 h 45"/>
                <a:gd name="T12" fmla="*/ 32 w 39"/>
                <a:gd name="T13" fmla="*/ 4 h 45"/>
                <a:gd name="T14" fmla="*/ 38 w 39"/>
                <a:gd name="T15" fmla="*/ 11 h 45"/>
                <a:gd name="T16" fmla="*/ 36 w 39"/>
                <a:gd name="T17" fmla="*/ 22 h 45"/>
                <a:gd name="T18" fmla="*/ 32 w 39"/>
                <a:gd name="T19" fmla="*/ 33 h 45"/>
                <a:gd name="T20" fmla="*/ 30 w 39"/>
                <a:gd name="T21" fmla="*/ 36 h 45"/>
                <a:gd name="T22" fmla="*/ 21 w 39"/>
                <a:gd name="T23" fmla="*/ 44 h 45"/>
                <a:gd name="T24" fmla="*/ 15 w 39"/>
                <a:gd name="T25" fmla="*/ 42 h 45"/>
                <a:gd name="T26" fmla="*/ 12 w 39"/>
                <a:gd name="T27" fmla="*/ 40 h 45"/>
                <a:gd name="T28" fmla="*/ 8 w 39"/>
                <a:gd name="T29" fmla="*/ 36 h 45"/>
                <a:gd name="T30" fmla="*/ 0 w 39"/>
                <a:gd name="T31" fmla="*/ 18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45"/>
                <a:gd name="T50" fmla="*/ 39 w 39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45">
                  <a:moveTo>
                    <a:pt x="0" y="18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8" y="2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2" y="4"/>
                  </a:lnTo>
                  <a:lnTo>
                    <a:pt x="38" y="11"/>
                  </a:lnTo>
                  <a:lnTo>
                    <a:pt x="36" y="22"/>
                  </a:lnTo>
                  <a:lnTo>
                    <a:pt x="32" y="33"/>
                  </a:lnTo>
                  <a:lnTo>
                    <a:pt x="30" y="36"/>
                  </a:lnTo>
                  <a:lnTo>
                    <a:pt x="21" y="44"/>
                  </a:lnTo>
                  <a:lnTo>
                    <a:pt x="15" y="42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0" y="18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4" name="Freeform 104"/>
            <p:cNvSpPr>
              <a:spLocks/>
            </p:cNvSpPr>
            <p:nvPr/>
          </p:nvSpPr>
          <p:spPr bwMode="auto">
            <a:xfrm>
              <a:off x="2911" y="2551"/>
              <a:ext cx="92" cy="66"/>
            </a:xfrm>
            <a:custGeom>
              <a:avLst/>
              <a:gdLst>
                <a:gd name="T0" fmla="*/ 16 w 106"/>
                <a:gd name="T1" fmla="*/ 40 h 71"/>
                <a:gd name="T2" fmla="*/ 0 w 106"/>
                <a:gd name="T3" fmla="*/ 25 h 71"/>
                <a:gd name="T4" fmla="*/ 17 w 106"/>
                <a:gd name="T5" fmla="*/ 20 h 71"/>
                <a:gd name="T6" fmla="*/ 22 w 106"/>
                <a:gd name="T7" fmla="*/ 19 h 71"/>
                <a:gd name="T8" fmla="*/ 24 w 106"/>
                <a:gd name="T9" fmla="*/ 13 h 71"/>
                <a:gd name="T10" fmla="*/ 22 w 106"/>
                <a:gd name="T11" fmla="*/ 0 h 71"/>
                <a:gd name="T12" fmla="*/ 29 w 106"/>
                <a:gd name="T13" fmla="*/ 0 h 71"/>
                <a:gd name="T14" fmla="*/ 37 w 106"/>
                <a:gd name="T15" fmla="*/ 1 h 71"/>
                <a:gd name="T16" fmla="*/ 39 w 106"/>
                <a:gd name="T17" fmla="*/ 4 h 71"/>
                <a:gd name="T18" fmla="*/ 44 w 106"/>
                <a:gd name="T19" fmla="*/ 5 h 71"/>
                <a:gd name="T20" fmla="*/ 49 w 106"/>
                <a:gd name="T21" fmla="*/ 9 h 71"/>
                <a:gd name="T22" fmla="*/ 61 w 106"/>
                <a:gd name="T23" fmla="*/ 11 h 71"/>
                <a:gd name="T24" fmla="*/ 67 w 106"/>
                <a:gd name="T25" fmla="*/ 10 h 71"/>
                <a:gd name="T26" fmla="*/ 68 w 106"/>
                <a:gd name="T27" fmla="*/ 7 h 71"/>
                <a:gd name="T28" fmla="*/ 68 w 106"/>
                <a:gd name="T29" fmla="*/ 4 h 71"/>
                <a:gd name="T30" fmla="*/ 72 w 106"/>
                <a:gd name="T31" fmla="*/ 3 h 71"/>
                <a:gd name="T32" fmla="*/ 78 w 106"/>
                <a:gd name="T33" fmla="*/ 3 h 71"/>
                <a:gd name="T34" fmla="*/ 82 w 106"/>
                <a:gd name="T35" fmla="*/ 6 h 71"/>
                <a:gd name="T36" fmla="*/ 83 w 106"/>
                <a:gd name="T37" fmla="*/ 14 h 71"/>
                <a:gd name="T38" fmla="*/ 88 w 106"/>
                <a:gd name="T39" fmla="*/ 21 h 71"/>
                <a:gd name="T40" fmla="*/ 93 w 106"/>
                <a:gd name="T41" fmla="*/ 25 h 71"/>
                <a:gd name="T42" fmla="*/ 93 w 106"/>
                <a:gd name="T43" fmla="*/ 30 h 71"/>
                <a:gd name="T44" fmla="*/ 97 w 106"/>
                <a:gd name="T45" fmla="*/ 40 h 71"/>
                <a:gd name="T46" fmla="*/ 105 w 106"/>
                <a:gd name="T47" fmla="*/ 60 h 71"/>
                <a:gd name="T48" fmla="*/ 105 w 106"/>
                <a:gd name="T49" fmla="*/ 66 h 71"/>
                <a:gd name="T50" fmla="*/ 102 w 106"/>
                <a:gd name="T51" fmla="*/ 70 h 71"/>
                <a:gd name="T52" fmla="*/ 92 w 106"/>
                <a:gd name="T53" fmla="*/ 67 h 71"/>
                <a:gd name="T54" fmla="*/ 82 w 106"/>
                <a:gd name="T55" fmla="*/ 60 h 71"/>
                <a:gd name="T56" fmla="*/ 70 w 106"/>
                <a:gd name="T57" fmla="*/ 60 h 71"/>
                <a:gd name="T58" fmla="*/ 71 w 106"/>
                <a:gd name="T59" fmla="*/ 48 h 71"/>
                <a:gd name="T60" fmla="*/ 67 w 106"/>
                <a:gd name="T61" fmla="*/ 40 h 71"/>
                <a:gd name="T62" fmla="*/ 53 w 106"/>
                <a:gd name="T63" fmla="*/ 37 h 71"/>
                <a:gd name="T64" fmla="*/ 43 w 106"/>
                <a:gd name="T65" fmla="*/ 38 h 71"/>
                <a:gd name="T66" fmla="*/ 36 w 106"/>
                <a:gd name="T67" fmla="*/ 42 h 71"/>
                <a:gd name="T68" fmla="*/ 31 w 106"/>
                <a:gd name="T69" fmla="*/ 51 h 71"/>
                <a:gd name="T70" fmla="*/ 16 w 106"/>
                <a:gd name="T71" fmla="*/ 4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71"/>
                <a:gd name="T110" fmla="*/ 106 w 106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71">
                  <a:moveTo>
                    <a:pt x="16" y="40"/>
                  </a:moveTo>
                  <a:lnTo>
                    <a:pt x="0" y="25"/>
                  </a:lnTo>
                  <a:lnTo>
                    <a:pt x="17" y="20"/>
                  </a:lnTo>
                  <a:lnTo>
                    <a:pt x="22" y="19"/>
                  </a:lnTo>
                  <a:lnTo>
                    <a:pt x="24" y="13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39" y="4"/>
                  </a:lnTo>
                  <a:lnTo>
                    <a:pt x="44" y="5"/>
                  </a:lnTo>
                  <a:lnTo>
                    <a:pt x="49" y="9"/>
                  </a:lnTo>
                  <a:lnTo>
                    <a:pt x="61" y="11"/>
                  </a:lnTo>
                  <a:lnTo>
                    <a:pt x="67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72" y="3"/>
                  </a:lnTo>
                  <a:lnTo>
                    <a:pt x="78" y="3"/>
                  </a:lnTo>
                  <a:lnTo>
                    <a:pt x="82" y="6"/>
                  </a:lnTo>
                  <a:lnTo>
                    <a:pt x="83" y="14"/>
                  </a:lnTo>
                  <a:lnTo>
                    <a:pt x="88" y="21"/>
                  </a:lnTo>
                  <a:lnTo>
                    <a:pt x="93" y="25"/>
                  </a:lnTo>
                  <a:lnTo>
                    <a:pt x="93" y="30"/>
                  </a:lnTo>
                  <a:lnTo>
                    <a:pt x="97" y="40"/>
                  </a:lnTo>
                  <a:lnTo>
                    <a:pt x="105" y="60"/>
                  </a:lnTo>
                  <a:lnTo>
                    <a:pt x="105" y="66"/>
                  </a:lnTo>
                  <a:lnTo>
                    <a:pt x="102" y="70"/>
                  </a:lnTo>
                  <a:lnTo>
                    <a:pt x="92" y="67"/>
                  </a:lnTo>
                  <a:lnTo>
                    <a:pt x="82" y="60"/>
                  </a:lnTo>
                  <a:lnTo>
                    <a:pt x="70" y="60"/>
                  </a:lnTo>
                  <a:lnTo>
                    <a:pt x="71" y="48"/>
                  </a:lnTo>
                  <a:lnTo>
                    <a:pt x="67" y="40"/>
                  </a:lnTo>
                  <a:lnTo>
                    <a:pt x="53" y="37"/>
                  </a:lnTo>
                  <a:lnTo>
                    <a:pt x="43" y="38"/>
                  </a:lnTo>
                  <a:lnTo>
                    <a:pt x="36" y="42"/>
                  </a:lnTo>
                  <a:lnTo>
                    <a:pt x="31" y="51"/>
                  </a:lnTo>
                  <a:lnTo>
                    <a:pt x="16" y="4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5" name="Freeform 105"/>
            <p:cNvSpPr>
              <a:spLocks/>
            </p:cNvSpPr>
            <p:nvPr/>
          </p:nvSpPr>
          <p:spPr bwMode="auto">
            <a:xfrm>
              <a:off x="2990" y="2572"/>
              <a:ext cx="77" cy="83"/>
            </a:xfrm>
            <a:custGeom>
              <a:avLst/>
              <a:gdLst>
                <a:gd name="T0" fmla="*/ 43 w 92"/>
                <a:gd name="T1" fmla="*/ 85 h 90"/>
                <a:gd name="T2" fmla="*/ 47 w 92"/>
                <a:gd name="T3" fmla="*/ 79 h 90"/>
                <a:gd name="T4" fmla="*/ 45 w 92"/>
                <a:gd name="T5" fmla="*/ 67 h 90"/>
                <a:gd name="T6" fmla="*/ 43 w 92"/>
                <a:gd name="T7" fmla="*/ 65 h 90"/>
                <a:gd name="T8" fmla="*/ 34 w 92"/>
                <a:gd name="T9" fmla="*/ 65 h 90"/>
                <a:gd name="T10" fmla="*/ 30 w 92"/>
                <a:gd name="T11" fmla="*/ 60 h 90"/>
                <a:gd name="T12" fmla="*/ 27 w 92"/>
                <a:gd name="T13" fmla="*/ 56 h 90"/>
                <a:gd name="T14" fmla="*/ 27 w 92"/>
                <a:gd name="T15" fmla="*/ 49 h 90"/>
                <a:gd name="T16" fmla="*/ 24 w 92"/>
                <a:gd name="T17" fmla="*/ 43 h 90"/>
                <a:gd name="T18" fmla="*/ 18 w 92"/>
                <a:gd name="T19" fmla="*/ 42 h 90"/>
                <a:gd name="T20" fmla="*/ 11 w 92"/>
                <a:gd name="T21" fmla="*/ 47 h 90"/>
                <a:gd name="T22" fmla="*/ 11 w 92"/>
                <a:gd name="T23" fmla="*/ 36 h 90"/>
                <a:gd name="T24" fmla="*/ 4 w 92"/>
                <a:gd name="T25" fmla="*/ 24 h 90"/>
                <a:gd name="T26" fmla="*/ 1 w 92"/>
                <a:gd name="T27" fmla="*/ 14 h 90"/>
                <a:gd name="T28" fmla="*/ 0 w 92"/>
                <a:gd name="T29" fmla="*/ 5 h 90"/>
                <a:gd name="T30" fmla="*/ 6 w 92"/>
                <a:gd name="T31" fmla="*/ 7 h 90"/>
                <a:gd name="T32" fmla="*/ 22 w 92"/>
                <a:gd name="T33" fmla="*/ 4 h 90"/>
                <a:gd name="T34" fmla="*/ 24 w 92"/>
                <a:gd name="T35" fmla="*/ 1 h 90"/>
                <a:gd name="T36" fmla="*/ 28 w 92"/>
                <a:gd name="T37" fmla="*/ 0 h 90"/>
                <a:gd name="T38" fmla="*/ 31 w 92"/>
                <a:gd name="T39" fmla="*/ 2 h 90"/>
                <a:gd name="T40" fmla="*/ 34 w 92"/>
                <a:gd name="T41" fmla="*/ 4 h 90"/>
                <a:gd name="T42" fmla="*/ 37 w 92"/>
                <a:gd name="T43" fmla="*/ 4 h 90"/>
                <a:gd name="T44" fmla="*/ 39 w 92"/>
                <a:gd name="T45" fmla="*/ 2 h 90"/>
                <a:gd name="T46" fmla="*/ 43 w 92"/>
                <a:gd name="T47" fmla="*/ 1 h 90"/>
                <a:gd name="T48" fmla="*/ 54 w 92"/>
                <a:gd name="T49" fmla="*/ 1 h 90"/>
                <a:gd name="T50" fmla="*/ 64 w 92"/>
                <a:gd name="T51" fmla="*/ 2 h 90"/>
                <a:gd name="T52" fmla="*/ 73 w 92"/>
                <a:gd name="T53" fmla="*/ 0 h 90"/>
                <a:gd name="T54" fmla="*/ 78 w 92"/>
                <a:gd name="T55" fmla="*/ 1 h 90"/>
                <a:gd name="T56" fmla="*/ 82 w 92"/>
                <a:gd name="T57" fmla="*/ 6 h 90"/>
                <a:gd name="T58" fmla="*/ 84 w 92"/>
                <a:gd name="T59" fmla="*/ 20 h 90"/>
                <a:gd name="T60" fmla="*/ 87 w 92"/>
                <a:gd name="T61" fmla="*/ 31 h 90"/>
                <a:gd name="T62" fmla="*/ 86 w 92"/>
                <a:gd name="T63" fmla="*/ 41 h 90"/>
                <a:gd name="T64" fmla="*/ 82 w 92"/>
                <a:gd name="T65" fmla="*/ 56 h 90"/>
                <a:gd name="T66" fmla="*/ 82 w 92"/>
                <a:gd name="T67" fmla="*/ 67 h 90"/>
                <a:gd name="T68" fmla="*/ 84 w 92"/>
                <a:gd name="T69" fmla="*/ 76 h 90"/>
                <a:gd name="T70" fmla="*/ 91 w 92"/>
                <a:gd name="T71" fmla="*/ 89 h 90"/>
                <a:gd name="T72" fmla="*/ 71 w 92"/>
                <a:gd name="T73" fmla="*/ 82 h 90"/>
                <a:gd name="T74" fmla="*/ 43 w 92"/>
                <a:gd name="T75" fmla="*/ 85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"/>
                <a:gd name="T115" fmla="*/ 0 h 90"/>
                <a:gd name="T116" fmla="*/ 92 w 92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" h="90">
                  <a:moveTo>
                    <a:pt x="43" y="85"/>
                  </a:moveTo>
                  <a:lnTo>
                    <a:pt x="47" y="79"/>
                  </a:lnTo>
                  <a:lnTo>
                    <a:pt x="45" y="67"/>
                  </a:lnTo>
                  <a:lnTo>
                    <a:pt x="43" y="65"/>
                  </a:lnTo>
                  <a:lnTo>
                    <a:pt x="34" y="65"/>
                  </a:lnTo>
                  <a:lnTo>
                    <a:pt x="30" y="60"/>
                  </a:lnTo>
                  <a:lnTo>
                    <a:pt x="27" y="56"/>
                  </a:lnTo>
                  <a:lnTo>
                    <a:pt x="27" y="49"/>
                  </a:lnTo>
                  <a:lnTo>
                    <a:pt x="24" y="43"/>
                  </a:lnTo>
                  <a:lnTo>
                    <a:pt x="18" y="42"/>
                  </a:lnTo>
                  <a:lnTo>
                    <a:pt x="11" y="47"/>
                  </a:lnTo>
                  <a:lnTo>
                    <a:pt x="11" y="36"/>
                  </a:lnTo>
                  <a:lnTo>
                    <a:pt x="4" y="24"/>
                  </a:lnTo>
                  <a:lnTo>
                    <a:pt x="1" y="14"/>
                  </a:lnTo>
                  <a:lnTo>
                    <a:pt x="0" y="5"/>
                  </a:lnTo>
                  <a:lnTo>
                    <a:pt x="6" y="7"/>
                  </a:lnTo>
                  <a:lnTo>
                    <a:pt x="22" y="4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3" y="0"/>
                  </a:lnTo>
                  <a:lnTo>
                    <a:pt x="78" y="1"/>
                  </a:lnTo>
                  <a:lnTo>
                    <a:pt x="82" y="6"/>
                  </a:lnTo>
                  <a:lnTo>
                    <a:pt x="84" y="20"/>
                  </a:lnTo>
                  <a:lnTo>
                    <a:pt x="87" y="31"/>
                  </a:lnTo>
                  <a:lnTo>
                    <a:pt x="86" y="41"/>
                  </a:lnTo>
                  <a:lnTo>
                    <a:pt x="82" y="56"/>
                  </a:lnTo>
                  <a:lnTo>
                    <a:pt x="82" y="67"/>
                  </a:lnTo>
                  <a:lnTo>
                    <a:pt x="84" y="76"/>
                  </a:lnTo>
                  <a:lnTo>
                    <a:pt x="91" y="89"/>
                  </a:lnTo>
                  <a:lnTo>
                    <a:pt x="71" y="82"/>
                  </a:lnTo>
                  <a:lnTo>
                    <a:pt x="43" y="85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6" name="Freeform 106"/>
            <p:cNvSpPr>
              <a:spLocks/>
            </p:cNvSpPr>
            <p:nvPr/>
          </p:nvSpPr>
          <p:spPr bwMode="auto">
            <a:xfrm>
              <a:off x="3026" y="2538"/>
              <a:ext cx="65" cy="37"/>
            </a:xfrm>
            <a:custGeom>
              <a:avLst/>
              <a:gdLst>
                <a:gd name="T0" fmla="*/ 31 w 80"/>
                <a:gd name="T1" fmla="*/ 8 h 41"/>
                <a:gd name="T2" fmla="*/ 21 w 80"/>
                <a:gd name="T3" fmla="*/ 9 h 41"/>
                <a:gd name="T4" fmla="*/ 12 w 80"/>
                <a:gd name="T5" fmla="*/ 13 h 41"/>
                <a:gd name="T6" fmla="*/ 4 w 80"/>
                <a:gd name="T7" fmla="*/ 22 h 41"/>
                <a:gd name="T8" fmla="*/ 0 w 80"/>
                <a:gd name="T9" fmla="*/ 40 h 41"/>
                <a:gd name="T10" fmla="*/ 4 w 80"/>
                <a:gd name="T11" fmla="*/ 38 h 41"/>
                <a:gd name="T12" fmla="*/ 16 w 80"/>
                <a:gd name="T13" fmla="*/ 38 h 41"/>
                <a:gd name="T14" fmla="*/ 30 w 80"/>
                <a:gd name="T15" fmla="*/ 38 h 41"/>
                <a:gd name="T16" fmla="*/ 31 w 80"/>
                <a:gd name="T17" fmla="*/ 36 h 41"/>
                <a:gd name="T18" fmla="*/ 38 w 80"/>
                <a:gd name="T19" fmla="*/ 38 h 41"/>
                <a:gd name="T20" fmla="*/ 38 w 80"/>
                <a:gd name="T21" fmla="*/ 36 h 41"/>
                <a:gd name="T22" fmla="*/ 41 w 80"/>
                <a:gd name="T23" fmla="*/ 30 h 41"/>
                <a:gd name="T24" fmla="*/ 45 w 80"/>
                <a:gd name="T25" fmla="*/ 25 h 41"/>
                <a:gd name="T26" fmla="*/ 48 w 80"/>
                <a:gd name="T27" fmla="*/ 22 h 41"/>
                <a:gd name="T28" fmla="*/ 54 w 80"/>
                <a:gd name="T29" fmla="*/ 21 h 41"/>
                <a:gd name="T30" fmla="*/ 65 w 80"/>
                <a:gd name="T31" fmla="*/ 21 h 41"/>
                <a:gd name="T32" fmla="*/ 72 w 80"/>
                <a:gd name="T33" fmla="*/ 21 h 41"/>
                <a:gd name="T34" fmla="*/ 79 w 80"/>
                <a:gd name="T35" fmla="*/ 21 h 41"/>
                <a:gd name="T36" fmla="*/ 79 w 80"/>
                <a:gd name="T37" fmla="*/ 18 h 41"/>
                <a:gd name="T38" fmla="*/ 77 w 80"/>
                <a:gd name="T39" fmla="*/ 17 h 41"/>
                <a:gd name="T40" fmla="*/ 75 w 80"/>
                <a:gd name="T41" fmla="*/ 17 h 41"/>
                <a:gd name="T42" fmla="*/ 70 w 80"/>
                <a:gd name="T43" fmla="*/ 14 h 41"/>
                <a:gd name="T44" fmla="*/ 66 w 80"/>
                <a:gd name="T45" fmla="*/ 8 h 41"/>
                <a:gd name="T46" fmla="*/ 62 w 80"/>
                <a:gd name="T47" fmla="*/ 0 h 41"/>
                <a:gd name="T48" fmla="*/ 40 w 80"/>
                <a:gd name="T49" fmla="*/ 8 h 41"/>
                <a:gd name="T50" fmla="*/ 31 w 80"/>
                <a:gd name="T51" fmla="*/ 8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41"/>
                <a:gd name="T80" fmla="*/ 80 w 80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41">
                  <a:moveTo>
                    <a:pt x="31" y="8"/>
                  </a:moveTo>
                  <a:lnTo>
                    <a:pt x="21" y="9"/>
                  </a:lnTo>
                  <a:lnTo>
                    <a:pt x="12" y="13"/>
                  </a:lnTo>
                  <a:lnTo>
                    <a:pt x="4" y="22"/>
                  </a:lnTo>
                  <a:lnTo>
                    <a:pt x="0" y="40"/>
                  </a:lnTo>
                  <a:lnTo>
                    <a:pt x="4" y="38"/>
                  </a:lnTo>
                  <a:lnTo>
                    <a:pt x="16" y="38"/>
                  </a:lnTo>
                  <a:lnTo>
                    <a:pt x="30" y="38"/>
                  </a:lnTo>
                  <a:lnTo>
                    <a:pt x="31" y="36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1" y="30"/>
                  </a:lnTo>
                  <a:lnTo>
                    <a:pt x="45" y="25"/>
                  </a:lnTo>
                  <a:lnTo>
                    <a:pt x="48" y="22"/>
                  </a:lnTo>
                  <a:lnTo>
                    <a:pt x="54" y="21"/>
                  </a:lnTo>
                  <a:lnTo>
                    <a:pt x="65" y="21"/>
                  </a:lnTo>
                  <a:lnTo>
                    <a:pt x="72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0" y="14"/>
                  </a:lnTo>
                  <a:lnTo>
                    <a:pt x="66" y="8"/>
                  </a:lnTo>
                  <a:lnTo>
                    <a:pt x="62" y="0"/>
                  </a:lnTo>
                  <a:lnTo>
                    <a:pt x="40" y="8"/>
                  </a:lnTo>
                  <a:lnTo>
                    <a:pt x="31" y="8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7" name="Freeform 107"/>
            <p:cNvSpPr>
              <a:spLocks/>
            </p:cNvSpPr>
            <p:nvPr/>
          </p:nvSpPr>
          <p:spPr bwMode="auto">
            <a:xfrm>
              <a:off x="3055" y="2557"/>
              <a:ext cx="33" cy="99"/>
            </a:xfrm>
            <a:custGeom>
              <a:avLst/>
              <a:gdLst>
                <a:gd name="T0" fmla="*/ 15 w 35"/>
                <a:gd name="T1" fmla="*/ 0 h 106"/>
                <a:gd name="T2" fmla="*/ 12 w 35"/>
                <a:gd name="T3" fmla="*/ 0 h 106"/>
                <a:gd name="T4" fmla="*/ 4 w 35"/>
                <a:gd name="T5" fmla="*/ 5 h 106"/>
                <a:gd name="T6" fmla="*/ 2 w 35"/>
                <a:gd name="T7" fmla="*/ 10 h 106"/>
                <a:gd name="T8" fmla="*/ 0 w 35"/>
                <a:gd name="T9" fmla="*/ 12 h 106"/>
                <a:gd name="T10" fmla="*/ 2 w 35"/>
                <a:gd name="T11" fmla="*/ 17 h 106"/>
                <a:gd name="T12" fmla="*/ 7 w 35"/>
                <a:gd name="T13" fmla="*/ 34 h 106"/>
                <a:gd name="T14" fmla="*/ 7 w 35"/>
                <a:gd name="T15" fmla="*/ 43 h 106"/>
                <a:gd name="T16" fmla="*/ 7 w 35"/>
                <a:gd name="T17" fmla="*/ 55 h 106"/>
                <a:gd name="T18" fmla="*/ 4 w 35"/>
                <a:gd name="T19" fmla="*/ 64 h 106"/>
                <a:gd name="T20" fmla="*/ 2 w 35"/>
                <a:gd name="T21" fmla="*/ 86 h 106"/>
                <a:gd name="T22" fmla="*/ 12 w 35"/>
                <a:gd name="T23" fmla="*/ 102 h 106"/>
                <a:gd name="T24" fmla="*/ 30 w 35"/>
                <a:gd name="T25" fmla="*/ 105 h 106"/>
                <a:gd name="T26" fmla="*/ 34 w 35"/>
                <a:gd name="T27" fmla="*/ 72 h 106"/>
                <a:gd name="T28" fmla="*/ 31 w 35"/>
                <a:gd name="T29" fmla="*/ 34 h 106"/>
                <a:gd name="T30" fmla="*/ 26 w 35"/>
                <a:gd name="T31" fmla="*/ 6 h 106"/>
                <a:gd name="T32" fmla="*/ 21 w 35"/>
                <a:gd name="T33" fmla="*/ 0 h 106"/>
                <a:gd name="T34" fmla="*/ 15 w 35"/>
                <a:gd name="T35" fmla="*/ 0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106"/>
                <a:gd name="T56" fmla="*/ 35 w 35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106">
                  <a:moveTo>
                    <a:pt x="15" y="0"/>
                  </a:moveTo>
                  <a:lnTo>
                    <a:pt x="12" y="0"/>
                  </a:lnTo>
                  <a:lnTo>
                    <a:pt x="4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7" y="34"/>
                  </a:lnTo>
                  <a:lnTo>
                    <a:pt x="7" y="43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86"/>
                  </a:lnTo>
                  <a:lnTo>
                    <a:pt x="12" y="102"/>
                  </a:lnTo>
                  <a:lnTo>
                    <a:pt x="30" y="105"/>
                  </a:lnTo>
                  <a:lnTo>
                    <a:pt x="34" y="72"/>
                  </a:lnTo>
                  <a:lnTo>
                    <a:pt x="31" y="34"/>
                  </a:lnTo>
                  <a:lnTo>
                    <a:pt x="26" y="6"/>
                  </a:lnTo>
                  <a:lnTo>
                    <a:pt x="21" y="0"/>
                  </a:lnTo>
                  <a:lnTo>
                    <a:pt x="15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8" name="Freeform 108"/>
            <p:cNvSpPr>
              <a:spLocks/>
            </p:cNvSpPr>
            <p:nvPr/>
          </p:nvSpPr>
          <p:spPr bwMode="auto">
            <a:xfrm>
              <a:off x="3076" y="2557"/>
              <a:ext cx="23" cy="99"/>
            </a:xfrm>
            <a:custGeom>
              <a:avLst/>
              <a:gdLst>
                <a:gd name="T0" fmla="*/ 0 w 28"/>
                <a:gd name="T1" fmla="*/ 0 h 106"/>
                <a:gd name="T2" fmla="*/ 14 w 28"/>
                <a:gd name="T3" fmla="*/ 2 h 106"/>
                <a:gd name="T4" fmla="*/ 14 w 28"/>
                <a:gd name="T5" fmla="*/ 5 h 106"/>
                <a:gd name="T6" fmla="*/ 15 w 28"/>
                <a:gd name="T7" fmla="*/ 10 h 106"/>
                <a:gd name="T8" fmla="*/ 18 w 28"/>
                <a:gd name="T9" fmla="*/ 12 h 106"/>
                <a:gd name="T10" fmla="*/ 22 w 28"/>
                <a:gd name="T11" fmla="*/ 16 h 106"/>
                <a:gd name="T12" fmla="*/ 25 w 28"/>
                <a:gd name="T13" fmla="*/ 23 h 106"/>
                <a:gd name="T14" fmla="*/ 27 w 28"/>
                <a:gd name="T15" fmla="*/ 34 h 106"/>
                <a:gd name="T16" fmla="*/ 27 w 28"/>
                <a:gd name="T17" fmla="*/ 94 h 106"/>
                <a:gd name="T18" fmla="*/ 22 w 28"/>
                <a:gd name="T19" fmla="*/ 96 h 106"/>
                <a:gd name="T20" fmla="*/ 15 w 28"/>
                <a:gd name="T21" fmla="*/ 99 h 106"/>
                <a:gd name="T22" fmla="*/ 8 w 28"/>
                <a:gd name="T23" fmla="*/ 105 h 106"/>
                <a:gd name="T24" fmla="*/ 12 w 28"/>
                <a:gd name="T25" fmla="*/ 58 h 106"/>
                <a:gd name="T26" fmla="*/ 8 w 28"/>
                <a:gd name="T27" fmla="*/ 26 h 106"/>
                <a:gd name="T28" fmla="*/ 5 w 28"/>
                <a:gd name="T29" fmla="*/ 10 h 106"/>
                <a:gd name="T30" fmla="*/ 0 w 28"/>
                <a:gd name="T31" fmla="*/ 0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06"/>
                <a:gd name="T50" fmla="*/ 28 w 28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06">
                  <a:moveTo>
                    <a:pt x="0" y="0"/>
                  </a:moveTo>
                  <a:lnTo>
                    <a:pt x="14" y="2"/>
                  </a:lnTo>
                  <a:lnTo>
                    <a:pt x="14" y="5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5" y="23"/>
                  </a:lnTo>
                  <a:lnTo>
                    <a:pt x="27" y="34"/>
                  </a:lnTo>
                  <a:lnTo>
                    <a:pt x="27" y="94"/>
                  </a:lnTo>
                  <a:lnTo>
                    <a:pt x="22" y="96"/>
                  </a:lnTo>
                  <a:lnTo>
                    <a:pt x="15" y="99"/>
                  </a:lnTo>
                  <a:lnTo>
                    <a:pt x="8" y="105"/>
                  </a:lnTo>
                  <a:lnTo>
                    <a:pt x="12" y="58"/>
                  </a:lnTo>
                  <a:lnTo>
                    <a:pt x="8" y="26"/>
                  </a:ln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9" name="Freeform 109"/>
            <p:cNvSpPr>
              <a:spLocks/>
            </p:cNvSpPr>
            <p:nvPr/>
          </p:nvSpPr>
          <p:spPr bwMode="auto">
            <a:xfrm>
              <a:off x="3090" y="2551"/>
              <a:ext cx="36" cy="95"/>
            </a:xfrm>
            <a:custGeom>
              <a:avLst/>
              <a:gdLst>
                <a:gd name="T0" fmla="*/ 12 w 43"/>
                <a:gd name="T1" fmla="*/ 100 h 101"/>
                <a:gd name="T2" fmla="*/ 12 w 43"/>
                <a:gd name="T3" fmla="*/ 34 h 101"/>
                <a:gd name="T4" fmla="*/ 9 w 43"/>
                <a:gd name="T5" fmla="*/ 24 h 101"/>
                <a:gd name="T6" fmla="*/ 3 w 43"/>
                <a:gd name="T7" fmla="*/ 19 h 101"/>
                <a:gd name="T8" fmla="*/ 0 w 43"/>
                <a:gd name="T9" fmla="*/ 13 h 101"/>
                <a:gd name="T10" fmla="*/ 0 w 43"/>
                <a:gd name="T11" fmla="*/ 6 h 101"/>
                <a:gd name="T12" fmla="*/ 13 w 43"/>
                <a:gd name="T13" fmla="*/ 5 h 101"/>
                <a:gd name="T14" fmla="*/ 14 w 43"/>
                <a:gd name="T15" fmla="*/ 0 h 101"/>
                <a:gd name="T16" fmla="*/ 26 w 43"/>
                <a:gd name="T17" fmla="*/ 8 h 101"/>
                <a:gd name="T18" fmla="*/ 29 w 43"/>
                <a:gd name="T19" fmla="*/ 10 h 101"/>
                <a:gd name="T20" fmla="*/ 35 w 43"/>
                <a:gd name="T21" fmla="*/ 16 h 101"/>
                <a:gd name="T22" fmla="*/ 42 w 43"/>
                <a:gd name="T23" fmla="*/ 28 h 101"/>
                <a:gd name="T24" fmla="*/ 39 w 43"/>
                <a:gd name="T25" fmla="*/ 47 h 101"/>
                <a:gd name="T26" fmla="*/ 35 w 43"/>
                <a:gd name="T27" fmla="*/ 55 h 101"/>
                <a:gd name="T28" fmla="*/ 34 w 43"/>
                <a:gd name="T29" fmla="*/ 79 h 101"/>
                <a:gd name="T30" fmla="*/ 34 w 43"/>
                <a:gd name="T31" fmla="*/ 95 h 101"/>
                <a:gd name="T32" fmla="*/ 12 w 43"/>
                <a:gd name="T33" fmla="*/ 10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101"/>
                <a:gd name="T53" fmla="*/ 43 w 43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101">
                  <a:moveTo>
                    <a:pt x="12" y="100"/>
                  </a:moveTo>
                  <a:lnTo>
                    <a:pt x="12" y="34"/>
                  </a:lnTo>
                  <a:lnTo>
                    <a:pt x="9" y="24"/>
                  </a:lnTo>
                  <a:lnTo>
                    <a:pt x="3" y="19"/>
                  </a:lnTo>
                  <a:lnTo>
                    <a:pt x="0" y="13"/>
                  </a:lnTo>
                  <a:lnTo>
                    <a:pt x="0" y="6"/>
                  </a:lnTo>
                  <a:lnTo>
                    <a:pt x="13" y="5"/>
                  </a:lnTo>
                  <a:lnTo>
                    <a:pt x="14" y="0"/>
                  </a:lnTo>
                  <a:lnTo>
                    <a:pt x="26" y="8"/>
                  </a:lnTo>
                  <a:lnTo>
                    <a:pt x="29" y="10"/>
                  </a:lnTo>
                  <a:lnTo>
                    <a:pt x="35" y="16"/>
                  </a:lnTo>
                  <a:lnTo>
                    <a:pt x="42" y="28"/>
                  </a:lnTo>
                  <a:lnTo>
                    <a:pt x="39" y="47"/>
                  </a:lnTo>
                  <a:lnTo>
                    <a:pt x="35" y="55"/>
                  </a:lnTo>
                  <a:lnTo>
                    <a:pt x="34" y="79"/>
                  </a:lnTo>
                  <a:lnTo>
                    <a:pt x="34" y="95"/>
                  </a:lnTo>
                  <a:lnTo>
                    <a:pt x="12" y="10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0" name="Freeform 110"/>
            <p:cNvSpPr>
              <a:spLocks/>
            </p:cNvSpPr>
            <p:nvPr/>
          </p:nvSpPr>
          <p:spPr bwMode="auto">
            <a:xfrm>
              <a:off x="2940" y="2250"/>
              <a:ext cx="146" cy="117"/>
            </a:xfrm>
            <a:custGeom>
              <a:avLst/>
              <a:gdLst>
                <a:gd name="T0" fmla="*/ 0 w 171"/>
                <a:gd name="T1" fmla="*/ 119 h 126"/>
                <a:gd name="T2" fmla="*/ 2 w 171"/>
                <a:gd name="T3" fmla="*/ 115 h 126"/>
                <a:gd name="T4" fmla="*/ 14 w 171"/>
                <a:gd name="T5" fmla="*/ 111 h 126"/>
                <a:gd name="T6" fmla="*/ 25 w 171"/>
                <a:gd name="T7" fmla="*/ 104 h 126"/>
                <a:gd name="T8" fmla="*/ 37 w 171"/>
                <a:gd name="T9" fmla="*/ 93 h 126"/>
                <a:gd name="T10" fmla="*/ 51 w 171"/>
                <a:gd name="T11" fmla="*/ 79 h 126"/>
                <a:gd name="T12" fmla="*/ 50 w 171"/>
                <a:gd name="T13" fmla="*/ 69 h 126"/>
                <a:gd name="T14" fmla="*/ 54 w 171"/>
                <a:gd name="T15" fmla="*/ 60 h 126"/>
                <a:gd name="T16" fmla="*/ 64 w 171"/>
                <a:gd name="T17" fmla="*/ 47 h 126"/>
                <a:gd name="T18" fmla="*/ 68 w 171"/>
                <a:gd name="T19" fmla="*/ 40 h 126"/>
                <a:gd name="T20" fmla="*/ 75 w 171"/>
                <a:gd name="T21" fmla="*/ 34 h 126"/>
                <a:gd name="T22" fmla="*/ 83 w 171"/>
                <a:gd name="T23" fmla="*/ 30 h 126"/>
                <a:gd name="T24" fmla="*/ 83 w 171"/>
                <a:gd name="T25" fmla="*/ 16 h 126"/>
                <a:gd name="T26" fmla="*/ 84 w 171"/>
                <a:gd name="T27" fmla="*/ 7 h 126"/>
                <a:gd name="T28" fmla="*/ 87 w 171"/>
                <a:gd name="T29" fmla="*/ 0 h 126"/>
                <a:gd name="T30" fmla="*/ 93 w 171"/>
                <a:gd name="T31" fmla="*/ 3 h 126"/>
                <a:gd name="T32" fmla="*/ 106 w 171"/>
                <a:gd name="T33" fmla="*/ 9 h 126"/>
                <a:gd name="T34" fmla="*/ 123 w 171"/>
                <a:gd name="T35" fmla="*/ 11 h 126"/>
                <a:gd name="T36" fmla="*/ 136 w 171"/>
                <a:gd name="T37" fmla="*/ 12 h 126"/>
                <a:gd name="T38" fmla="*/ 145 w 171"/>
                <a:gd name="T39" fmla="*/ 12 h 126"/>
                <a:gd name="T40" fmla="*/ 151 w 171"/>
                <a:gd name="T41" fmla="*/ 13 h 126"/>
                <a:gd name="T42" fmla="*/ 156 w 171"/>
                <a:gd name="T43" fmla="*/ 16 h 126"/>
                <a:gd name="T44" fmla="*/ 158 w 171"/>
                <a:gd name="T45" fmla="*/ 22 h 126"/>
                <a:gd name="T46" fmla="*/ 158 w 171"/>
                <a:gd name="T47" fmla="*/ 36 h 126"/>
                <a:gd name="T48" fmla="*/ 162 w 171"/>
                <a:gd name="T49" fmla="*/ 46 h 126"/>
                <a:gd name="T50" fmla="*/ 170 w 171"/>
                <a:gd name="T51" fmla="*/ 55 h 126"/>
                <a:gd name="T52" fmla="*/ 158 w 171"/>
                <a:gd name="T53" fmla="*/ 54 h 126"/>
                <a:gd name="T54" fmla="*/ 151 w 171"/>
                <a:gd name="T55" fmla="*/ 56 h 126"/>
                <a:gd name="T56" fmla="*/ 147 w 171"/>
                <a:gd name="T57" fmla="*/ 58 h 126"/>
                <a:gd name="T58" fmla="*/ 146 w 171"/>
                <a:gd name="T59" fmla="*/ 61 h 126"/>
                <a:gd name="T60" fmla="*/ 145 w 171"/>
                <a:gd name="T61" fmla="*/ 74 h 126"/>
                <a:gd name="T62" fmla="*/ 88 w 171"/>
                <a:gd name="T63" fmla="*/ 91 h 126"/>
                <a:gd name="T64" fmla="*/ 73 w 171"/>
                <a:gd name="T65" fmla="*/ 96 h 126"/>
                <a:gd name="T66" fmla="*/ 64 w 171"/>
                <a:gd name="T67" fmla="*/ 104 h 126"/>
                <a:gd name="T68" fmla="*/ 52 w 171"/>
                <a:gd name="T69" fmla="val 16848000"/>
                <a:gd name="T70" fmla="*/ 56 w 171"/>
                <a:gd name="T71" fmla="*/ 125 h 126"/>
                <a:gd name="T72" fmla="*/ 0 w 171"/>
                <a:gd name="T73" fmla="*/ 119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1"/>
                <a:gd name="T112" fmla="*/ 0 h 126"/>
                <a:gd name="T113" fmla="*/ 171 w 171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1" h="126">
                  <a:moveTo>
                    <a:pt x="0" y="119"/>
                  </a:moveTo>
                  <a:lnTo>
                    <a:pt x="2" y="115"/>
                  </a:lnTo>
                  <a:lnTo>
                    <a:pt x="14" y="111"/>
                  </a:lnTo>
                  <a:lnTo>
                    <a:pt x="25" y="104"/>
                  </a:lnTo>
                  <a:lnTo>
                    <a:pt x="37" y="93"/>
                  </a:lnTo>
                  <a:lnTo>
                    <a:pt x="51" y="79"/>
                  </a:lnTo>
                  <a:lnTo>
                    <a:pt x="50" y="69"/>
                  </a:lnTo>
                  <a:lnTo>
                    <a:pt x="54" y="60"/>
                  </a:lnTo>
                  <a:lnTo>
                    <a:pt x="64" y="47"/>
                  </a:lnTo>
                  <a:lnTo>
                    <a:pt x="68" y="40"/>
                  </a:lnTo>
                  <a:lnTo>
                    <a:pt x="75" y="34"/>
                  </a:lnTo>
                  <a:lnTo>
                    <a:pt x="83" y="30"/>
                  </a:lnTo>
                  <a:lnTo>
                    <a:pt x="83" y="16"/>
                  </a:lnTo>
                  <a:lnTo>
                    <a:pt x="84" y="7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6" y="9"/>
                  </a:lnTo>
                  <a:lnTo>
                    <a:pt x="123" y="11"/>
                  </a:lnTo>
                  <a:lnTo>
                    <a:pt x="136" y="12"/>
                  </a:lnTo>
                  <a:lnTo>
                    <a:pt x="145" y="12"/>
                  </a:lnTo>
                  <a:lnTo>
                    <a:pt x="151" y="13"/>
                  </a:lnTo>
                  <a:lnTo>
                    <a:pt x="156" y="16"/>
                  </a:lnTo>
                  <a:lnTo>
                    <a:pt x="158" y="22"/>
                  </a:lnTo>
                  <a:lnTo>
                    <a:pt x="158" y="36"/>
                  </a:lnTo>
                  <a:lnTo>
                    <a:pt x="162" y="46"/>
                  </a:lnTo>
                  <a:lnTo>
                    <a:pt x="170" y="55"/>
                  </a:lnTo>
                  <a:lnTo>
                    <a:pt x="158" y="54"/>
                  </a:lnTo>
                  <a:lnTo>
                    <a:pt x="151" y="56"/>
                  </a:lnTo>
                  <a:lnTo>
                    <a:pt x="147" y="58"/>
                  </a:lnTo>
                  <a:lnTo>
                    <a:pt x="146" y="61"/>
                  </a:lnTo>
                  <a:lnTo>
                    <a:pt x="145" y="74"/>
                  </a:lnTo>
                  <a:lnTo>
                    <a:pt x="88" y="91"/>
                  </a:lnTo>
                  <a:lnTo>
                    <a:pt x="73" y="96"/>
                  </a:lnTo>
                  <a:lnTo>
                    <a:pt x="64" y="104"/>
                  </a:lnTo>
                  <a:lnTo>
                    <a:pt x="52" y="109"/>
                  </a:lnTo>
                  <a:lnTo>
                    <a:pt x="56" y="125"/>
                  </a:lnTo>
                  <a:lnTo>
                    <a:pt x="0" y="119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1" name="Freeform 111"/>
            <p:cNvSpPr>
              <a:spLocks/>
            </p:cNvSpPr>
            <p:nvPr/>
          </p:nvSpPr>
          <p:spPr bwMode="auto">
            <a:xfrm>
              <a:off x="3180" y="2232"/>
              <a:ext cx="48" cy="104"/>
            </a:xfrm>
            <a:custGeom>
              <a:avLst/>
              <a:gdLst>
                <a:gd name="T0" fmla="*/ 10 w 56"/>
                <a:gd name="T1" fmla="*/ 11 h 112"/>
                <a:gd name="T2" fmla="*/ 8 w 56"/>
                <a:gd name="T3" fmla="*/ 13 h 112"/>
                <a:gd name="T4" fmla="*/ 4 w 56"/>
                <a:gd name="T5" fmla="*/ 21 h 112"/>
                <a:gd name="T6" fmla="*/ 4 w 56"/>
                <a:gd name="T7" fmla="*/ 28 h 112"/>
                <a:gd name="T8" fmla="*/ 4 w 56"/>
                <a:gd name="T9" fmla="*/ 32 h 112"/>
                <a:gd name="T10" fmla="*/ 0 w 56"/>
                <a:gd name="T11" fmla="*/ 39 h 112"/>
                <a:gd name="T12" fmla="*/ 0 w 56"/>
                <a:gd name="T13" fmla="*/ 41 h 112"/>
                <a:gd name="T14" fmla="*/ 1 w 56"/>
                <a:gd name="T15" fmla="*/ 48 h 112"/>
                <a:gd name="T16" fmla="*/ 2 w 56"/>
                <a:gd name="T17" fmla="*/ 52 h 112"/>
                <a:gd name="T18" fmla="*/ 2 w 56"/>
                <a:gd name="T19" fmla="*/ 57 h 112"/>
                <a:gd name="T20" fmla="*/ 6 w 56"/>
                <a:gd name="T21" fmla="*/ 62 h 112"/>
                <a:gd name="T22" fmla="*/ 8 w 56"/>
                <a:gd name="T23" fmla="*/ 63 h 112"/>
                <a:gd name="T24" fmla="*/ 10 w 56"/>
                <a:gd name="T25" fmla="*/ 67 h 112"/>
                <a:gd name="T26" fmla="*/ 14 w 56"/>
                <a:gd name="T27" fmla="*/ 87 h 112"/>
                <a:gd name="T28" fmla="*/ 18 w 56"/>
                <a:gd name="T29" fmla="*/ 100 h 112"/>
                <a:gd name="T30" fmla="*/ 24 w 56"/>
                <a:gd name="T31" fmla="*/ 111 h 112"/>
                <a:gd name="T32" fmla="*/ 33 w 56"/>
                <a:gd name="T33" fmla="*/ 103 h 112"/>
                <a:gd name="T34" fmla="*/ 39 w 56"/>
                <a:gd name="T35" fmla="*/ 96 h 112"/>
                <a:gd name="T36" fmla="*/ 42 w 56"/>
                <a:gd name="T37" fmla="*/ 90 h 112"/>
                <a:gd name="T38" fmla="*/ 40 w 56"/>
                <a:gd name="T39" fmla="*/ 86 h 112"/>
                <a:gd name="T40" fmla="*/ 40 w 56"/>
                <a:gd name="T41" fmla="*/ 82 h 112"/>
                <a:gd name="T42" fmla="*/ 44 w 56"/>
                <a:gd name="T43" fmla="*/ 80 h 112"/>
                <a:gd name="T44" fmla="*/ 48 w 56"/>
                <a:gd name="T45" fmla="*/ 78 h 112"/>
                <a:gd name="T46" fmla="*/ 50 w 56"/>
                <a:gd name="T47" fmla="*/ 72 h 112"/>
                <a:gd name="T48" fmla="*/ 46 w 56"/>
                <a:gd name="T49" fmla="*/ 59 h 112"/>
                <a:gd name="T50" fmla="*/ 44 w 56"/>
                <a:gd name="T51" fmla="*/ 57 h 112"/>
                <a:gd name="T52" fmla="*/ 44 w 56"/>
                <a:gd name="T53" fmla="*/ 52 h 112"/>
                <a:gd name="T54" fmla="*/ 46 w 56"/>
                <a:gd name="T55" fmla="*/ 49 h 112"/>
                <a:gd name="T56" fmla="*/ 52 w 56"/>
                <a:gd name="T57" fmla="*/ 44 h 112"/>
                <a:gd name="T58" fmla="*/ 53 w 56"/>
                <a:gd name="T59" fmla="*/ 42 h 112"/>
                <a:gd name="T60" fmla="*/ 53 w 56"/>
                <a:gd name="T61" fmla="*/ 41 h 112"/>
                <a:gd name="T62" fmla="*/ 52 w 56"/>
                <a:gd name="T63" fmla="*/ 39 h 112"/>
                <a:gd name="T64" fmla="*/ 48 w 56"/>
                <a:gd name="T65" fmla="*/ 37 h 112"/>
                <a:gd name="T66" fmla="*/ 47 w 56"/>
                <a:gd name="T67" fmla="*/ 26 h 112"/>
                <a:gd name="T68" fmla="*/ 55 w 56"/>
                <a:gd name="T69" fmla="*/ 19 h 112"/>
                <a:gd name="T70" fmla="*/ 51 w 56"/>
                <a:gd name="T71" fmla="*/ 11 h 112"/>
                <a:gd name="T72" fmla="*/ 34 w 56"/>
                <a:gd name="T73" fmla="*/ 1 h 112"/>
                <a:gd name="T74" fmla="*/ 29 w 56"/>
                <a:gd name="T75" fmla="*/ 0 h 112"/>
                <a:gd name="T76" fmla="*/ 18 w 56"/>
                <a:gd name="T77" fmla="*/ 3 h 112"/>
                <a:gd name="T78" fmla="*/ 10 w 56"/>
                <a:gd name="T79" fmla="*/ 11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112"/>
                <a:gd name="T122" fmla="*/ 56 w 56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112">
                  <a:moveTo>
                    <a:pt x="10" y="11"/>
                  </a:moveTo>
                  <a:lnTo>
                    <a:pt x="8" y="13"/>
                  </a:lnTo>
                  <a:lnTo>
                    <a:pt x="4" y="21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2" y="57"/>
                  </a:lnTo>
                  <a:lnTo>
                    <a:pt x="6" y="62"/>
                  </a:lnTo>
                  <a:lnTo>
                    <a:pt x="8" y="63"/>
                  </a:lnTo>
                  <a:lnTo>
                    <a:pt x="10" y="67"/>
                  </a:lnTo>
                  <a:lnTo>
                    <a:pt x="14" y="87"/>
                  </a:lnTo>
                  <a:lnTo>
                    <a:pt x="18" y="100"/>
                  </a:lnTo>
                  <a:lnTo>
                    <a:pt x="24" y="111"/>
                  </a:lnTo>
                  <a:lnTo>
                    <a:pt x="33" y="103"/>
                  </a:lnTo>
                  <a:lnTo>
                    <a:pt x="39" y="96"/>
                  </a:lnTo>
                  <a:lnTo>
                    <a:pt x="42" y="90"/>
                  </a:lnTo>
                  <a:lnTo>
                    <a:pt x="40" y="86"/>
                  </a:lnTo>
                  <a:lnTo>
                    <a:pt x="40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0" y="72"/>
                  </a:lnTo>
                  <a:lnTo>
                    <a:pt x="46" y="59"/>
                  </a:lnTo>
                  <a:lnTo>
                    <a:pt x="44" y="57"/>
                  </a:lnTo>
                  <a:lnTo>
                    <a:pt x="44" y="52"/>
                  </a:lnTo>
                  <a:lnTo>
                    <a:pt x="46" y="49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2" y="39"/>
                  </a:lnTo>
                  <a:lnTo>
                    <a:pt x="48" y="37"/>
                  </a:lnTo>
                  <a:lnTo>
                    <a:pt x="47" y="26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10" y="11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2" name="Freeform 112"/>
            <p:cNvSpPr>
              <a:spLocks/>
            </p:cNvSpPr>
            <p:nvPr/>
          </p:nvSpPr>
          <p:spPr bwMode="auto">
            <a:xfrm>
              <a:off x="3199" y="2289"/>
              <a:ext cx="190" cy="184"/>
            </a:xfrm>
            <a:custGeom>
              <a:avLst/>
              <a:gdLst>
                <a:gd name="T0" fmla="*/ 223 w 224"/>
                <a:gd name="T1" fmla="*/ 33 h 201"/>
                <a:gd name="T2" fmla="*/ 214 w 224"/>
                <a:gd name="T3" fmla="*/ 32 h 201"/>
                <a:gd name="T4" fmla="*/ 208 w 224"/>
                <a:gd name="T5" fmla="*/ 29 h 201"/>
                <a:gd name="T6" fmla="*/ 197 w 224"/>
                <a:gd name="T7" fmla="*/ 24 h 201"/>
                <a:gd name="T8" fmla="*/ 185 w 224"/>
                <a:gd name="T9" fmla="*/ 20 h 201"/>
                <a:gd name="T10" fmla="*/ 153 w 224"/>
                <a:gd name="T11" fmla="*/ 25 h 201"/>
                <a:gd name="T12" fmla="*/ 148 w 224"/>
                <a:gd name="T13" fmla="*/ 30 h 201"/>
                <a:gd name="T14" fmla="*/ 147 w 224"/>
                <a:gd name="T15" fmla="*/ 35 h 201"/>
                <a:gd name="T16" fmla="*/ 150 w 224"/>
                <a:gd name="T17" fmla="*/ 44 h 201"/>
                <a:gd name="T18" fmla="*/ 150 w 224"/>
                <a:gd name="T19" fmla="*/ 49 h 201"/>
                <a:gd name="T20" fmla="*/ 148 w 224"/>
                <a:gd name="T21" fmla="*/ 53 h 201"/>
                <a:gd name="T22" fmla="*/ 137 w 224"/>
                <a:gd name="T23" fmla="*/ 56 h 201"/>
                <a:gd name="T24" fmla="*/ 114 w 224"/>
                <a:gd name="T25" fmla="*/ 50 h 201"/>
                <a:gd name="T26" fmla="*/ 100 w 224"/>
                <a:gd name="T27" fmla="*/ 41 h 201"/>
                <a:gd name="T28" fmla="*/ 92 w 224"/>
                <a:gd name="T29" fmla="*/ 29 h 201"/>
                <a:gd name="T30" fmla="*/ 88 w 224"/>
                <a:gd name="T31" fmla="*/ 19 h 201"/>
                <a:gd name="T32" fmla="*/ 83 w 224"/>
                <a:gd name="T33" fmla="*/ 15 h 201"/>
                <a:gd name="T34" fmla="*/ 63 w 224"/>
                <a:gd name="T35" fmla="*/ 11 h 201"/>
                <a:gd name="T36" fmla="*/ 58 w 224"/>
                <a:gd name="T37" fmla="*/ 6 h 201"/>
                <a:gd name="T38" fmla="*/ 50 w 224"/>
                <a:gd name="T39" fmla="*/ 4 h 201"/>
                <a:gd name="T40" fmla="*/ 40 w 224"/>
                <a:gd name="T41" fmla="*/ 3 h 201"/>
                <a:gd name="T42" fmla="*/ 25 w 224"/>
                <a:gd name="T43" fmla="*/ 0 h 201"/>
                <a:gd name="T44" fmla="*/ 26 w 224"/>
                <a:gd name="T45" fmla="*/ 6 h 201"/>
                <a:gd name="T46" fmla="*/ 27 w 224"/>
                <a:gd name="T47" fmla="*/ 13 h 201"/>
                <a:gd name="T48" fmla="*/ 25 w 224"/>
                <a:gd name="T49" fmla="*/ 16 h 201"/>
                <a:gd name="T50" fmla="*/ 22 w 224"/>
                <a:gd name="T51" fmla="*/ 19 h 201"/>
                <a:gd name="T52" fmla="*/ 17 w 224"/>
                <a:gd name="T53" fmla="*/ 20 h 201"/>
                <a:gd name="T54" fmla="*/ 16 w 224"/>
                <a:gd name="T55" fmla="*/ 24 h 201"/>
                <a:gd name="T56" fmla="*/ 17 w 224"/>
                <a:gd name="T57" fmla="*/ 29 h 201"/>
                <a:gd name="T58" fmla="*/ 19 w 224"/>
                <a:gd name="T59" fmla="*/ 30 h 201"/>
                <a:gd name="T60" fmla="*/ 15 w 224"/>
                <a:gd name="T61" fmla="*/ 35 h 201"/>
                <a:gd name="T62" fmla="*/ 0 w 224"/>
                <a:gd name="T63" fmla="*/ 49 h 201"/>
                <a:gd name="T64" fmla="*/ 2 w 224"/>
                <a:gd name="T65" fmla="*/ 51 h 201"/>
                <a:gd name="T66" fmla="*/ 6 w 224"/>
                <a:gd name="T67" fmla="*/ 79 h 201"/>
                <a:gd name="T68" fmla="*/ 8 w 224"/>
                <a:gd name="T69" fmla="*/ 82 h 201"/>
                <a:gd name="T70" fmla="*/ 12 w 224"/>
                <a:gd name="T71" fmla="*/ 87 h 201"/>
                <a:gd name="T72" fmla="*/ 13 w 224"/>
                <a:gd name="T73" fmla="*/ 97 h 201"/>
                <a:gd name="T74" fmla="*/ 11 w 224"/>
                <a:gd name="T75" fmla="*/ 106 h 201"/>
                <a:gd name="T76" fmla="*/ 13 w 224"/>
                <a:gd name="T77" fmla="*/ 110 h 201"/>
                <a:gd name="T78" fmla="*/ 15 w 224"/>
                <a:gd name="T79" fmla="*/ 121 h 201"/>
                <a:gd name="T80" fmla="*/ 30 w 224"/>
                <a:gd name="T81" fmla="*/ 140 h 201"/>
                <a:gd name="T82" fmla="*/ 34 w 224"/>
                <a:gd name="T83" fmla="*/ 139 h 201"/>
                <a:gd name="T84" fmla="*/ 42 w 224"/>
                <a:gd name="T85" fmla="*/ 143 h 201"/>
                <a:gd name="T86" fmla="*/ 47 w 224"/>
                <a:gd name="T87" fmla="*/ 148 h 201"/>
                <a:gd name="T88" fmla="*/ 51 w 224"/>
                <a:gd name="T89" fmla="*/ 156 h 201"/>
                <a:gd name="T90" fmla="*/ 82 w 224"/>
                <a:gd name="T91" fmla="*/ 155 h 201"/>
                <a:gd name="T92" fmla="*/ 198 w 224"/>
                <a:gd name="T93" fmla="*/ 200 h 201"/>
                <a:gd name="T94" fmla="*/ 198 w 224"/>
                <a:gd name="T95" fmla="*/ 183 h 201"/>
                <a:gd name="T96" fmla="*/ 221 w 224"/>
                <a:gd name="T97" fmla="*/ 183 h 201"/>
                <a:gd name="T98" fmla="*/ 223 w 224"/>
                <a:gd name="T99" fmla="*/ 33 h 2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201"/>
                <a:gd name="T152" fmla="*/ 224 w 224"/>
                <a:gd name="T153" fmla="*/ 201 h 2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201">
                  <a:moveTo>
                    <a:pt x="223" y="33"/>
                  </a:moveTo>
                  <a:lnTo>
                    <a:pt x="214" y="32"/>
                  </a:lnTo>
                  <a:lnTo>
                    <a:pt x="208" y="29"/>
                  </a:lnTo>
                  <a:lnTo>
                    <a:pt x="197" y="24"/>
                  </a:lnTo>
                  <a:lnTo>
                    <a:pt x="185" y="20"/>
                  </a:lnTo>
                  <a:lnTo>
                    <a:pt x="153" y="25"/>
                  </a:lnTo>
                  <a:lnTo>
                    <a:pt x="148" y="30"/>
                  </a:lnTo>
                  <a:lnTo>
                    <a:pt x="147" y="35"/>
                  </a:lnTo>
                  <a:lnTo>
                    <a:pt x="150" y="44"/>
                  </a:lnTo>
                  <a:lnTo>
                    <a:pt x="150" y="49"/>
                  </a:lnTo>
                  <a:lnTo>
                    <a:pt x="148" y="53"/>
                  </a:lnTo>
                  <a:lnTo>
                    <a:pt x="137" y="56"/>
                  </a:lnTo>
                  <a:lnTo>
                    <a:pt x="114" y="50"/>
                  </a:lnTo>
                  <a:lnTo>
                    <a:pt x="100" y="41"/>
                  </a:lnTo>
                  <a:lnTo>
                    <a:pt x="92" y="29"/>
                  </a:lnTo>
                  <a:lnTo>
                    <a:pt x="88" y="19"/>
                  </a:lnTo>
                  <a:lnTo>
                    <a:pt x="83" y="15"/>
                  </a:lnTo>
                  <a:lnTo>
                    <a:pt x="63" y="11"/>
                  </a:lnTo>
                  <a:lnTo>
                    <a:pt x="58" y="6"/>
                  </a:lnTo>
                  <a:lnTo>
                    <a:pt x="50" y="4"/>
                  </a:lnTo>
                  <a:lnTo>
                    <a:pt x="40" y="3"/>
                  </a:lnTo>
                  <a:lnTo>
                    <a:pt x="25" y="0"/>
                  </a:lnTo>
                  <a:lnTo>
                    <a:pt x="26" y="6"/>
                  </a:lnTo>
                  <a:lnTo>
                    <a:pt x="27" y="13"/>
                  </a:lnTo>
                  <a:lnTo>
                    <a:pt x="25" y="16"/>
                  </a:lnTo>
                  <a:lnTo>
                    <a:pt x="22" y="19"/>
                  </a:lnTo>
                  <a:lnTo>
                    <a:pt x="17" y="20"/>
                  </a:lnTo>
                  <a:lnTo>
                    <a:pt x="16" y="24"/>
                  </a:lnTo>
                  <a:lnTo>
                    <a:pt x="17" y="29"/>
                  </a:lnTo>
                  <a:lnTo>
                    <a:pt x="19" y="30"/>
                  </a:lnTo>
                  <a:lnTo>
                    <a:pt x="15" y="35"/>
                  </a:lnTo>
                  <a:lnTo>
                    <a:pt x="0" y="49"/>
                  </a:lnTo>
                  <a:lnTo>
                    <a:pt x="2" y="51"/>
                  </a:lnTo>
                  <a:lnTo>
                    <a:pt x="6" y="79"/>
                  </a:lnTo>
                  <a:lnTo>
                    <a:pt x="8" y="82"/>
                  </a:lnTo>
                  <a:lnTo>
                    <a:pt x="12" y="87"/>
                  </a:lnTo>
                  <a:lnTo>
                    <a:pt x="13" y="97"/>
                  </a:lnTo>
                  <a:lnTo>
                    <a:pt x="11" y="106"/>
                  </a:lnTo>
                  <a:lnTo>
                    <a:pt x="13" y="110"/>
                  </a:lnTo>
                  <a:lnTo>
                    <a:pt x="15" y="121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42" y="143"/>
                  </a:lnTo>
                  <a:lnTo>
                    <a:pt x="47" y="148"/>
                  </a:lnTo>
                  <a:lnTo>
                    <a:pt x="51" y="156"/>
                  </a:lnTo>
                  <a:lnTo>
                    <a:pt x="82" y="155"/>
                  </a:lnTo>
                  <a:lnTo>
                    <a:pt x="198" y="200"/>
                  </a:lnTo>
                  <a:lnTo>
                    <a:pt x="198" y="183"/>
                  </a:lnTo>
                  <a:lnTo>
                    <a:pt x="221" y="183"/>
                  </a:lnTo>
                  <a:lnTo>
                    <a:pt x="223" y="33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3" name="Freeform 113"/>
            <p:cNvSpPr>
              <a:spLocks/>
            </p:cNvSpPr>
            <p:nvPr/>
          </p:nvSpPr>
          <p:spPr bwMode="auto">
            <a:xfrm>
              <a:off x="3116" y="2550"/>
              <a:ext cx="136" cy="112"/>
            </a:xfrm>
            <a:custGeom>
              <a:avLst/>
              <a:gdLst>
                <a:gd name="T0" fmla="*/ 159 w 160"/>
                <a:gd name="T1" fmla="*/ 0 h 121"/>
                <a:gd name="T2" fmla="*/ 149 w 160"/>
                <a:gd name="T3" fmla="*/ 0 h 121"/>
                <a:gd name="T4" fmla="*/ 140 w 160"/>
                <a:gd name="T5" fmla="*/ 3 h 121"/>
                <a:gd name="T6" fmla="*/ 131 w 160"/>
                <a:gd name="T7" fmla="*/ 6 h 121"/>
                <a:gd name="T8" fmla="*/ 124 w 160"/>
                <a:gd name="T9" fmla="*/ 4 h 121"/>
                <a:gd name="T10" fmla="*/ 116 w 160"/>
                <a:gd name="T11" fmla="*/ 3 h 121"/>
                <a:gd name="T12" fmla="*/ 104 w 160"/>
                <a:gd name="T13" fmla="*/ 3 h 121"/>
                <a:gd name="T14" fmla="*/ 91 w 160"/>
                <a:gd name="T15" fmla="*/ 7 h 121"/>
                <a:gd name="T16" fmla="*/ 86 w 160"/>
                <a:gd name="T17" fmla="*/ 6 h 121"/>
                <a:gd name="T18" fmla="*/ 83 w 160"/>
                <a:gd name="T19" fmla="*/ 6 h 121"/>
                <a:gd name="T20" fmla="*/ 74 w 160"/>
                <a:gd name="T21" fmla="*/ 10 h 121"/>
                <a:gd name="T22" fmla="*/ 66 w 160"/>
                <a:gd name="T23" fmla="*/ 16 h 121"/>
                <a:gd name="T24" fmla="*/ 62 w 160"/>
                <a:gd name="T25" fmla="*/ 12 h 121"/>
                <a:gd name="T26" fmla="*/ 53 w 160"/>
                <a:gd name="T27" fmla="*/ 8 h 121"/>
                <a:gd name="T28" fmla="*/ 44 w 160"/>
                <a:gd name="T29" fmla="*/ 6 h 121"/>
                <a:gd name="T30" fmla="*/ 41 w 160"/>
                <a:gd name="T31" fmla="*/ 5 h 121"/>
                <a:gd name="T32" fmla="*/ 32 w 160"/>
                <a:gd name="T33" fmla="*/ 4 h 121"/>
                <a:gd name="T34" fmla="*/ 19 w 160"/>
                <a:gd name="T35" fmla="*/ 6 h 121"/>
                <a:gd name="T36" fmla="*/ 8 w 160"/>
                <a:gd name="T37" fmla="*/ 12 h 121"/>
                <a:gd name="T38" fmla="*/ 3 w 160"/>
                <a:gd name="T39" fmla="*/ 20 h 121"/>
                <a:gd name="T40" fmla="*/ 5 w 160"/>
                <a:gd name="T41" fmla="*/ 28 h 121"/>
                <a:gd name="T42" fmla="*/ 7 w 160"/>
                <a:gd name="T43" fmla="*/ 35 h 121"/>
                <a:gd name="T44" fmla="*/ 7 w 160"/>
                <a:gd name="T45" fmla="*/ 45 h 121"/>
                <a:gd name="T46" fmla="*/ 3 w 160"/>
                <a:gd name="T47" fmla="*/ 52 h 121"/>
                <a:gd name="T48" fmla="*/ 2 w 160"/>
                <a:gd name="T49" fmla="*/ 60 h 121"/>
                <a:gd name="T50" fmla="*/ 1 w 160"/>
                <a:gd name="T51" fmla="*/ 68 h 121"/>
                <a:gd name="T52" fmla="*/ 0 w 160"/>
                <a:gd name="T53" fmla="*/ 97 h 121"/>
                <a:gd name="T54" fmla="*/ 15 w 160"/>
                <a:gd name="T55" fmla="*/ 97 h 121"/>
                <a:gd name="T56" fmla="*/ 25 w 160"/>
                <a:gd name="T57" fmla="*/ 105 h 121"/>
                <a:gd name="T58" fmla="*/ 36 w 160"/>
                <a:gd name="T59" fmla="*/ 111 h 121"/>
                <a:gd name="T60" fmla="*/ 51 w 160"/>
                <a:gd name="T61" fmla="*/ 117 h 121"/>
                <a:gd name="T62" fmla="*/ 67 w 160"/>
                <a:gd name="T63" fmla="*/ 120 h 121"/>
                <a:gd name="T64" fmla="*/ 94 w 160"/>
                <a:gd name="T65" fmla="*/ 118 h 121"/>
                <a:gd name="T66" fmla="*/ 102 w 160"/>
                <a:gd name="T67" fmla="*/ 100 h 121"/>
                <a:gd name="T68" fmla="*/ 102 w 160"/>
                <a:gd name="T69" fmla="*/ 86 h 121"/>
                <a:gd name="T70" fmla="*/ 112 w 160"/>
                <a:gd name="T71" fmla="*/ 74 h 121"/>
                <a:gd name="T72" fmla="*/ 122 w 160"/>
                <a:gd name="T73" fmla="*/ 68 h 121"/>
                <a:gd name="T74" fmla="*/ 127 w 160"/>
                <a:gd name="T75" fmla="*/ 68 h 121"/>
                <a:gd name="T76" fmla="*/ 133 w 160"/>
                <a:gd name="T77" fmla="*/ 70 h 121"/>
                <a:gd name="T78" fmla="*/ 139 w 160"/>
                <a:gd name="T79" fmla="*/ 69 h 121"/>
                <a:gd name="T80" fmla="*/ 146 w 160"/>
                <a:gd name="T81" fmla="*/ 62 h 121"/>
                <a:gd name="T82" fmla="*/ 153 w 160"/>
                <a:gd name="T83" fmla="*/ 45 h 121"/>
                <a:gd name="T84" fmla="*/ 157 w 160"/>
                <a:gd name="T85" fmla="*/ 23 h 121"/>
                <a:gd name="T86" fmla="*/ 156 w 160"/>
                <a:gd name="T87" fmla="*/ 7 h 121"/>
                <a:gd name="T88" fmla="*/ 159 w 160"/>
                <a:gd name="T89" fmla="*/ 0 h 1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0"/>
                <a:gd name="T136" fmla="*/ 0 h 121"/>
                <a:gd name="T137" fmla="*/ 160 w 160"/>
                <a:gd name="T138" fmla="*/ 121 h 1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0" h="121">
                  <a:moveTo>
                    <a:pt x="159" y="0"/>
                  </a:moveTo>
                  <a:lnTo>
                    <a:pt x="149" y="0"/>
                  </a:lnTo>
                  <a:lnTo>
                    <a:pt x="140" y="3"/>
                  </a:lnTo>
                  <a:lnTo>
                    <a:pt x="131" y="6"/>
                  </a:lnTo>
                  <a:lnTo>
                    <a:pt x="124" y="4"/>
                  </a:lnTo>
                  <a:lnTo>
                    <a:pt x="116" y="3"/>
                  </a:lnTo>
                  <a:lnTo>
                    <a:pt x="104" y="3"/>
                  </a:lnTo>
                  <a:lnTo>
                    <a:pt x="91" y="7"/>
                  </a:lnTo>
                  <a:lnTo>
                    <a:pt x="86" y="6"/>
                  </a:lnTo>
                  <a:lnTo>
                    <a:pt x="83" y="6"/>
                  </a:lnTo>
                  <a:lnTo>
                    <a:pt x="74" y="10"/>
                  </a:lnTo>
                  <a:lnTo>
                    <a:pt x="66" y="16"/>
                  </a:lnTo>
                  <a:lnTo>
                    <a:pt x="62" y="12"/>
                  </a:lnTo>
                  <a:lnTo>
                    <a:pt x="53" y="8"/>
                  </a:lnTo>
                  <a:lnTo>
                    <a:pt x="44" y="6"/>
                  </a:lnTo>
                  <a:lnTo>
                    <a:pt x="41" y="5"/>
                  </a:lnTo>
                  <a:lnTo>
                    <a:pt x="32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3" y="20"/>
                  </a:lnTo>
                  <a:lnTo>
                    <a:pt x="5" y="28"/>
                  </a:lnTo>
                  <a:lnTo>
                    <a:pt x="7" y="35"/>
                  </a:lnTo>
                  <a:lnTo>
                    <a:pt x="7" y="45"/>
                  </a:lnTo>
                  <a:lnTo>
                    <a:pt x="3" y="52"/>
                  </a:lnTo>
                  <a:lnTo>
                    <a:pt x="2" y="60"/>
                  </a:lnTo>
                  <a:lnTo>
                    <a:pt x="1" y="68"/>
                  </a:lnTo>
                  <a:lnTo>
                    <a:pt x="0" y="97"/>
                  </a:lnTo>
                  <a:lnTo>
                    <a:pt x="15" y="97"/>
                  </a:lnTo>
                  <a:lnTo>
                    <a:pt x="25" y="105"/>
                  </a:lnTo>
                  <a:lnTo>
                    <a:pt x="36" y="111"/>
                  </a:lnTo>
                  <a:lnTo>
                    <a:pt x="51" y="117"/>
                  </a:lnTo>
                  <a:lnTo>
                    <a:pt x="67" y="120"/>
                  </a:lnTo>
                  <a:lnTo>
                    <a:pt x="94" y="118"/>
                  </a:lnTo>
                  <a:lnTo>
                    <a:pt x="102" y="100"/>
                  </a:lnTo>
                  <a:lnTo>
                    <a:pt x="102" y="86"/>
                  </a:lnTo>
                  <a:lnTo>
                    <a:pt x="112" y="74"/>
                  </a:lnTo>
                  <a:lnTo>
                    <a:pt x="122" y="68"/>
                  </a:lnTo>
                  <a:lnTo>
                    <a:pt x="127" y="68"/>
                  </a:lnTo>
                  <a:lnTo>
                    <a:pt x="133" y="70"/>
                  </a:lnTo>
                  <a:lnTo>
                    <a:pt x="139" y="69"/>
                  </a:lnTo>
                  <a:lnTo>
                    <a:pt x="146" y="62"/>
                  </a:lnTo>
                  <a:lnTo>
                    <a:pt x="153" y="45"/>
                  </a:lnTo>
                  <a:lnTo>
                    <a:pt x="157" y="23"/>
                  </a:lnTo>
                  <a:lnTo>
                    <a:pt x="156" y="7"/>
                  </a:lnTo>
                  <a:lnTo>
                    <a:pt x="159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4" name="Freeform 114"/>
            <p:cNvSpPr>
              <a:spLocks/>
            </p:cNvSpPr>
            <p:nvPr/>
          </p:nvSpPr>
          <p:spPr bwMode="auto">
            <a:xfrm>
              <a:off x="3228" y="2420"/>
              <a:ext cx="48" cy="121"/>
            </a:xfrm>
            <a:custGeom>
              <a:avLst/>
              <a:gdLst>
                <a:gd name="T0" fmla="*/ 31 w 57"/>
                <a:gd name="T1" fmla="*/ 132 h 133"/>
                <a:gd name="T2" fmla="*/ 32 w 57"/>
                <a:gd name="T3" fmla="*/ 118 h 133"/>
                <a:gd name="T4" fmla="*/ 34 w 57"/>
                <a:gd name="T5" fmla="*/ 110 h 133"/>
                <a:gd name="T6" fmla="*/ 38 w 57"/>
                <a:gd name="T7" fmla="*/ 103 h 133"/>
                <a:gd name="T8" fmla="*/ 49 w 57"/>
                <a:gd name="T9" fmla="*/ 97 h 133"/>
                <a:gd name="T10" fmla="*/ 48 w 57"/>
                <a:gd name="T11" fmla="*/ 73 h 133"/>
                <a:gd name="T12" fmla="*/ 49 w 57"/>
                <a:gd name="T13" fmla="*/ 56 h 133"/>
                <a:gd name="T14" fmla="*/ 56 w 57"/>
                <a:gd name="T15" fmla="*/ 45 h 133"/>
                <a:gd name="T16" fmla="*/ 50 w 57"/>
                <a:gd name="T17" fmla="*/ 33 h 133"/>
                <a:gd name="T18" fmla="*/ 47 w 57"/>
                <a:gd name="T19" fmla="*/ 14 h 133"/>
                <a:gd name="T20" fmla="*/ 16 w 57"/>
                <a:gd name="T21" fmla="*/ 15 h 133"/>
                <a:gd name="T22" fmla="*/ 12 w 57"/>
                <a:gd name="T23" fmla="*/ 9 h 133"/>
                <a:gd name="T24" fmla="*/ 7 w 57"/>
                <a:gd name="T25" fmla="*/ 3 h 133"/>
                <a:gd name="T26" fmla="*/ 0 w 57"/>
                <a:gd name="T27" fmla="*/ 0 h 133"/>
                <a:gd name="T28" fmla="*/ 31 w 57"/>
                <a:gd name="T29" fmla="*/ 132 h 1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133"/>
                <a:gd name="T47" fmla="*/ 57 w 57"/>
                <a:gd name="T48" fmla="*/ 133 h 1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133">
                  <a:moveTo>
                    <a:pt x="31" y="132"/>
                  </a:moveTo>
                  <a:lnTo>
                    <a:pt x="32" y="118"/>
                  </a:lnTo>
                  <a:lnTo>
                    <a:pt x="34" y="110"/>
                  </a:lnTo>
                  <a:lnTo>
                    <a:pt x="38" y="103"/>
                  </a:lnTo>
                  <a:lnTo>
                    <a:pt x="49" y="97"/>
                  </a:lnTo>
                  <a:lnTo>
                    <a:pt x="48" y="73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50" y="33"/>
                  </a:lnTo>
                  <a:lnTo>
                    <a:pt x="47" y="14"/>
                  </a:lnTo>
                  <a:lnTo>
                    <a:pt x="16" y="15"/>
                  </a:lnTo>
                  <a:lnTo>
                    <a:pt x="12" y="9"/>
                  </a:lnTo>
                  <a:lnTo>
                    <a:pt x="7" y="3"/>
                  </a:lnTo>
                  <a:lnTo>
                    <a:pt x="0" y="0"/>
                  </a:lnTo>
                  <a:lnTo>
                    <a:pt x="31" y="132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5" name="Freeform 115"/>
            <p:cNvSpPr>
              <a:spLocks/>
            </p:cNvSpPr>
            <p:nvPr/>
          </p:nvSpPr>
          <p:spPr bwMode="auto">
            <a:xfrm>
              <a:off x="3228" y="2420"/>
              <a:ext cx="48" cy="121"/>
            </a:xfrm>
            <a:custGeom>
              <a:avLst/>
              <a:gdLst>
                <a:gd name="T0" fmla="*/ 31 w 57"/>
                <a:gd name="T1" fmla="*/ 132 h 133"/>
                <a:gd name="T2" fmla="*/ 32 w 57"/>
                <a:gd name="T3" fmla="*/ 118 h 133"/>
                <a:gd name="T4" fmla="*/ 34 w 57"/>
                <a:gd name="T5" fmla="*/ 110 h 133"/>
                <a:gd name="T6" fmla="*/ 38 w 57"/>
                <a:gd name="T7" fmla="*/ 103 h 133"/>
                <a:gd name="T8" fmla="*/ 49 w 57"/>
                <a:gd name="T9" fmla="*/ 97 h 133"/>
                <a:gd name="T10" fmla="*/ 48 w 57"/>
                <a:gd name="T11" fmla="*/ 73 h 133"/>
                <a:gd name="T12" fmla="*/ 49 w 57"/>
                <a:gd name="T13" fmla="*/ 56 h 133"/>
                <a:gd name="T14" fmla="*/ 56 w 57"/>
                <a:gd name="T15" fmla="*/ 45 h 133"/>
                <a:gd name="T16" fmla="*/ 50 w 57"/>
                <a:gd name="T17" fmla="*/ 33 h 133"/>
                <a:gd name="T18" fmla="*/ 47 w 57"/>
                <a:gd name="T19" fmla="*/ 14 h 133"/>
                <a:gd name="T20" fmla="*/ 16 w 57"/>
                <a:gd name="T21" fmla="*/ 15 h 133"/>
                <a:gd name="T22" fmla="*/ 12 w 57"/>
                <a:gd name="T23" fmla="*/ 9 h 133"/>
                <a:gd name="T24" fmla="*/ 7 w 57"/>
                <a:gd name="T25" fmla="*/ 3 h 133"/>
                <a:gd name="T26" fmla="*/ 0 w 57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133"/>
                <a:gd name="T44" fmla="*/ 57 w 5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133">
                  <a:moveTo>
                    <a:pt x="31" y="132"/>
                  </a:moveTo>
                  <a:lnTo>
                    <a:pt x="32" y="118"/>
                  </a:lnTo>
                  <a:lnTo>
                    <a:pt x="34" y="110"/>
                  </a:lnTo>
                  <a:lnTo>
                    <a:pt x="38" y="103"/>
                  </a:lnTo>
                  <a:lnTo>
                    <a:pt x="49" y="97"/>
                  </a:lnTo>
                  <a:lnTo>
                    <a:pt x="48" y="73"/>
                  </a:lnTo>
                  <a:lnTo>
                    <a:pt x="49" y="56"/>
                  </a:lnTo>
                  <a:lnTo>
                    <a:pt x="56" y="45"/>
                  </a:lnTo>
                  <a:lnTo>
                    <a:pt x="50" y="33"/>
                  </a:lnTo>
                  <a:lnTo>
                    <a:pt x="47" y="14"/>
                  </a:lnTo>
                  <a:lnTo>
                    <a:pt x="16" y="15"/>
                  </a:lnTo>
                  <a:lnTo>
                    <a:pt x="12" y="9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6" name="Freeform 116"/>
            <p:cNvSpPr>
              <a:spLocks/>
            </p:cNvSpPr>
            <p:nvPr/>
          </p:nvSpPr>
          <p:spPr bwMode="auto">
            <a:xfrm>
              <a:off x="3076" y="2419"/>
              <a:ext cx="201" cy="150"/>
            </a:xfrm>
            <a:custGeom>
              <a:avLst/>
              <a:gdLst>
                <a:gd name="T0" fmla="*/ 173 w 235"/>
                <a:gd name="T1" fmla="*/ 0 h 162"/>
                <a:gd name="T2" fmla="*/ 100 w 235"/>
                <a:gd name="T3" fmla="*/ 37 h 162"/>
                <a:gd name="T4" fmla="*/ 65 w 235"/>
                <a:gd name="T5" fmla="*/ 42 h 162"/>
                <a:gd name="T6" fmla="*/ 62 w 235"/>
                <a:gd name="T7" fmla="*/ 70 h 162"/>
                <a:gd name="T8" fmla="*/ 55 w 235"/>
                <a:gd name="T9" fmla="*/ 94 h 162"/>
                <a:gd name="T10" fmla="*/ 49 w 235"/>
                <a:gd name="T11" fmla="*/ 106 h 162"/>
                <a:gd name="T12" fmla="*/ 40 w 235"/>
                <a:gd name="T13" fmla="*/ 115 h 162"/>
                <a:gd name="T14" fmla="*/ 34 w 235"/>
                <a:gd name="T15" fmla="*/ 119 h 162"/>
                <a:gd name="T16" fmla="*/ 21 w 235"/>
                <a:gd name="T17" fmla="*/ 122 h 162"/>
                <a:gd name="T18" fmla="*/ 4 w 235"/>
                <a:gd name="T19" fmla="*/ 122 h 162"/>
                <a:gd name="T20" fmla="*/ 0 w 235"/>
                <a:gd name="T21" fmla="*/ 128 h 162"/>
                <a:gd name="T22" fmla="*/ 6 w 235"/>
                <a:gd name="T23" fmla="*/ 137 h 162"/>
                <a:gd name="T24" fmla="*/ 8 w 235"/>
                <a:gd name="T25" fmla="*/ 139 h 162"/>
                <a:gd name="T26" fmla="*/ 14 w 235"/>
                <a:gd name="T27" fmla="*/ 144 h 162"/>
                <a:gd name="T28" fmla="*/ 16 w 235"/>
                <a:gd name="T29" fmla="*/ 144 h 162"/>
                <a:gd name="T30" fmla="*/ 16 w 235"/>
                <a:gd name="T31" fmla="*/ 146 h 162"/>
                <a:gd name="T32" fmla="*/ 16 w 235"/>
                <a:gd name="T33" fmla="*/ 148 h 162"/>
                <a:gd name="T34" fmla="*/ 26 w 235"/>
                <a:gd name="T35" fmla="*/ 148 h 162"/>
                <a:gd name="T36" fmla="*/ 29 w 235"/>
                <a:gd name="T37" fmla="*/ 142 h 162"/>
                <a:gd name="T38" fmla="*/ 44 w 235"/>
                <a:gd name="T39" fmla="*/ 154 h 162"/>
                <a:gd name="T40" fmla="*/ 52 w 235"/>
                <a:gd name="T41" fmla="*/ 161 h 162"/>
                <a:gd name="T42" fmla="*/ 58 w 235"/>
                <a:gd name="T43" fmla="*/ 153 h 162"/>
                <a:gd name="T44" fmla="*/ 68 w 235"/>
                <a:gd name="T45" fmla="*/ 147 h 162"/>
                <a:gd name="T46" fmla="*/ 80 w 235"/>
                <a:gd name="T47" fmla="*/ 145 h 162"/>
                <a:gd name="T48" fmla="*/ 93 w 235"/>
                <a:gd name="T49" fmla="*/ 147 h 162"/>
                <a:gd name="T50" fmla="*/ 103 w 235"/>
                <a:gd name="T51" fmla="*/ 148 h 162"/>
                <a:gd name="T52" fmla="*/ 110 w 235"/>
                <a:gd name="T53" fmla="*/ 151 h 162"/>
                <a:gd name="T54" fmla="*/ 115 w 235"/>
                <a:gd name="T55" fmla="*/ 157 h 162"/>
                <a:gd name="T56" fmla="*/ 122 w 235"/>
                <a:gd name="T57" fmla="*/ 149 h 162"/>
                <a:gd name="T58" fmla="*/ 131 w 235"/>
                <a:gd name="T59" fmla="*/ 147 h 162"/>
                <a:gd name="T60" fmla="*/ 136 w 235"/>
                <a:gd name="T61" fmla="*/ 147 h 162"/>
                <a:gd name="T62" fmla="*/ 141 w 235"/>
                <a:gd name="T63" fmla="*/ 148 h 162"/>
                <a:gd name="T64" fmla="*/ 153 w 235"/>
                <a:gd name="T65" fmla="*/ 144 h 162"/>
                <a:gd name="T66" fmla="*/ 167 w 235"/>
                <a:gd name="T67" fmla="*/ 142 h 162"/>
                <a:gd name="T68" fmla="*/ 172 w 235"/>
                <a:gd name="T69" fmla="*/ 145 h 162"/>
                <a:gd name="T70" fmla="*/ 179 w 235"/>
                <a:gd name="T71" fmla="*/ 148 h 162"/>
                <a:gd name="T72" fmla="*/ 188 w 235"/>
                <a:gd name="T73" fmla="*/ 142 h 162"/>
                <a:gd name="T74" fmla="*/ 198 w 235"/>
                <a:gd name="T75" fmla="*/ 139 h 162"/>
                <a:gd name="T76" fmla="*/ 207 w 235"/>
                <a:gd name="T77" fmla="*/ 139 h 162"/>
                <a:gd name="T78" fmla="*/ 211 w 235"/>
                <a:gd name="T79" fmla="*/ 119 h 162"/>
                <a:gd name="T80" fmla="*/ 211 w 235"/>
                <a:gd name="T81" fmla="*/ 111 h 162"/>
                <a:gd name="T82" fmla="*/ 217 w 235"/>
                <a:gd name="T83" fmla="*/ 103 h 162"/>
                <a:gd name="T84" fmla="*/ 226 w 235"/>
                <a:gd name="T85" fmla="*/ 96 h 162"/>
                <a:gd name="T86" fmla="*/ 226 w 235"/>
                <a:gd name="T87" fmla="*/ 73 h 162"/>
                <a:gd name="T88" fmla="*/ 227 w 235"/>
                <a:gd name="T89" fmla="*/ 56 h 162"/>
                <a:gd name="T90" fmla="*/ 234 w 235"/>
                <a:gd name="T91" fmla="*/ 45 h 162"/>
                <a:gd name="T92" fmla="*/ 229 w 235"/>
                <a:gd name="T93" fmla="*/ 33 h 162"/>
                <a:gd name="T94" fmla="*/ 226 w 235"/>
                <a:gd name="T95" fmla="*/ 14 h 162"/>
                <a:gd name="T96" fmla="*/ 195 w 235"/>
                <a:gd name="T97" fmla="*/ 15 h 162"/>
                <a:gd name="T98" fmla="*/ 190 w 235"/>
                <a:gd name="T99" fmla="*/ 6 h 162"/>
                <a:gd name="T100" fmla="*/ 182 w 235"/>
                <a:gd name="T101" fmla="*/ 1 h 162"/>
                <a:gd name="T102" fmla="*/ 178 w 235"/>
                <a:gd name="T103" fmla="*/ 0 h 162"/>
                <a:gd name="T104" fmla="*/ 173 w 235"/>
                <a:gd name="T105" fmla="*/ 0 h 1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5"/>
                <a:gd name="T160" fmla="*/ 0 h 162"/>
                <a:gd name="T161" fmla="*/ 235 w 235"/>
                <a:gd name="T162" fmla="*/ 162 h 1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5" h="162">
                  <a:moveTo>
                    <a:pt x="173" y="0"/>
                  </a:moveTo>
                  <a:lnTo>
                    <a:pt x="100" y="37"/>
                  </a:lnTo>
                  <a:lnTo>
                    <a:pt x="65" y="42"/>
                  </a:lnTo>
                  <a:lnTo>
                    <a:pt x="62" y="70"/>
                  </a:lnTo>
                  <a:lnTo>
                    <a:pt x="55" y="94"/>
                  </a:lnTo>
                  <a:lnTo>
                    <a:pt x="49" y="106"/>
                  </a:lnTo>
                  <a:lnTo>
                    <a:pt x="40" y="115"/>
                  </a:lnTo>
                  <a:lnTo>
                    <a:pt x="34" y="119"/>
                  </a:lnTo>
                  <a:lnTo>
                    <a:pt x="21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6" y="137"/>
                  </a:lnTo>
                  <a:lnTo>
                    <a:pt x="8" y="139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26" y="148"/>
                  </a:lnTo>
                  <a:lnTo>
                    <a:pt x="29" y="142"/>
                  </a:lnTo>
                  <a:lnTo>
                    <a:pt x="44" y="154"/>
                  </a:lnTo>
                  <a:lnTo>
                    <a:pt x="52" y="161"/>
                  </a:lnTo>
                  <a:lnTo>
                    <a:pt x="58" y="153"/>
                  </a:lnTo>
                  <a:lnTo>
                    <a:pt x="68" y="147"/>
                  </a:lnTo>
                  <a:lnTo>
                    <a:pt x="80" y="145"/>
                  </a:lnTo>
                  <a:lnTo>
                    <a:pt x="93" y="147"/>
                  </a:lnTo>
                  <a:lnTo>
                    <a:pt x="103" y="148"/>
                  </a:lnTo>
                  <a:lnTo>
                    <a:pt x="110" y="151"/>
                  </a:lnTo>
                  <a:lnTo>
                    <a:pt x="115" y="157"/>
                  </a:lnTo>
                  <a:lnTo>
                    <a:pt x="122" y="149"/>
                  </a:lnTo>
                  <a:lnTo>
                    <a:pt x="131" y="147"/>
                  </a:lnTo>
                  <a:lnTo>
                    <a:pt x="136" y="147"/>
                  </a:lnTo>
                  <a:lnTo>
                    <a:pt x="141" y="148"/>
                  </a:lnTo>
                  <a:lnTo>
                    <a:pt x="153" y="144"/>
                  </a:lnTo>
                  <a:lnTo>
                    <a:pt x="167" y="142"/>
                  </a:lnTo>
                  <a:lnTo>
                    <a:pt x="172" y="145"/>
                  </a:lnTo>
                  <a:lnTo>
                    <a:pt x="179" y="148"/>
                  </a:lnTo>
                  <a:lnTo>
                    <a:pt x="188" y="142"/>
                  </a:lnTo>
                  <a:lnTo>
                    <a:pt x="198" y="139"/>
                  </a:lnTo>
                  <a:lnTo>
                    <a:pt x="207" y="139"/>
                  </a:lnTo>
                  <a:lnTo>
                    <a:pt x="211" y="119"/>
                  </a:lnTo>
                  <a:lnTo>
                    <a:pt x="211" y="111"/>
                  </a:lnTo>
                  <a:lnTo>
                    <a:pt x="217" y="103"/>
                  </a:lnTo>
                  <a:lnTo>
                    <a:pt x="226" y="96"/>
                  </a:lnTo>
                  <a:lnTo>
                    <a:pt x="226" y="73"/>
                  </a:lnTo>
                  <a:lnTo>
                    <a:pt x="227" y="56"/>
                  </a:lnTo>
                  <a:lnTo>
                    <a:pt x="234" y="45"/>
                  </a:lnTo>
                  <a:lnTo>
                    <a:pt x="229" y="33"/>
                  </a:lnTo>
                  <a:lnTo>
                    <a:pt x="226" y="14"/>
                  </a:lnTo>
                  <a:lnTo>
                    <a:pt x="195" y="15"/>
                  </a:lnTo>
                  <a:lnTo>
                    <a:pt x="190" y="6"/>
                  </a:lnTo>
                  <a:lnTo>
                    <a:pt x="182" y="1"/>
                  </a:lnTo>
                  <a:lnTo>
                    <a:pt x="178" y="0"/>
                  </a:lnTo>
                  <a:lnTo>
                    <a:pt x="173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7" name="Freeform 117"/>
            <p:cNvSpPr>
              <a:spLocks/>
            </p:cNvSpPr>
            <p:nvPr/>
          </p:nvSpPr>
          <p:spPr bwMode="auto">
            <a:xfrm>
              <a:off x="3195" y="2550"/>
              <a:ext cx="82" cy="138"/>
            </a:xfrm>
            <a:custGeom>
              <a:avLst/>
              <a:gdLst>
                <a:gd name="T0" fmla="*/ 63 w 95"/>
                <a:gd name="T1" fmla="*/ 0 h 148"/>
                <a:gd name="T2" fmla="*/ 60 w 95"/>
                <a:gd name="T3" fmla="*/ 7 h 148"/>
                <a:gd name="T4" fmla="*/ 63 w 95"/>
                <a:gd name="T5" fmla="*/ 23 h 148"/>
                <a:gd name="T6" fmla="*/ 58 w 95"/>
                <a:gd name="T7" fmla="*/ 46 h 148"/>
                <a:gd name="T8" fmla="*/ 53 w 95"/>
                <a:gd name="T9" fmla="*/ 62 h 148"/>
                <a:gd name="T10" fmla="*/ 45 w 95"/>
                <a:gd name="T11" fmla="*/ 69 h 148"/>
                <a:gd name="T12" fmla="*/ 38 w 95"/>
                <a:gd name="T13" fmla="*/ 70 h 148"/>
                <a:gd name="T14" fmla="*/ 33 w 95"/>
                <a:gd name="T15" fmla="*/ 68 h 148"/>
                <a:gd name="T16" fmla="*/ 27 w 95"/>
                <a:gd name="T17" fmla="*/ 68 h 148"/>
                <a:gd name="T18" fmla="*/ 17 w 95"/>
                <a:gd name="T19" fmla="*/ 74 h 148"/>
                <a:gd name="T20" fmla="*/ 8 w 95"/>
                <a:gd name="T21" fmla="*/ 86 h 148"/>
                <a:gd name="T22" fmla="*/ 8 w 95"/>
                <a:gd name="T23" fmla="*/ 100 h 148"/>
                <a:gd name="T24" fmla="*/ 0 w 95"/>
                <a:gd name="T25" fmla="*/ 118 h 148"/>
                <a:gd name="T26" fmla="*/ 1 w 95"/>
                <a:gd name="T27" fmla="*/ 124 h 148"/>
                <a:gd name="T28" fmla="*/ 3 w 95"/>
                <a:gd name="T29" fmla="*/ 129 h 148"/>
                <a:gd name="T30" fmla="*/ 11 w 95"/>
                <a:gd name="T31" fmla="*/ 132 h 148"/>
                <a:gd name="T32" fmla="*/ 16 w 95"/>
                <a:gd name="T33" fmla="*/ 135 h 148"/>
                <a:gd name="T34" fmla="*/ 18 w 95"/>
                <a:gd name="T35" fmla="*/ 140 h 148"/>
                <a:gd name="T36" fmla="*/ 18 w 95"/>
                <a:gd name="T37" fmla="*/ 147 h 148"/>
                <a:gd name="T38" fmla="*/ 92 w 95"/>
                <a:gd name="T39" fmla="*/ 144 h 148"/>
                <a:gd name="T40" fmla="*/ 94 w 95"/>
                <a:gd name="T41" fmla="*/ 132 h 148"/>
                <a:gd name="T42" fmla="*/ 81 w 95"/>
                <a:gd name="T43" fmla="*/ 124 h 148"/>
                <a:gd name="T44" fmla="*/ 73 w 95"/>
                <a:gd name="T45" fmla="*/ 115 h 148"/>
                <a:gd name="T46" fmla="*/ 69 w 95"/>
                <a:gd name="T47" fmla="*/ 100 h 148"/>
                <a:gd name="T48" fmla="*/ 66 w 95"/>
                <a:gd name="T49" fmla="*/ 99 h 148"/>
                <a:gd name="T50" fmla="*/ 69 w 95"/>
                <a:gd name="T51" fmla="*/ 97 h 148"/>
                <a:gd name="T52" fmla="*/ 74 w 95"/>
                <a:gd name="T53" fmla="*/ 89 h 148"/>
                <a:gd name="T54" fmla="*/ 76 w 95"/>
                <a:gd name="T55" fmla="*/ 83 h 148"/>
                <a:gd name="T56" fmla="*/ 76 w 95"/>
                <a:gd name="T57" fmla="*/ 79 h 148"/>
                <a:gd name="T58" fmla="*/ 73 w 95"/>
                <a:gd name="T59" fmla="*/ 75 h 148"/>
                <a:gd name="T60" fmla="*/ 67 w 95"/>
                <a:gd name="T61" fmla="*/ 71 h 148"/>
                <a:gd name="T62" fmla="*/ 65 w 95"/>
                <a:gd name="T63" fmla="*/ 66 h 148"/>
                <a:gd name="T64" fmla="*/ 66 w 95"/>
                <a:gd name="T65" fmla="*/ 57 h 148"/>
                <a:gd name="T66" fmla="*/ 76 w 95"/>
                <a:gd name="T67" fmla="*/ 56 h 148"/>
                <a:gd name="T68" fmla="*/ 81 w 95"/>
                <a:gd name="T69" fmla="*/ 52 h 148"/>
                <a:gd name="T70" fmla="*/ 84 w 95"/>
                <a:gd name="T71" fmla="*/ 44 h 148"/>
                <a:gd name="T72" fmla="*/ 78 w 95"/>
                <a:gd name="T73" fmla="*/ 35 h 148"/>
                <a:gd name="T74" fmla="*/ 76 w 95"/>
                <a:gd name="T75" fmla="*/ 28 h 148"/>
                <a:gd name="T76" fmla="*/ 77 w 95"/>
                <a:gd name="T77" fmla="*/ 19 h 148"/>
                <a:gd name="T78" fmla="*/ 77 w 95"/>
                <a:gd name="T79" fmla="*/ 11 h 148"/>
                <a:gd name="T80" fmla="*/ 74 w 95"/>
                <a:gd name="T81" fmla="*/ 4 h 148"/>
                <a:gd name="T82" fmla="*/ 69 w 95"/>
                <a:gd name="T83" fmla="*/ 1 h 148"/>
                <a:gd name="T84" fmla="*/ 63 w 95"/>
                <a:gd name="T85" fmla="*/ 0 h 1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148"/>
                <a:gd name="T131" fmla="*/ 95 w 95"/>
                <a:gd name="T132" fmla="*/ 148 h 1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148">
                  <a:moveTo>
                    <a:pt x="63" y="0"/>
                  </a:moveTo>
                  <a:lnTo>
                    <a:pt x="60" y="7"/>
                  </a:lnTo>
                  <a:lnTo>
                    <a:pt x="63" y="23"/>
                  </a:lnTo>
                  <a:lnTo>
                    <a:pt x="58" y="46"/>
                  </a:lnTo>
                  <a:lnTo>
                    <a:pt x="53" y="62"/>
                  </a:lnTo>
                  <a:lnTo>
                    <a:pt x="45" y="69"/>
                  </a:lnTo>
                  <a:lnTo>
                    <a:pt x="38" y="70"/>
                  </a:lnTo>
                  <a:lnTo>
                    <a:pt x="33" y="68"/>
                  </a:lnTo>
                  <a:lnTo>
                    <a:pt x="27" y="68"/>
                  </a:lnTo>
                  <a:lnTo>
                    <a:pt x="17" y="74"/>
                  </a:lnTo>
                  <a:lnTo>
                    <a:pt x="8" y="86"/>
                  </a:lnTo>
                  <a:lnTo>
                    <a:pt x="8" y="100"/>
                  </a:lnTo>
                  <a:lnTo>
                    <a:pt x="0" y="118"/>
                  </a:lnTo>
                  <a:lnTo>
                    <a:pt x="1" y="124"/>
                  </a:lnTo>
                  <a:lnTo>
                    <a:pt x="3" y="129"/>
                  </a:lnTo>
                  <a:lnTo>
                    <a:pt x="11" y="132"/>
                  </a:lnTo>
                  <a:lnTo>
                    <a:pt x="16" y="135"/>
                  </a:lnTo>
                  <a:lnTo>
                    <a:pt x="18" y="140"/>
                  </a:lnTo>
                  <a:lnTo>
                    <a:pt x="18" y="147"/>
                  </a:lnTo>
                  <a:lnTo>
                    <a:pt x="92" y="144"/>
                  </a:lnTo>
                  <a:lnTo>
                    <a:pt x="94" y="132"/>
                  </a:lnTo>
                  <a:lnTo>
                    <a:pt x="81" y="124"/>
                  </a:lnTo>
                  <a:lnTo>
                    <a:pt x="73" y="115"/>
                  </a:lnTo>
                  <a:lnTo>
                    <a:pt x="69" y="100"/>
                  </a:lnTo>
                  <a:lnTo>
                    <a:pt x="66" y="99"/>
                  </a:lnTo>
                  <a:lnTo>
                    <a:pt x="69" y="97"/>
                  </a:lnTo>
                  <a:lnTo>
                    <a:pt x="74" y="89"/>
                  </a:lnTo>
                  <a:lnTo>
                    <a:pt x="76" y="83"/>
                  </a:lnTo>
                  <a:lnTo>
                    <a:pt x="76" y="79"/>
                  </a:lnTo>
                  <a:lnTo>
                    <a:pt x="73" y="75"/>
                  </a:lnTo>
                  <a:lnTo>
                    <a:pt x="67" y="71"/>
                  </a:lnTo>
                  <a:lnTo>
                    <a:pt x="65" y="66"/>
                  </a:lnTo>
                  <a:lnTo>
                    <a:pt x="66" y="57"/>
                  </a:lnTo>
                  <a:lnTo>
                    <a:pt x="76" y="56"/>
                  </a:lnTo>
                  <a:lnTo>
                    <a:pt x="81" y="52"/>
                  </a:lnTo>
                  <a:lnTo>
                    <a:pt x="84" y="44"/>
                  </a:lnTo>
                  <a:lnTo>
                    <a:pt x="78" y="35"/>
                  </a:lnTo>
                  <a:lnTo>
                    <a:pt x="76" y="28"/>
                  </a:lnTo>
                  <a:lnTo>
                    <a:pt x="77" y="19"/>
                  </a:lnTo>
                  <a:lnTo>
                    <a:pt x="77" y="11"/>
                  </a:lnTo>
                  <a:lnTo>
                    <a:pt x="74" y="4"/>
                  </a:lnTo>
                  <a:lnTo>
                    <a:pt x="69" y="1"/>
                  </a:lnTo>
                  <a:lnTo>
                    <a:pt x="63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8" name="Freeform 118"/>
            <p:cNvSpPr>
              <a:spLocks/>
            </p:cNvSpPr>
            <p:nvPr/>
          </p:nvSpPr>
          <p:spPr bwMode="auto">
            <a:xfrm>
              <a:off x="3253" y="2431"/>
              <a:ext cx="115" cy="199"/>
            </a:xfrm>
            <a:custGeom>
              <a:avLst/>
              <a:gdLst>
                <a:gd name="T0" fmla="*/ 19 w 136"/>
                <a:gd name="T1" fmla="*/ 0 h 212"/>
                <a:gd name="T2" fmla="*/ 135 w 136"/>
                <a:gd name="T3" fmla="*/ 46 h 212"/>
                <a:gd name="T4" fmla="*/ 133 w 136"/>
                <a:gd name="T5" fmla="*/ 88 h 212"/>
                <a:gd name="T6" fmla="*/ 123 w 136"/>
                <a:gd name="T7" fmla="*/ 87 h 212"/>
                <a:gd name="T8" fmla="*/ 118 w 136"/>
                <a:gd name="T9" fmla="*/ 89 h 212"/>
                <a:gd name="T10" fmla="*/ 113 w 136"/>
                <a:gd name="T11" fmla="*/ 95 h 212"/>
                <a:gd name="T12" fmla="*/ 113 w 136"/>
                <a:gd name="T13" fmla="*/ 99 h 212"/>
                <a:gd name="T14" fmla="*/ 111 w 136"/>
                <a:gd name="T15" fmla="*/ 106 h 212"/>
                <a:gd name="T16" fmla="*/ 105 w 136"/>
                <a:gd name="T17" fmla="*/ 111 h 212"/>
                <a:gd name="T18" fmla="*/ 104 w 136"/>
                <a:gd name="T19" fmla="*/ 114 h 212"/>
                <a:gd name="T20" fmla="*/ 104 w 136"/>
                <a:gd name="T21" fmla="*/ 118 h 212"/>
                <a:gd name="T22" fmla="*/ 105 w 136"/>
                <a:gd name="T23" fmla="*/ 122 h 212"/>
                <a:gd name="T24" fmla="*/ 104 w 136"/>
                <a:gd name="T25" fmla="*/ 121 h 212"/>
                <a:gd name="T26" fmla="*/ 108 w 136"/>
                <a:gd name="T27" fmla="*/ 126 h 212"/>
                <a:gd name="T28" fmla="*/ 110 w 136"/>
                <a:gd name="T29" fmla="*/ 129 h 212"/>
                <a:gd name="T30" fmla="*/ 111 w 136"/>
                <a:gd name="T31" fmla="*/ 133 h 212"/>
                <a:gd name="T32" fmla="*/ 109 w 136"/>
                <a:gd name="T33" fmla="*/ 143 h 212"/>
                <a:gd name="T34" fmla="*/ 109 w 136"/>
                <a:gd name="T35" fmla="*/ 152 h 212"/>
                <a:gd name="T36" fmla="*/ 117 w 136"/>
                <a:gd name="T37" fmla="*/ 175 h 212"/>
                <a:gd name="T38" fmla="*/ 105 w 136"/>
                <a:gd name="T39" fmla="*/ 178 h 212"/>
                <a:gd name="T40" fmla="*/ 97 w 136"/>
                <a:gd name="T41" fmla="*/ 181 h 212"/>
                <a:gd name="T42" fmla="*/ 92 w 136"/>
                <a:gd name="T43" fmla="*/ 187 h 212"/>
                <a:gd name="T44" fmla="*/ 90 w 136"/>
                <a:gd name="T45" fmla="*/ 196 h 212"/>
                <a:gd name="T46" fmla="*/ 83 w 136"/>
                <a:gd name="T47" fmla="*/ 200 h 212"/>
                <a:gd name="T48" fmla="*/ 72 w 136"/>
                <a:gd name="T49" fmla="*/ 200 h 212"/>
                <a:gd name="T50" fmla="*/ 68 w 136"/>
                <a:gd name="T51" fmla="*/ 199 h 212"/>
                <a:gd name="T52" fmla="*/ 64 w 136"/>
                <a:gd name="T53" fmla="*/ 198 h 212"/>
                <a:gd name="T54" fmla="*/ 62 w 136"/>
                <a:gd name="T55" fmla="*/ 200 h 212"/>
                <a:gd name="T56" fmla="*/ 50 w 136"/>
                <a:gd name="T57" fmla="*/ 205 h 212"/>
                <a:gd name="T58" fmla="*/ 12 w 136"/>
                <a:gd name="T59" fmla="*/ 211 h 212"/>
                <a:gd name="T60" fmla="*/ 12 w 136"/>
                <a:gd name="T61" fmla="*/ 206 h 212"/>
                <a:gd name="T62" fmla="*/ 10 w 136"/>
                <a:gd name="T63" fmla="*/ 203 h 212"/>
                <a:gd name="T64" fmla="*/ 5 w 136"/>
                <a:gd name="T65" fmla="*/ 199 h 212"/>
                <a:gd name="T66" fmla="*/ 2 w 136"/>
                <a:gd name="T67" fmla="*/ 194 h 212"/>
                <a:gd name="T68" fmla="*/ 2 w 136"/>
                <a:gd name="T69" fmla="*/ 182 h 212"/>
                <a:gd name="T70" fmla="*/ 11 w 136"/>
                <a:gd name="T71" fmla="*/ 182 h 212"/>
                <a:gd name="T72" fmla="*/ 16 w 136"/>
                <a:gd name="T73" fmla="*/ 180 h 212"/>
                <a:gd name="T74" fmla="*/ 19 w 136"/>
                <a:gd name="T75" fmla="*/ 173 h 212"/>
                <a:gd name="T76" fmla="*/ 14 w 136"/>
                <a:gd name="T77" fmla="*/ 160 h 212"/>
                <a:gd name="T78" fmla="*/ 12 w 136"/>
                <a:gd name="T79" fmla="*/ 151 h 212"/>
                <a:gd name="T80" fmla="*/ 13 w 136"/>
                <a:gd name="T81" fmla="*/ 144 h 212"/>
                <a:gd name="T82" fmla="*/ 14 w 136"/>
                <a:gd name="T83" fmla="*/ 140 h 212"/>
                <a:gd name="T84" fmla="*/ 12 w 136"/>
                <a:gd name="T85" fmla="*/ 135 h 212"/>
                <a:gd name="T86" fmla="*/ 10 w 136"/>
                <a:gd name="T87" fmla="*/ 130 h 212"/>
                <a:gd name="T88" fmla="*/ 6 w 136"/>
                <a:gd name="T89" fmla="*/ 126 h 212"/>
                <a:gd name="T90" fmla="*/ 4 w 136"/>
                <a:gd name="T91" fmla="*/ 125 h 212"/>
                <a:gd name="T92" fmla="*/ 0 w 136"/>
                <a:gd name="T93" fmla="*/ 126 h 212"/>
                <a:gd name="T94" fmla="*/ 4 w 136"/>
                <a:gd name="T95" fmla="*/ 103 h 212"/>
                <a:gd name="T96" fmla="*/ 4 w 136"/>
                <a:gd name="T97" fmla="*/ 96 h 212"/>
                <a:gd name="T98" fmla="*/ 10 w 136"/>
                <a:gd name="T99" fmla="*/ 89 h 212"/>
                <a:gd name="T100" fmla="*/ 19 w 136"/>
                <a:gd name="T101" fmla="*/ 81 h 212"/>
                <a:gd name="T102" fmla="*/ 19 w 136"/>
                <a:gd name="T103" fmla="*/ 57 h 212"/>
                <a:gd name="T104" fmla="*/ 22 w 136"/>
                <a:gd name="T105" fmla="*/ 40 h 212"/>
                <a:gd name="T106" fmla="*/ 26 w 136"/>
                <a:gd name="T107" fmla="*/ 30 h 212"/>
                <a:gd name="T108" fmla="*/ 22 w 136"/>
                <a:gd name="T109" fmla="*/ 19 h 212"/>
                <a:gd name="T110" fmla="*/ 19 w 136"/>
                <a:gd name="T111" fmla="*/ 0 h 2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"/>
                <a:gd name="T169" fmla="*/ 0 h 212"/>
                <a:gd name="T170" fmla="*/ 136 w 136"/>
                <a:gd name="T171" fmla="*/ 212 h 2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" h="212">
                  <a:moveTo>
                    <a:pt x="19" y="0"/>
                  </a:moveTo>
                  <a:lnTo>
                    <a:pt x="135" y="46"/>
                  </a:lnTo>
                  <a:lnTo>
                    <a:pt x="133" y="88"/>
                  </a:lnTo>
                  <a:lnTo>
                    <a:pt x="123" y="87"/>
                  </a:lnTo>
                  <a:lnTo>
                    <a:pt x="118" y="89"/>
                  </a:lnTo>
                  <a:lnTo>
                    <a:pt x="113" y="95"/>
                  </a:lnTo>
                  <a:lnTo>
                    <a:pt x="113" y="99"/>
                  </a:lnTo>
                  <a:lnTo>
                    <a:pt x="111" y="106"/>
                  </a:lnTo>
                  <a:lnTo>
                    <a:pt x="105" y="111"/>
                  </a:lnTo>
                  <a:lnTo>
                    <a:pt x="104" y="114"/>
                  </a:lnTo>
                  <a:lnTo>
                    <a:pt x="104" y="118"/>
                  </a:lnTo>
                  <a:lnTo>
                    <a:pt x="105" y="122"/>
                  </a:lnTo>
                  <a:lnTo>
                    <a:pt x="104" y="121"/>
                  </a:lnTo>
                  <a:lnTo>
                    <a:pt x="108" y="126"/>
                  </a:lnTo>
                  <a:lnTo>
                    <a:pt x="110" y="129"/>
                  </a:lnTo>
                  <a:lnTo>
                    <a:pt x="111" y="133"/>
                  </a:lnTo>
                  <a:lnTo>
                    <a:pt x="109" y="143"/>
                  </a:lnTo>
                  <a:lnTo>
                    <a:pt x="109" y="152"/>
                  </a:lnTo>
                  <a:lnTo>
                    <a:pt x="117" y="175"/>
                  </a:lnTo>
                  <a:lnTo>
                    <a:pt x="105" y="178"/>
                  </a:lnTo>
                  <a:lnTo>
                    <a:pt x="97" y="181"/>
                  </a:lnTo>
                  <a:lnTo>
                    <a:pt x="92" y="187"/>
                  </a:lnTo>
                  <a:lnTo>
                    <a:pt x="90" y="196"/>
                  </a:lnTo>
                  <a:lnTo>
                    <a:pt x="83" y="200"/>
                  </a:lnTo>
                  <a:lnTo>
                    <a:pt x="72" y="200"/>
                  </a:lnTo>
                  <a:lnTo>
                    <a:pt x="68" y="199"/>
                  </a:lnTo>
                  <a:lnTo>
                    <a:pt x="64" y="198"/>
                  </a:lnTo>
                  <a:lnTo>
                    <a:pt x="62" y="200"/>
                  </a:lnTo>
                  <a:lnTo>
                    <a:pt x="50" y="205"/>
                  </a:lnTo>
                  <a:lnTo>
                    <a:pt x="12" y="211"/>
                  </a:lnTo>
                  <a:lnTo>
                    <a:pt x="12" y="206"/>
                  </a:lnTo>
                  <a:lnTo>
                    <a:pt x="10" y="203"/>
                  </a:lnTo>
                  <a:lnTo>
                    <a:pt x="5" y="199"/>
                  </a:lnTo>
                  <a:lnTo>
                    <a:pt x="2" y="194"/>
                  </a:lnTo>
                  <a:lnTo>
                    <a:pt x="2" y="182"/>
                  </a:lnTo>
                  <a:lnTo>
                    <a:pt x="11" y="182"/>
                  </a:lnTo>
                  <a:lnTo>
                    <a:pt x="16" y="180"/>
                  </a:lnTo>
                  <a:lnTo>
                    <a:pt x="19" y="173"/>
                  </a:lnTo>
                  <a:lnTo>
                    <a:pt x="14" y="160"/>
                  </a:lnTo>
                  <a:lnTo>
                    <a:pt x="12" y="151"/>
                  </a:lnTo>
                  <a:lnTo>
                    <a:pt x="13" y="144"/>
                  </a:lnTo>
                  <a:lnTo>
                    <a:pt x="14" y="140"/>
                  </a:lnTo>
                  <a:lnTo>
                    <a:pt x="12" y="135"/>
                  </a:lnTo>
                  <a:lnTo>
                    <a:pt x="10" y="130"/>
                  </a:lnTo>
                  <a:lnTo>
                    <a:pt x="6" y="126"/>
                  </a:lnTo>
                  <a:lnTo>
                    <a:pt x="4" y="125"/>
                  </a:lnTo>
                  <a:lnTo>
                    <a:pt x="0" y="126"/>
                  </a:lnTo>
                  <a:lnTo>
                    <a:pt x="4" y="103"/>
                  </a:lnTo>
                  <a:lnTo>
                    <a:pt x="4" y="96"/>
                  </a:lnTo>
                  <a:lnTo>
                    <a:pt x="10" y="89"/>
                  </a:lnTo>
                  <a:lnTo>
                    <a:pt x="19" y="81"/>
                  </a:lnTo>
                  <a:lnTo>
                    <a:pt x="19" y="57"/>
                  </a:lnTo>
                  <a:lnTo>
                    <a:pt x="22" y="40"/>
                  </a:lnTo>
                  <a:lnTo>
                    <a:pt x="26" y="30"/>
                  </a:lnTo>
                  <a:lnTo>
                    <a:pt x="22" y="19"/>
                  </a:lnTo>
                  <a:lnTo>
                    <a:pt x="19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9" name="Freeform 119"/>
            <p:cNvSpPr>
              <a:spLocks/>
            </p:cNvSpPr>
            <p:nvPr/>
          </p:nvSpPr>
          <p:spPr bwMode="auto">
            <a:xfrm>
              <a:off x="3343" y="2439"/>
              <a:ext cx="201" cy="230"/>
            </a:xfrm>
            <a:custGeom>
              <a:avLst/>
              <a:gdLst>
                <a:gd name="T0" fmla="*/ 202 w 237"/>
                <a:gd name="T1" fmla="*/ 0 h 249"/>
                <a:gd name="T2" fmla="*/ 194 w 237"/>
                <a:gd name="T3" fmla="*/ 8 h 249"/>
                <a:gd name="T4" fmla="*/ 185 w 237"/>
                <a:gd name="T5" fmla="*/ 15 h 249"/>
                <a:gd name="T6" fmla="*/ 172 w 237"/>
                <a:gd name="T7" fmla="*/ 21 h 249"/>
                <a:gd name="T8" fmla="*/ 30 w 237"/>
                <a:gd name="T9" fmla="*/ 21 h 249"/>
                <a:gd name="T10" fmla="*/ 30 w 237"/>
                <a:gd name="T11" fmla="*/ 81 h 249"/>
                <a:gd name="T12" fmla="*/ 18 w 237"/>
                <a:gd name="T13" fmla="*/ 80 h 249"/>
                <a:gd name="T14" fmla="*/ 13 w 237"/>
                <a:gd name="T15" fmla="*/ 83 h 249"/>
                <a:gd name="T16" fmla="*/ 9 w 237"/>
                <a:gd name="T17" fmla="*/ 88 h 249"/>
                <a:gd name="T18" fmla="*/ 6 w 237"/>
                <a:gd name="T19" fmla="*/ 99 h 249"/>
                <a:gd name="T20" fmla="*/ 2 w 237"/>
                <a:gd name="T21" fmla="*/ 102 h 249"/>
                <a:gd name="T22" fmla="*/ 0 w 237"/>
                <a:gd name="T23" fmla="*/ 108 h 249"/>
                <a:gd name="T24" fmla="*/ 4 w 237"/>
                <a:gd name="T25" fmla="*/ 120 h 249"/>
                <a:gd name="T26" fmla="*/ 5 w 237"/>
                <a:gd name="T27" fmla="*/ 123 h 249"/>
                <a:gd name="T28" fmla="*/ 6 w 237"/>
                <a:gd name="T29" fmla="*/ 130 h 249"/>
                <a:gd name="T30" fmla="*/ 4 w 237"/>
                <a:gd name="T31" fmla="*/ 136 h 249"/>
                <a:gd name="T32" fmla="*/ 5 w 237"/>
                <a:gd name="T33" fmla="*/ 150 h 249"/>
                <a:gd name="T34" fmla="*/ 13 w 237"/>
                <a:gd name="T35" fmla="*/ 168 h 249"/>
                <a:gd name="T36" fmla="*/ 18 w 237"/>
                <a:gd name="T37" fmla="*/ 178 h 249"/>
                <a:gd name="T38" fmla="*/ 31 w 237"/>
                <a:gd name="T39" fmla="*/ 191 h 249"/>
                <a:gd name="T40" fmla="*/ 44 w 237"/>
                <a:gd name="T41" fmla="*/ 207 h 249"/>
                <a:gd name="T42" fmla="*/ 56 w 237"/>
                <a:gd name="T43" fmla="*/ 226 h 249"/>
                <a:gd name="T44" fmla="*/ 65 w 237"/>
                <a:gd name="T45" fmla="*/ 233 h 249"/>
                <a:gd name="T46" fmla="*/ 73 w 237"/>
                <a:gd name="T47" fmla="*/ 236 h 249"/>
                <a:gd name="T48" fmla="*/ 81 w 237"/>
                <a:gd name="T49" fmla="*/ 239 h 249"/>
                <a:gd name="T50" fmla="*/ 85 w 237"/>
                <a:gd name="T51" fmla="*/ 240 h 249"/>
                <a:gd name="T52" fmla="*/ 94 w 237"/>
                <a:gd name="T53" fmla="*/ 246 h 249"/>
                <a:gd name="T54" fmla="*/ 109 w 237"/>
                <a:gd name="T55" fmla="*/ 248 h 249"/>
                <a:gd name="T56" fmla="*/ 130 w 237"/>
                <a:gd name="T57" fmla="*/ 248 h 249"/>
                <a:gd name="T58" fmla="*/ 164 w 237"/>
                <a:gd name="T59" fmla="*/ 245 h 249"/>
                <a:gd name="T60" fmla="*/ 188 w 237"/>
                <a:gd name="T61" fmla="*/ 242 h 249"/>
                <a:gd name="T62" fmla="*/ 195 w 237"/>
                <a:gd name="T63" fmla="*/ 239 h 249"/>
                <a:gd name="T64" fmla="*/ 199 w 237"/>
                <a:gd name="T65" fmla="*/ 236 h 249"/>
                <a:gd name="T66" fmla="*/ 194 w 237"/>
                <a:gd name="T67" fmla="*/ 219 h 249"/>
                <a:gd name="T68" fmla="*/ 184 w 237"/>
                <a:gd name="T69" fmla="*/ 207 h 249"/>
                <a:gd name="T70" fmla="*/ 175 w 237"/>
                <a:gd name="T71" fmla="*/ 197 h 249"/>
                <a:gd name="T72" fmla="*/ 169 w 237"/>
                <a:gd name="T73" fmla="*/ 191 h 249"/>
                <a:gd name="T74" fmla="*/ 164 w 237"/>
                <a:gd name="T75" fmla="*/ 187 h 249"/>
                <a:gd name="T76" fmla="*/ 162 w 237"/>
                <a:gd name="T77" fmla="*/ 184 h 249"/>
                <a:gd name="T78" fmla="*/ 168 w 237"/>
                <a:gd name="T79" fmla="*/ 179 h 249"/>
                <a:gd name="T80" fmla="*/ 168 w 237"/>
                <a:gd name="T81" fmla="*/ 157 h 249"/>
                <a:gd name="T82" fmla="*/ 171 w 237"/>
                <a:gd name="T83" fmla="*/ 147 h 249"/>
                <a:gd name="T84" fmla="*/ 179 w 237"/>
                <a:gd name="T85" fmla="*/ 139 h 249"/>
                <a:gd name="T86" fmla="*/ 188 w 237"/>
                <a:gd name="T87" fmla="*/ 130 h 249"/>
                <a:gd name="T88" fmla="*/ 195 w 237"/>
                <a:gd name="T89" fmla="*/ 116 h 249"/>
                <a:gd name="T90" fmla="*/ 201 w 237"/>
                <a:gd name="T91" fmla="*/ 106 h 249"/>
                <a:gd name="T92" fmla="*/ 202 w 237"/>
                <a:gd name="T93" fmla="*/ 96 h 249"/>
                <a:gd name="T94" fmla="*/ 210 w 237"/>
                <a:gd name="T95" fmla="*/ 86 h 249"/>
                <a:gd name="T96" fmla="*/ 221 w 237"/>
                <a:gd name="T97" fmla="*/ 76 h 249"/>
                <a:gd name="T98" fmla="*/ 231 w 237"/>
                <a:gd name="T99" fmla="*/ 71 h 249"/>
                <a:gd name="T100" fmla="*/ 236 w 237"/>
                <a:gd name="T101" fmla="*/ 66 h 249"/>
                <a:gd name="T102" fmla="*/ 219 w 237"/>
                <a:gd name="T103" fmla="*/ 37 h 249"/>
                <a:gd name="T104" fmla="*/ 216 w 237"/>
                <a:gd name="T105" fmla="*/ 30 h 249"/>
                <a:gd name="T106" fmla="*/ 213 w 237"/>
                <a:gd name="T107" fmla="*/ 22 h 249"/>
                <a:gd name="T108" fmla="*/ 213 w 237"/>
                <a:gd name="T109" fmla="*/ 16 h 249"/>
                <a:gd name="T110" fmla="*/ 205 w 237"/>
                <a:gd name="T111" fmla="*/ 6 h 249"/>
                <a:gd name="T112" fmla="*/ 202 w 237"/>
                <a:gd name="T113" fmla="*/ 0 h 2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7"/>
                <a:gd name="T172" fmla="*/ 0 h 249"/>
                <a:gd name="T173" fmla="*/ 237 w 237"/>
                <a:gd name="T174" fmla="*/ 249 h 2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7" h="249">
                  <a:moveTo>
                    <a:pt x="202" y="0"/>
                  </a:moveTo>
                  <a:lnTo>
                    <a:pt x="194" y="8"/>
                  </a:lnTo>
                  <a:lnTo>
                    <a:pt x="185" y="15"/>
                  </a:lnTo>
                  <a:lnTo>
                    <a:pt x="172" y="21"/>
                  </a:lnTo>
                  <a:lnTo>
                    <a:pt x="30" y="21"/>
                  </a:lnTo>
                  <a:lnTo>
                    <a:pt x="30" y="81"/>
                  </a:lnTo>
                  <a:lnTo>
                    <a:pt x="18" y="80"/>
                  </a:lnTo>
                  <a:lnTo>
                    <a:pt x="13" y="83"/>
                  </a:lnTo>
                  <a:lnTo>
                    <a:pt x="9" y="88"/>
                  </a:lnTo>
                  <a:lnTo>
                    <a:pt x="6" y="99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4" y="120"/>
                  </a:lnTo>
                  <a:lnTo>
                    <a:pt x="5" y="123"/>
                  </a:lnTo>
                  <a:lnTo>
                    <a:pt x="6" y="130"/>
                  </a:lnTo>
                  <a:lnTo>
                    <a:pt x="4" y="136"/>
                  </a:lnTo>
                  <a:lnTo>
                    <a:pt x="5" y="150"/>
                  </a:lnTo>
                  <a:lnTo>
                    <a:pt x="13" y="168"/>
                  </a:lnTo>
                  <a:lnTo>
                    <a:pt x="18" y="178"/>
                  </a:lnTo>
                  <a:lnTo>
                    <a:pt x="31" y="191"/>
                  </a:lnTo>
                  <a:lnTo>
                    <a:pt x="44" y="207"/>
                  </a:lnTo>
                  <a:lnTo>
                    <a:pt x="56" y="226"/>
                  </a:lnTo>
                  <a:lnTo>
                    <a:pt x="65" y="233"/>
                  </a:lnTo>
                  <a:lnTo>
                    <a:pt x="73" y="236"/>
                  </a:lnTo>
                  <a:lnTo>
                    <a:pt x="81" y="239"/>
                  </a:lnTo>
                  <a:lnTo>
                    <a:pt x="85" y="240"/>
                  </a:lnTo>
                  <a:lnTo>
                    <a:pt x="94" y="246"/>
                  </a:lnTo>
                  <a:lnTo>
                    <a:pt x="109" y="248"/>
                  </a:lnTo>
                  <a:lnTo>
                    <a:pt x="130" y="248"/>
                  </a:lnTo>
                  <a:lnTo>
                    <a:pt x="164" y="245"/>
                  </a:lnTo>
                  <a:lnTo>
                    <a:pt x="188" y="242"/>
                  </a:lnTo>
                  <a:lnTo>
                    <a:pt x="195" y="239"/>
                  </a:lnTo>
                  <a:lnTo>
                    <a:pt x="199" y="236"/>
                  </a:lnTo>
                  <a:lnTo>
                    <a:pt x="194" y="219"/>
                  </a:lnTo>
                  <a:lnTo>
                    <a:pt x="184" y="207"/>
                  </a:lnTo>
                  <a:lnTo>
                    <a:pt x="175" y="197"/>
                  </a:lnTo>
                  <a:lnTo>
                    <a:pt x="169" y="191"/>
                  </a:lnTo>
                  <a:lnTo>
                    <a:pt x="164" y="187"/>
                  </a:lnTo>
                  <a:lnTo>
                    <a:pt x="162" y="184"/>
                  </a:lnTo>
                  <a:lnTo>
                    <a:pt x="168" y="179"/>
                  </a:lnTo>
                  <a:lnTo>
                    <a:pt x="168" y="157"/>
                  </a:lnTo>
                  <a:lnTo>
                    <a:pt x="171" y="147"/>
                  </a:lnTo>
                  <a:lnTo>
                    <a:pt x="179" y="139"/>
                  </a:lnTo>
                  <a:lnTo>
                    <a:pt x="188" y="130"/>
                  </a:lnTo>
                  <a:lnTo>
                    <a:pt x="195" y="116"/>
                  </a:lnTo>
                  <a:lnTo>
                    <a:pt x="201" y="106"/>
                  </a:lnTo>
                  <a:lnTo>
                    <a:pt x="202" y="96"/>
                  </a:lnTo>
                  <a:lnTo>
                    <a:pt x="210" y="86"/>
                  </a:lnTo>
                  <a:lnTo>
                    <a:pt x="221" y="76"/>
                  </a:lnTo>
                  <a:lnTo>
                    <a:pt x="231" y="71"/>
                  </a:lnTo>
                  <a:lnTo>
                    <a:pt x="236" y="66"/>
                  </a:lnTo>
                  <a:lnTo>
                    <a:pt x="219" y="37"/>
                  </a:lnTo>
                  <a:lnTo>
                    <a:pt x="216" y="30"/>
                  </a:lnTo>
                  <a:lnTo>
                    <a:pt x="213" y="22"/>
                  </a:lnTo>
                  <a:lnTo>
                    <a:pt x="213" y="16"/>
                  </a:lnTo>
                  <a:lnTo>
                    <a:pt x="205" y="6"/>
                  </a:lnTo>
                  <a:lnTo>
                    <a:pt x="202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0" name="Freeform 120"/>
            <p:cNvSpPr>
              <a:spLocks/>
            </p:cNvSpPr>
            <p:nvPr/>
          </p:nvSpPr>
          <p:spPr bwMode="auto">
            <a:xfrm>
              <a:off x="3255" y="2592"/>
              <a:ext cx="136" cy="80"/>
            </a:xfrm>
            <a:custGeom>
              <a:avLst/>
              <a:gdLst>
                <a:gd name="T0" fmla="*/ 114 w 158"/>
                <a:gd name="T1" fmla="*/ 0 h 85"/>
                <a:gd name="T2" fmla="*/ 102 w 158"/>
                <a:gd name="T3" fmla="*/ 4 h 85"/>
                <a:gd name="T4" fmla="*/ 93 w 158"/>
                <a:gd name="T5" fmla="*/ 7 h 85"/>
                <a:gd name="T6" fmla="*/ 90 w 158"/>
                <a:gd name="T7" fmla="*/ 13 h 85"/>
                <a:gd name="T8" fmla="*/ 85 w 158"/>
                <a:gd name="T9" fmla="*/ 22 h 85"/>
                <a:gd name="T10" fmla="*/ 80 w 158"/>
                <a:gd name="T11" fmla="*/ 28 h 85"/>
                <a:gd name="T12" fmla="*/ 73 w 158"/>
                <a:gd name="T13" fmla="*/ 28 h 85"/>
                <a:gd name="T14" fmla="*/ 64 w 158"/>
                <a:gd name="T15" fmla="*/ 25 h 85"/>
                <a:gd name="T16" fmla="*/ 63 w 158"/>
                <a:gd name="T17" fmla="*/ 24 h 85"/>
                <a:gd name="T18" fmla="*/ 57 w 158"/>
                <a:gd name="T19" fmla="*/ 26 h 85"/>
                <a:gd name="T20" fmla="*/ 26 w 158"/>
                <a:gd name="T21" fmla="*/ 35 h 85"/>
                <a:gd name="T22" fmla="*/ 9 w 158"/>
                <a:gd name="T23" fmla="*/ 38 h 85"/>
                <a:gd name="T24" fmla="*/ 8 w 158"/>
                <a:gd name="T25" fmla="*/ 41 h 85"/>
                <a:gd name="T26" fmla="*/ 2 w 158"/>
                <a:gd name="T27" fmla="*/ 49 h 85"/>
                <a:gd name="T28" fmla="*/ 0 w 158"/>
                <a:gd name="T29" fmla="*/ 49 h 85"/>
                <a:gd name="T30" fmla="*/ 0 w 158"/>
                <a:gd name="T31" fmla="*/ 51 h 85"/>
                <a:gd name="T32" fmla="*/ 2 w 158"/>
                <a:gd name="T33" fmla="*/ 52 h 85"/>
                <a:gd name="T34" fmla="*/ 3 w 158"/>
                <a:gd name="T35" fmla="*/ 57 h 85"/>
                <a:gd name="T36" fmla="*/ 5 w 158"/>
                <a:gd name="T37" fmla="*/ 64 h 85"/>
                <a:gd name="T38" fmla="*/ 12 w 158"/>
                <a:gd name="T39" fmla="*/ 75 h 85"/>
                <a:gd name="T40" fmla="*/ 26 w 158"/>
                <a:gd name="T41" fmla="*/ 84 h 85"/>
                <a:gd name="T42" fmla="*/ 38 w 158"/>
                <a:gd name="T43" fmla="*/ 73 h 85"/>
                <a:gd name="T44" fmla="*/ 43 w 158"/>
                <a:gd name="T45" fmla="*/ 67 h 85"/>
                <a:gd name="T46" fmla="*/ 51 w 158"/>
                <a:gd name="T47" fmla="*/ 61 h 85"/>
                <a:gd name="T48" fmla="*/ 61 w 158"/>
                <a:gd name="T49" fmla="*/ 60 h 85"/>
                <a:gd name="T50" fmla="*/ 66 w 158"/>
                <a:gd name="T51" fmla="*/ 70 h 85"/>
                <a:gd name="T52" fmla="*/ 77 w 158"/>
                <a:gd name="T53" fmla="*/ 68 h 85"/>
                <a:gd name="T54" fmla="*/ 95 w 158"/>
                <a:gd name="T55" fmla="*/ 68 h 85"/>
                <a:gd name="T56" fmla="*/ 124 w 158"/>
                <a:gd name="T57" fmla="*/ 62 h 85"/>
                <a:gd name="T58" fmla="*/ 157 w 158"/>
                <a:gd name="T59" fmla="*/ 56 h 85"/>
                <a:gd name="T60" fmla="*/ 148 w 158"/>
                <a:gd name="T61" fmla="*/ 44 h 85"/>
                <a:gd name="T62" fmla="*/ 131 w 158"/>
                <a:gd name="T63" fmla="*/ 22 h 85"/>
                <a:gd name="T64" fmla="*/ 114 w 158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85"/>
                <a:gd name="T101" fmla="*/ 158 w 158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85">
                  <a:moveTo>
                    <a:pt x="114" y="0"/>
                  </a:moveTo>
                  <a:lnTo>
                    <a:pt x="102" y="4"/>
                  </a:lnTo>
                  <a:lnTo>
                    <a:pt x="93" y="7"/>
                  </a:lnTo>
                  <a:lnTo>
                    <a:pt x="90" y="13"/>
                  </a:lnTo>
                  <a:lnTo>
                    <a:pt x="85" y="22"/>
                  </a:lnTo>
                  <a:lnTo>
                    <a:pt x="80" y="28"/>
                  </a:lnTo>
                  <a:lnTo>
                    <a:pt x="73" y="28"/>
                  </a:lnTo>
                  <a:lnTo>
                    <a:pt x="64" y="25"/>
                  </a:lnTo>
                  <a:lnTo>
                    <a:pt x="63" y="24"/>
                  </a:lnTo>
                  <a:lnTo>
                    <a:pt x="57" y="26"/>
                  </a:lnTo>
                  <a:lnTo>
                    <a:pt x="26" y="35"/>
                  </a:lnTo>
                  <a:lnTo>
                    <a:pt x="9" y="38"/>
                  </a:lnTo>
                  <a:lnTo>
                    <a:pt x="8" y="4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3" y="57"/>
                  </a:lnTo>
                  <a:lnTo>
                    <a:pt x="5" y="64"/>
                  </a:lnTo>
                  <a:lnTo>
                    <a:pt x="12" y="75"/>
                  </a:lnTo>
                  <a:lnTo>
                    <a:pt x="26" y="84"/>
                  </a:lnTo>
                  <a:lnTo>
                    <a:pt x="38" y="73"/>
                  </a:lnTo>
                  <a:lnTo>
                    <a:pt x="43" y="67"/>
                  </a:lnTo>
                  <a:lnTo>
                    <a:pt x="51" y="61"/>
                  </a:lnTo>
                  <a:lnTo>
                    <a:pt x="61" y="60"/>
                  </a:lnTo>
                  <a:lnTo>
                    <a:pt x="66" y="70"/>
                  </a:lnTo>
                  <a:lnTo>
                    <a:pt x="77" y="68"/>
                  </a:lnTo>
                  <a:lnTo>
                    <a:pt x="95" y="68"/>
                  </a:lnTo>
                  <a:lnTo>
                    <a:pt x="124" y="62"/>
                  </a:lnTo>
                  <a:lnTo>
                    <a:pt x="157" y="56"/>
                  </a:lnTo>
                  <a:lnTo>
                    <a:pt x="148" y="44"/>
                  </a:lnTo>
                  <a:lnTo>
                    <a:pt x="131" y="22"/>
                  </a:lnTo>
                  <a:lnTo>
                    <a:pt x="114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1" name="Freeform 121"/>
            <p:cNvSpPr>
              <a:spLocks/>
            </p:cNvSpPr>
            <p:nvPr/>
          </p:nvSpPr>
          <p:spPr bwMode="auto">
            <a:xfrm>
              <a:off x="3189" y="2684"/>
              <a:ext cx="69" cy="77"/>
            </a:xfrm>
            <a:custGeom>
              <a:avLst/>
              <a:gdLst>
                <a:gd name="T0" fmla="*/ 32 w 80"/>
                <a:gd name="T1" fmla="*/ 2 h 83"/>
                <a:gd name="T2" fmla="*/ 55 w 80"/>
                <a:gd name="T3" fmla="*/ 0 h 83"/>
                <a:gd name="T4" fmla="*/ 56 w 80"/>
                <a:gd name="T5" fmla="*/ 11 h 83"/>
                <a:gd name="T6" fmla="*/ 77 w 80"/>
                <a:gd name="T7" fmla="*/ 11 h 83"/>
                <a:gd name="T8" fmla="*/ 77 w 80"/>
                <a:gd name="T9" fmla="*/ 24 h 83"/>
                <a:gd name="T10" fmla="*/ 75 w 80"/>
                <a:gd name="T11" fmla="*/ 25 h 83"/>
                <a:gd name="T12" fmla="*/ 71 w 80"/>
                <a:gd name="T13" fmla="*/ 29 h 83"/>
                <a:gd name="T14" fmla="*/ 71 w 80"/>
                <a:gd name="T15" fmla="*/ 35 h 83"/>
                <a:gd name="T16" fmla="*/ 79 w 80"/>
                <a:gd name="T17" fmla="*/ 37 h 83"/>
                <a:gd name="T18" fmla="*/ 79 w 80"/>
                <a:gd name="T19" fmla="*/ 46 h 83"/>
                <a:gd name="T20" fmla="*/ 77 w 80"/>
                <a:gd name="T21" fmla="*/ 53 h 83"/>
                <a:gd name="T22" fmla="*/ 75 w 80"/>
                <a:gd name="T23" fmla="*/ 59 h 83"/>
                <a:gd name="T24" fmla="*/ 61 w 80"/>
                <a:gd name="T25" fmla="*/ 66 h 83"/>
                <a:gd name="T26" fmla="*/ 50 w 80"/>
                <a:gd name="T27" fmla="*/ 67 h 83"/>
                <a:gd name="T28" fmla="*/ 46 w 80"/>
                <a:gd name="T29" fmla="*/ 61 h 83"/>
                <a:gd name="T30" fmla="*/ 43 w 80"/>
                <a:gd name="T31" fmla="*/ 67 h 83"/>
                <a:gd name="T32" fmla="*/ 34 w 80"/>
                <a:gd name="T33" fmla="*/ 70 h 83"/>
                <a:gd name="T34" fmla="*/ 24 w 80"/>
                <a:gd name="T35" fmla="*/ 82 h 83"/>
                <a:gd name="T36" fmla="*/ 22 w 80"/>
                <a:gd name="T37" fmla="*/ 74 h 83"/>
                <a:gd name="T38" fmla="*/ 22 w 80"/>
                <a:gd name="T39" fmla="*/ 70 h 83"/>
                <a:gd name="T40" fmla="*/ 16 w 80"/>
                <a:gd name="T41" fmla="*/ 67 h 83"/>
                <a:gd name="T42" fmla="*/ 11 w 80"/>
                <a:gd name="T43" fmla="*/ 61 h 83"/>
                <a:gd name="T44" fmla="*/ 4 w 80"/>
                <a:gd name="T45" fmla="*/ 56 h 83"/>
                <a:gd name="T46" fmla="*/ 0 w 80"/>
                <a:gd name="T47" fmla="*/ 47 h 83"/>
                <a:gd name="T48" fmla="*/ 0 w 80"/>
                <a:gd name="T49" fmla="*/ 43 h 83"/>
                <a:gd name="T50" fmla="*/ 6 w 80"/>
                <a:gd name="T51" fmla="*/ 16 h 83"/>
                <a:gd name="T52" fmla="*/ 27 w 80"/>
                <a:gd name="T53" fmla="*/ 17 h 83"/>
                <a:gd name="T54" fmla="*/ 30 w 80"/>
                <a:gd name="T55" fmla="*/ 17 h 83"/>
                <a:gd name="T56" fmla="*/ 31 w 80"/>
                <a:gd name="T57" fmla="*/ 14 h 83"/>
                <a:gd name="T58" fmla="*/ 32 w 80"/>
                <a:gd name="T59" fmla="*/ 2 h 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"/>
                <a:gd name="T91" fmla="*/ 0 h 83"/>
                <a:gd name="T92" fmla="*/ 80 w 80"/>
                <a:gd name="T93" fmla="*/ 83 h 8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" h="83">
                  <a:moveTo>
                    <a:pt x="32" y="2"/>
                  </a:moveTo>
                  <a:lnTo>
                    <a:pt x="55" y="0"/>
                  </a:lnTo>
                  <a:lnTo>
                    <a:pt x="56" y="11"/>
                  </a:lnTo>
                  <a:lnTo>
                    <a:pt x="77" y="11"/>
                  </a:lnTo>
                  <a:lnTo>
                    <a:pt x="77" y="24"/>
                  </a:lnTo>
                  <a:lnTo>
                    <a:pt x="75" y="25"/>
                  </a:lnTo>
                  <a:lnTo>
                    <a:pt x="71" y="29"/>
                  </a:lnTo>
                  <a:lnTo>
                    <a:pt x="71" y="35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77" y="53"/>
                  </a:lnTo>
                  <a:lnTo>
                    <a:pt x="75" y="59"/>
                  </a:lnTo>
                  <a:lnTo>
                    <a:pt x="61" y="66"/>
                  </a:lnTo>
                  <a:lnTo>
                    <a:pt x="50" y="67"/>
                  </a:lnTo>
                  <a:lnTo>
                    <a:pt x="46" y="61"/>
                  </a:lnTo>
                  <a:lnTo>
                    <a:pt x="43" y="67"/>
                  </a:lnTo>
                  <a:lnTo>
                    <a:pt x="34" y="70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4" y="5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6" y="16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1" y="14"/>
                  </a:lnTo>
                  <a:lnTo>
                    <a:pt x="32" y="2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2" name="Freeform 122"/>
            <p:cNvSpPr>
              <a:spLocks/>
            </p:cNvSpPr>
            <p:nvPr/>
          </p:nvSpPr>
          <p:spPr bwMode="auto">
            <a:xfrm>
              <a:off x="3195" y="2684"/>
              <a:ext cx="23" cy="19"/>
            </a:xfrm>
            <a:custGeom>
              <a:avLst/>
              <a:gdLst>
                <a:gd name="T0" fmla="*/ 19 w 26"/>
                <a:gd name="T1" fmla="*/ 0 h 19"/>
                <a:gd name="T2" fmla="*/ 11 w 26"/>
                <a:gd name="T3" fmla="*/ 0 h 19"/>
                <a:gd name="T4" fmla="*/ 4 w 26"/>
                <a:gd name="T5" fmla="*/ 5 h 19"/>
                <a:gd name="T6" fmla="*/ 0 w 26"/>
                <a:gd name="T7" fmla="*/ 18 h 19"/>
                <a:gd name="T8" fmla="*/ 21 w 26"/>
                <a:gd name="T9" fmla="*/ 18 h 19"/>
                <a:gd name="T10" fmla="*/ 25 w 26"/>
                <a:gd name="T11" fmla="*/ 15 h 19"/>
                <a:gd name="T12" fmla="*/ 25 w 26"/>
                <a:gd name="T13" fmla="*/ 0 h 19"/>
                <a:gd name="T14" fmla="*/ 19 w 26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9"/>
                <a:gd name="T26" fmla="*/ 26 w 2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9">
                  <a:moveTo>
                    <a:pt x="19" y="0"/>
                  </a:moveTo>
                  <a:lnTo>
                    <a:pt x="11" y="0"/>
                  </a:lnTo>
                  <a:lnTo>
                    <a:pt x="4" y="5"/>
                  </a:lnTo>
                  <a:lnTo>
                    <a:pt x="0" y="18"/>
                  </a:lnTo>
                  <a:lnTo>
                    <a:pt x="21" y="18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19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3" name="Freeform 123"/>
            <p:cNvSpPr>
              <a:spLocks/>
            </p:cNvSpPr>
            <p:nvPr/>
          </p:nvSpPr>
          <p:spPr bwMode="auto">
            <a:xfrm>
              <a:off x="3210" y="2662"/>
              <a:ext cx="82" cy="112"/>
            </a:xfrm>
            <a:custGeom>
              <a:avLst/>
              <a:gdLst>
                <a:gd name="T0" fmla="*/ 12 w 97"/>
                <a:gd name="T1" fmla="*/ 121 h 122"/>
                <a:gd name="T2" fmla="*/ 1 w 97"/>
                <a:gd name="T3" fmla="*/ 108 h 122"/>
                <a:gd name="T4" fmla="*/ 0 w 97"/>
                <a:gd name="T5" fmla="*/ 105 h 122"/>
                <a:gd name="T6" fmla="*/ 6 w 97"/>
                <a:gd name="T7" fmla="*/ 98 h 122"/>
                <a:gd name="T8" fmla="*/ 8 w 97"/>
                <a:gd name="T9" fmla="*/ 94 h 122"/>
                <a:gd name="T10" fmla="*/ 15 w 97"/>
                <a:gd name="T11" fmla="*/ 91 h 122"/>
                <a:gd name="T12" fmla="*/ 19 w 97"/>
                <a:gd name="T13" fmla="*/ 90 h 122"/>
                <a:gd name="T14" fmla="*/ 23 w 97"/>
                <a:gd name="T15" fmla="*/ 83 h 122"/>
                <a:gd name="T16" fmla="*/ 25 w 97"/>
                <a:gd name="T17" fmla="*/ 90 h 122"/>
                <a:gd name="T18" fmla="*/ 34 w 97"/>
                <a:gd name="T19" fmla="*/ 89 h 122"/>
                <a:gd name="T20" fmla="*/ 43 w 97"/>
                <a:gd name="T21" fmla="*/ 85 h 122"/>
                <a:gd name="T22" fmla="*/ 51 w 97"/>
                <a:gd name="T23" fmla="*/ 82 h 122"/>
                <a:gd name="T24" fmla="*/ 53 w 97"/>
                <a:gd name="T25" fmla="*/ 78 h 122"/>
                <a:gd name="T26" fmla="*/ 54 w 97"/>
                <a:gd name="T27" fmla="*/ 70 h 122"/>
                <a:gd name="T28" fmla="*/ 54 w 97"/>
                <a:gd name="T29" fmla="*/ 58 h 122"/>
                <a:gd name="T30" fmla="*/ 46 w 97"/>
                <a:gd name="T31" fmla="*/ 58 h 122"/>
                <a:gd name="T32" fmla="*/ 46 w 97"/>
                <a:gd name="T33" fmla="*/ 54 h 122"/>
                <a:gd name="T34" fmla="*/ 50 w 97"/>
                <a:gd name="T35" fmla="*/ 47 h 122"/>
                <a:gd name="T36" fmla="*/ 52 w 97"/>
                <a:gd name="T37" fmla="*/ 47 h 122"/>
                <a:gd name="T38" fmla="*/ 52 w 97"/>
                <a:gd name="T39" fmla="*/ 33 h 122"/>
                <a:gd name="T40" fmla="*/ 32 w 97"/>
                <a:gd name="T41" fmla="*/ 33 h 122"/>
                <a:gd name="T42" fmla="*/ 31 w 97"/>
                <a:gd name="T43" fmla="*/ 22 h 122"/>
                <a:gd name="T44" fmla="*/ 53 w 97"/>
                <a:gd name="T45" fmla="*/ 22 h 122"/>
                <a:gd name="T46" fmla="*/ 79 w 97"/>
                <a:gd name="T47" fmla="*/ 22 h 122"/>
                <a:gd name="T48" fmla="*/ 75 w 97"/>
                <a:gd name="T49" fmla="*/ 16 h 122"/>
                <a:gd name="T50" fmla="*/ 79 w 97"/>
                <a:gd name="T51" fmla="*/ 11 h 122"/>
                <a:gd name="T52" fmla="*/ 84 w 97"/>
                <a:gd name="T53" fmla="*/ 6 h 122"/>
                <a:gd name="T54" fmla="*/ 93 w 97"/>
                <a:gd name="T55" fmla="*/ 0 h 122"/>
                <a:gd name="T56" fmla="*/ 94 w 97"/>
                <a:gd name="T57" fmla="*/ 2 h 122"/>
                <a:gd name="T58" fmla="*/ 96 w 97"/>
                <a:gd name="T59" fmla="*/ 10 h 122"/>
                <a:gd name="T60" fmla="*/ 93 w 97"/>
                <a:gd name="T61" fmla="*/ 39 h 122"/>
                <a:gd name="T62" fmla="*/ 93 w 97"/>
                <a:gd name="T63" fmla="*/ 52 h 122"/>
                <a:gd name="T64" fmla="*/ 91 w 97"/>
                <a:gd name="T65" fmla="*/ 62 h 122"/>
                <a:gd name="T66" fmla="*/ 85 w 97"/>
                <a:gd name="T67" fmla="*/ 68 h 122"/>
                <a:gd name="T68" fmla="*/ 81 w 97"/>
                <a:gd name="T69" fmla="*/ 82 h 122"/>
                <a:gd name="T70" fmla="*/ 75 w 97"/>
                <a:gd name="T71" fmla="*/ 93 h 122"/>
                <a:gd name="T72" fmla="*/ 71 w 97"/>
                <a:gd name="T73" fmla="*/ 99 h 122"/>
                <a:gd name="T74" fmla="*/ 69 w 97"/>
                <a:gd name="T75" fmla="*/ 105 h 122"/>
                <a:gd name="T76" fmla="*/ 66 w 97"/>
                <a:gd name="T77" fmla="*/ 109 h 122"/>
                <a:gd name="T78" fmla="*/ 61 w 97"/>
                <a:gd name="T79" fmla="*/ 113 h 122"/>
                <a:gd name="T80" fmla="*/ 54 w 97"/>
                <a:gd name="T81" fmla="*/ 111 h 122"/>
                <a:gd name="T82" fmla="*/ 44 w 97"/>
                <a:gd name="T83" fmla="*/ 113 h 122"/>
                <a:gd name="T84" fmla="*/ 40 w 97"/>
                <a:gd name="T85" fmla="*/ 116 h 122"/>
                <a:gd name="T86" fmla="*/ 37 w 97"/>
                <a:gd name="T87" fmla="*/ 114 h 122"/>
                <a:gd name="T88" fmla="*/ 33 w 97"/>
                <a:gd name="T89" fmla="*/ 113 h 122"/>
                <a:gd name="T90" fmla="*/ 12 w 97"/>
                <a:gd name="T91" fmla="*/ 121 h 1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7"/>
                <a:gd name="T139" fmla="*/ 0 h 122"/>
                <a:gd name="T140" fmla="*/ 97 w 97"/>
                <a:gd name="T141" fmla="*/ 122 h 1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7" h="122">
                  <a:moveTo>
                    <a:pt x="12" y="121"/>
                  </a:moveTo>
                  <a:lnTo>
                    <a:pt x="1" y="108"/>
                  </a:lnTo>
                  <a:lnTo>
                    <a:pt x="0" y="105"/>
                  </a:lnTo>
                  <a:lnTo>
                    <a:pt x="6" y="98"/>
                  </a:lnTo>
                  <a:lnTo>
                    <a:pt x="8" y="94"/>
                  </a:lnTo>
                  <a:lnTo>
                    <a:pt x="15" y="91"/>
                  </a:lnTo>
                  <a:lnTo>
                    <a:pt x="19" y="90"/>
                  </a:lnTo>
                  <a:lnTo>
                    <a:pt x="23" y="83"/>
                  </a:lnTo>
                  <a:lnTo>
                    <a:pt x="25" y="90"/>
                  </a:lnTo>
                  <a:lnTo>
                    <a:pt x="34" y="89"/>
                  </a:lnTo>
                  <a:lnTo>
                    <a:pt x="43" y="85"/>
                  </a:lnTo>
                  <a:lnTo>
                    <a:pt x="51" y="82"/>
                  </a:lnTo>
                  <a:lnTo>
                    <a:pt x="53" y="78"/>
                  </a:lnTo>
                  <a:lnTo>
                    <a:pt x="54" y="70"/>
                  </a:lnTo>
                  <a:lnTo>
                    <a:pt x="54" y="58"/>
                  </a:lnTo>
                  <a:lnTo>
                    <a:pt x="46" y="58"/>
                  </a:lnTo>
                  <a:lnTo>
                    <a:pt x="46" y="54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33"/>
                  </a:lnTo>
                  <a:lnTo>
                    <a:pt x="32" y="33"/>
                  </a:lnTo>
                  <a:lnTo>
                    <a:pt x="31" y="22"/>
                  </a:lnTo>
                  <a:lnTo>
                    <a:pt x="53" y="22"/>
                  </a:lnTo>
                  <a:lnTo>
                    <a:pt x="79" y="22"/>
                  </a:lnTo>
                  <a:lnTo>
                    <a:pt x="75" y="16"/>
                  </a:lnTo>
                  <a:lnTo>
                    <a:pt x="79" y="11"/>
                  </a:lnTo>
                  <a:lnTo>
                    <a:pt x="84" y="6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6" y="10"/>
                  </a:lnTo>
                  <a:lnTo>
                    <a:pt x="93" y="39"/>
                  </a:lnTo>
                  <a:lnTo>
                    <a:pt x="93" y="52"/>
                  </a:lnTo>
                  <a:lnTo>
                    <a:pt x="91" y="62"/>
                  </a:lnTo>
                  <a:lnTo>
                    <a:pt x="85" y="68"/>
                  </a:lnTo>
                  <a:lnTo>
                    <a:pt x="81" y="82"/>
                  </a:lnTo>
                  <a:lnTo>
                    <a:pt x="75" y="93"/>
                  </a:lnTo>
                  <a:lnTo>
                    <a:pt x="71" y="99"/>
                  </a:lnTo>
                  <a:lnTo>
                    <a:pt x="69" y="105"/>
                  </a:lnTo>
                  <a:lnTo>
                    <a:pt x="66" y="109"/>
                  </a:lnTo>
                  <a:lnTo>
                    <a:pt x="61" y="113"/>
                  </a:lnTo>
                  <a:lnTo>
                    <a:pt x="54" y="111"/>
                  </a:lnTo>
                  <a:lnTo>
                    <a:pt x="44" y="113"/>
                  </a:lnTo>
                  <a:lnTo>
                    <a:pt x="40" y="116"/>
                  </a:lnTo>
                  <a:lnTo>
                    <a:pt x="37" y="114"/>
                  </a:lnTo>
                  <a:lnTo>
                    <a:pt x="33" y="113"/>
                  </a:lnTo>
                  <a:lnTo>
                    <a:pt x="12" y="121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4" name="Freeform 124"/>
            <p:cNvSpPr>
              <a:spLocks/>
            </p:cNvSpPr>
            <p:nvPr/>
          </p:nvSpPr>
          <p:spPr bwMode="auto">
            <a:xfrm>
              <a:off x="3222" y="2791"/>
              <a:ext cx="121" cy="145"/>
            </a:xfrm>
            <a:custGeom>
              <a:avLst/>
              <a:gdLst>
                <a:gd name="T0" fmla="*/ 5 w 142"/>
                <a:gd name="T1" fmla="*/ 3 h 156"/>
                <a:gd name="T2" fmla="*/ 25 w 142"/>
                <a:gd name="T3" fmla="*/ 2 h 156"/>
                <a:gd name="T4" fmla="*/ 44 w 142"/>
                <a:gd name="T5" fmla="*/ 0 h 156"/>
                <a:gd name="T6" fmla="*/ 59 w 142"/>
                <a:gd name="T7" fmla="*/ 0 h 156"/>
                <a:gd name="T8" fmla="*/ 68 w 142"/>
                <a:gd name="T9" fmla="*/ 23 h 156"/>
                <a:gd name="T10" fmla="*/ 91 w 142"/>
                <a:gd name="T11" fmla="*/ 25 h 156"/>
                <a:gd name="T12" fmla="*/ 95 w 142"/>
                <a:gd name="T13" fmla="*/ 12 h 156"/>
                <a:gd name="T14" fmla="*/ 108 w 142"/>
                <a:gd name="T15" fmla="*/ 12 h 156"/>
                <a:gd name="T16" fmla="*/ 108 w 142"/>
                <a:gd name="T17" fmla="*/ 16 h 156"/>
                <a:gd name="T18" fmla="*/ 119 w 142"/>
                <a:gd name="T19" fmla="*/ 16 h 156"/>
                <a:gd name="T20" fmla="*/ 119 w 142"/>
                <a:gd name="T21" fmla="*/ 31 h 156"/>
                <a:gd name="T22" fmla="*/ 121 w 142"/>
                <a:gd name="T23" fmla="*/ 38 h 156"/>
                <a:gd name="T24" fmla="*/ 124 w 142"/>
                <a:gd name="T25" fmla="*/ 43 h 156"/>
                <a:gd name="T26" fmla="*/ 124 w 142"/>
                <a:gd name="T27" fmla="*/ 51 h 156"/>
                <a:gd name="T28" fmla="*/ 121 w 142"/>
                <a:gd name="T29" fmla="*/ 59 h 156"/>
                <a:gd name="T30" fmla="*/ 137 w 142"/>
                <a:gd name="T31" fmla="*/ 60 h 156"/>
                <a:gd name="T32" fmla="*/ 137 w 142"/>
                <a:gd name="T33" fmla="*/ 87 h 156"/>
                <a:gd name="T34" fmla="*/ 119 w 142"/>
                <a:gd name="T35" fmla="*/ 87 h 156"/>
                <a:gd name="T36" fmla="*/ 119 w 142"/>
                <a:gd name="T37" fmla="*/ 133 h 156"/>
                <a:gd name="T38" fmla="*/ 124 w 142"/>
                <a:gd name="T39" fmla="*/ 139 h 156"/>
                <a:gd name="T40" fmla="*/ 129 w 142"/>
                <a:gd name="T41" fmla="*/ 144 h 156"/>
                <a:gd name="T42" fmla="*/ 141 w 142"/>
                <a:gd name="T43" fmla="*/ 150 h 156"/>
                <a:gd name="T44" fmla="*/ 108 w 142"/>
                <a:gd name="T45" fmla="*/ 155 h 156"/>
                <a:gd name="T46" fmla="*/ 96 w 142"/>
                <a:gd name="T47" fmla="*/ 152 h 156"/>
                <a:gd name="T48" fmla="*/ 81 w 142"/>
                <a:gd name="T49" fmla="*/ 149 h 156"/>
                <a:gd name="T50" fmla="*/ 34 w 142"/>
                <a:gd name="T51" fmla="*/ 149 h 156"/>
                <a:gd name="T52" fmla="*/ 27 w 142"/>
                <a:gd name="T53" fmla="*/ 148 h 156"/>
                <a:gd name="T54" fmla="*/ 21 w 142"/>
                <a:gd name="T55" fmla="*/ 142 h 156"/>
                <a:gd name="T56" fmla="*/ 15 w 142"/>
                <a:gd name="T57" fmla="*/ 141 h 156"/>
                <a:gd name="T58" fmla="*/ 0 w 142"/>
                <a:gd name="T59" fmla="*/ 141 h 156"/>
                <a:gd name="T60" fmla="*/ 11 w 142"/>
                <a:gd name="T61" fmla="*/ 98 h 156"/>
                <a:gd name="T62" fmla="*/ 14 w 142"/>
                <a:gd name="T63" fmla="*/ 88 h 156"/>
                <a:gd name="T64" fmla="*/ 26 w 142"/>
                <a:gd name="T65" fmla="*/ 68 h 156"/>
                <a:gd name="T66" fmla="*/ 27 w 142"/>
                <a:gd name="T67" fmla="*/ 67 h 156"/>
                <a:gd name="T68" fmla="*/ 30 w 142"/>
                <a:gd name="T69" fmla="*/ 62 h 156"/>
                <a:gd name="T70" fmla="*/ 30 w 142"/>
                <a:gd name="T71" fmla="*/ 53 h 156"/>
                <a:gd name="T72" fmla="*/ 25 w 142"/>
                <a:gd name="T73" fmla="*/ 38 h 156"/>
                <a:gd name="T74" fmla="*/ 15 w 142"/>
                <a:gd name="T75" fmla="*/ 15 h 156"/>
                <a:gd name="T76" fmla="*/ 5 w 142"/>
                <a:gd name="T77" fmla="*/ 10 h 156"/>
                <a:gd name="T78" fmla="*/ 5 w 142"/>
                <a:gd name="T79" fmla="*/ 3 h 1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2"/>
                <a:gd name="T121" fmla="*/ 0 h 156"/>
                <a:gd name="T122" fmla="*/ 142 w 142"/>
                <a:gd name="T123" fmla="*/ 156 h 1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2" h="156">
                  <a:moveTo>
                    <a:pt x="5" y="3"/>
                  </a:moveTo>
                  <a:lnTo>
                    <a:pt x="25" y="2"/>
                  </a:lnTo>
                  <a:lnTo>
                    <a:pt x="44" y="0"/>
                  </a:lnTo>
                  <a:lnTo>
                    <a:pt x="59" y="0"/>
                  </a:lnTo>
                  <a:lnTo>
                    <a:pt x="68" y="23"/>
                  </a:lnTo>
                  <a:lnTo>
                    <a:pt x="91" y="25"/>
                  </a:lnTo>
                  <a:lnTo>
                    <a:pt x="95" y="12"/>
                  </a:lnTo>
                  <a:lnTo>
                    <a:pt x="108" y="12"/>
                  </a:lnTo>
                  <a:lnTo>
                    <a:pt x="108" y="16"/>
                  </a:lnTo>
                  <a:lnTo>
                    <a:pt x="119" y="16"/>
                  </a:lnTo>
                  <a:lnTo>
                    <a:pt x="119" y="31"/>
                  </a:lnTo>
                  <a:lnTo>
                    <a:pt x="121" y="38"/>
                  </a:lnTo>
                  <a:lnTo>
                    <a:pt x="124" y="43"/>
                  </a:lnTo>
                  <a:lnTo>
                    <a:pt x="124" y="51"/>
                  </a:lnTo>
                  <a:lnTo>
                    <a:pt x="121" y="59"/>
                  </a:lnTo>
                  <a:lnTo>
                    <a:pt x="137" y="60"/>
                  </a:lnTo>
                  <a:lnTo>
                    <a:pt x="137" y="87"/>
                  </a:lnTo>
                  <a:lnTo>
                    <a:pt x="119" y="87"/>
                  </a:lnTo>
                  <a:lnTo>
                    <a:pt x="119" y="133"/>
                  </a:lnTo>
                  <a:lnTo>
                    <a:pt x="124" y="139"/>
                  </a:lnTo>
                  <a:lnTo>
                    <a:pt x="129" y="144"/>
                  </a:lnTo>
                  <a:lnTo>
                    <a:pt x="141" y="150"/>
                  </a:lnTo>
                  <a:lnTo>
                    <a:pt x="108" y="155"/>
                  </a:lnTo>
                  <a:lnTo>
                    <a:pt x="96" y="152"/>
                  </a:lnTo>
                  <a:lnTo>
                    <a:pt x="81" y="149"/>
                  </a:lnTo>
                  <a:lnTo>
                    <a:pt x="34" y="149"/>
                  </a:lnTo>
                  <a:lnTo>
                    <a:pt x="27" y="148"/>
                  </a:lnTo>
                  <a:lnTo>
                    <a:pt x="21" y="142"/>
                  </a:lnTo>
                  <a:lnTo>
                    <a:pt x="15" y="141"/>
                  </a:lnTo>
                  <a:lnTo>
                    <a:pt x="0" y="141"/>
                  </a:lnTo>
                  <a:lnTo>
                    <a:pt x="11" y="98"/>
                  </a:lnTo>
                  <a:lnTo>
                    <a:pt x="14" y="88"/>
                  </a:lnTo>
                  <a:lnTo>
                    <a:pt x="26" y="68"/>
                  </a:lnTo>
                  <a:lnTo>
                    <a:pt x="27" y="67"/>
                  </a:lnTo>
                  <a:lnTo>
                    <a:pt x="30" y="62"/>
                  </a:lnTo>
                  <a:lnTo>
                    <a:pt x="30" y="53"/>
                  </a:lnTo>
                  <a:lnTo>
                    <a:pt x="25" y="38"/>
                  </a:lnTo>
                  <a:lnTo>
                    <a:pt x="15" y="15"/>
                  </a:lnTo>
                  <a:lnTo>
                    <a:pt x="5" y="10"/>
                  </a:lnTo>
                  <a:lnTo>
                    <a:pt x="5" y="3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5" name="Freeform 125"/>
            <p:cNvSpPr>
              <a:spLocks/>
            </p:cNvSpPr>
            <p:nvPr/>
          </p:nvSpPr>
          <p:spPr bwMode="auto">
            <a:xfrm>
              <a:off x="3224" y="2645"/>
              <a:ext cx="236" cy="237"/>
            </a:xfrm>
            <a:custGeom>
              <a:avLst/>
              <a:gdLst>
                <a:gd name="T0" fmla="*/ 25 w 275"/>
                <a:gd name="T1" fmla="*/ 132 h 256"/>
                <a:gd name="T2" fmla="*/ 41 w 275"/>
                <a:gd name="T3" fmla="*/ 127 h 256"/>
                <a:gd name="T4" fmla="*/ 50 w 275"/>
                <a:gd name="T5" fmla="*/ 128 h 256"/>
                <a:gd name="T6" fmla="*/ 62 w 275"/>
                <a:gd name="T7" fmla="*/ 104 h 256"/>
                <a:gd name="T8" fmla="*/ 73 w 275"/>
                <a:gd name="T9" fmla="*/ 82 h 256"/>
                <a:gd name="T10" fmla="*/ 76 w 275"/>
                <a:gd name="T11" fmla="*/ 65 h 256"/>
                <a:gd name="T12" fmla="*/ 80 w 275"/>
                <a:gd name="T13" fmla="*/ 32 h 256"/>
                <a:gd name="T14" fmla="*/ 80 w 275"/>
                <a:gd name="T15" fmla="*/ 21 h 256"/>
                <a:gd name="T16" fmla="*/ 81 w 275"/>
                <a:gd name="T17" fmla="*/ 10 h 256"/>
                <a:gd name="T18" fmla="*/ 96 w 275"/>
                <a:gd name="T19" fmla="*/ 3 h 256"/>
                <a:gd name="T20" fmla="*/ 113 w 275"/>
                <a:gd name="T21" fmla="*/ 12 h 256"/>
                <a:gd name="T22" fmla="*/ 143 w 275"/>
                <a:gd name="T23" fmla="*/ 9 h 256"/>
                <a:gd name="T24" fmla="*/ 199 w 275"/>
                <a:gd name="T25" fmla="*/ 5 h 256"/>
                <a:gd name="T26" fmla="*/ 215 w 275"/>
                <a:gd name="T27" fmla="*/ 13 h 256"/>
                <a:gd name="T28" fmla="*/ 226 w 275"/>
                <a:gd name="T29" fmla="*/ 16 h 256"/>
                <a:gd name="T30" fmla="*/ 264 w 275"/>
                <a:gd name="T31" fmla="*/ 23 h 256"/>
                <a:gd name="T32" fmla="*/ 258 w 275"/>
                <a:gd name="T33" fmla="*/ 39 h 256"/>
                <a:gd name="T34" fmla="*/ 252 w 275"/>
                <a:gd name="T35" fmla="*/ 58 h 256"/>
                <a:gd name="T36" fmla="*/ 247 w 275"/>
                <a:gd name="T37" fmla="*/ 100 h 256"/>
                <a:gd name="T38" fmla="*/ 267 w 275"/>
                <a:gd name="T39" fmla="*/ 192 h 256"/>
                <a:gd name="T40" fmla="*/ 256 w 275"/>
                <a:gd name="T41" fmla="*/ 194 h 256"/>
                <a:gd name="T42" fmla="*/ 243 w 275"/>
                <a:gd name="T43" fmla="*/ 207 h 256"/>
                <a:gd name="T44" fmla="*/ 259 w 275"/>
                <a:gd name="T45" fmla="*/ 239 h 256"/>
                <a:gd name="T46" fmla="*/ 274 w 275"/>
                <a:gd name="T47" fmla="*/ 255 h 256"/>
                <a:gd name="T48" fmla="*/ 252 w 275"/>
                <a:gd name="T49" fmla="*/ 251 h 256"/>
                <a:gd name="T50" fmla="*/ 230 w 275"/>
                <a:gd name="T51" fmla="*/ 230 h 256"/>
                <a:gd name="T52" fmla="*/ 222 w 275"/>
                <a:gd name="T53" fmla="*/ 227 h 256"/>
                <a:gd name="T54" fmla="*/ 220 w 275"/>
                <a:gd name="T55" fmla="*/ 226 h 256"/>
                <a:gd name="T56" fmla="*/ 212 w 275"/>
                <a:gd name="T57" fmla="*/ 230 h 256"/>
                <a:gd name="T58" fmla="*/ 169 w 275"/>
                <a:gd name="T59" fmla="*/ 218 h 256"/>
                <a:gd name="T60" fmla="*/ 157 w 275"/>
                <a:gd name="T61" fmla="*/ 216 h 256"/>
                <a:gd name="T62" fmla="*/ 132 w 275"/>
                <a:gd name="T63" fmla="*/ 217 h 256"/>
                <a:gd name="T64" fmla="*/ 120 w 275"/>
                <a:gd name="T65" fmla="*/ 208 h 256"/>
                <a:gd name="T66" fmla="*/ 118 w 275"/>
                <a:gd name="T67" fmla="*/ 195 h 256"/>
                <a:gd name="T68" fmla="*/ 115 w 275"/>
                <a:gd name="T69" fmla="*/ 173 h 256"/>
                <a:gd name="T70" fmla="*/ 104 w 275"/>
                <a:gd name="T71" fmla="*/ 169 h 256"/>
                <a:gd name="T72" fmla="*/ 86 w 275"/>
                <a:gd name="T73" fmla="*/ 183 h 256"/>
                <a:gd name="T74" fmla="*/ 55 w 275"/>
                <a:gd name="T75" fmla="*/ 156 h 256"/>
                <a:gd name="T76" fmla="*/ 21 w 275"/>
                <a:gd name="T77" fmla="*/ 159 h 256"/>
                <a:gd name="T78" fmla="*/ 0 w 275"/>
                <a:gd name="T79" fmla="*/ 151 h 2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5"/>
                <a:gd name="T121" fmla="*/ 0 h 256"/>
                <a:gd name="T122" fmla="*/ 275 w 275"/>
                <a:gd name="T123" fmla="*/ 256 h 2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5" h="256">
                  <a:moveTo>
                    <a:pt x="0" y="151"/>
                  </a:moveTo>
                  <a:lnTo>
                    <a:pt x="25" y="132"/>
                  </a:lnTo>
                  <a:lnTo>
                    <a:pt x="28" y="128"/>
                  </a:lnTo>
                  <a:lnTo>
                    <a:pt x="41" y="127"/>
                  </a:lnTo>
                  <a:lnTo>
                    <a:pt x="44" y="129"/>
                  </a:lnTo>
                  <a:lnTo>
                    <a:pt x="50" y="128"/>
                  </a:lnTo>
                  <a:lnTo>
                    <a:pt x="52" y="122"/>
                  </a:lnTo>
                  <a:lnTo>
                    <a:pt x="62" y="104"/>
                  </a:lnTo>
                  <a:lnTo>
                    <a:pt x="70" y="85"/>
                  </a:lnTo>
                  <a:lnTo>
                    <a:pt x="73" y="82"/>
                  </a:lnTo>
                  <a:lnTo>
                    <a:pt x="75" y="72"/>
                  </a:lnTo>
                  <a:lnTo>
                    <a:pt x="76" y="65"/>
                  </a:lnTo>
                  <a:lnTo>
                    <a:pt x="76" y="51"/>
                  </a:lnTo>
                  <a:lnTo>
                    <a:pt x="80" y="32"/>
                  </a:lnTo>
                  <a:lnTo>
                    <a:pt x="80" y="25"/>
                  </a:lnTo>
                  <a:lnTo>
                    <a:pt x="80" y="21"/>
                  </a:lnTo>
                  <a:lnTo>
                    <a:pt x="76" y="15"/>
                  </a:lnTo>
                  <a:lnTo>
                    <a:pt x="81" y="10"/>
                  </a:lnTo>
                  <a:lnTo>
                    <a:pt x="86" y="5"/>
                  </a:lnTo>
                  <a:lnTo>
                    <a:pt x="96" y="3"/>
                  </a:lnTo>
                  <a:lnTo>
                    <a:pt x="103" y="14"/>
                  </a:lnTo>
                  <a:lnTo>
                    <a:pt x="113" y="12"/>
                  </a:lnTo>
                  <a:lnTo>
                    <a:pt x="130" y="11"/>
                  </a:lnTo>
                  <a:lnTo>
                    <a:pt x="143" y="9"/>
                  </a:lnTo>
                  <a:lnTo>
                    <a:pt x="193" y="0"/>
                  </a:lnTo>
                  <a:lnTo>
                    <a:pt x="199" y="5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4"/>
                  </a:lnTo>
                  <a:lnTo>
                    <a:pt x="226" y="16"/>
                  </a:lnTo>
                  <a:lnTo>
                    <a:pt x="232" y="22"/>
                  </a:lnTo>
                  <a:lnTo>
                    <a:pt x="264" y="23"/>
                  </a:lnTo>
                  <a:lnTo>
                    <a:pt x="260" y="34"/>
                  </a:lnTo>
                  <a:lnTo>
                    <a:pt x="258" y="39"/>
                  </a:lnTo>
                  <a:lnTo>
                    <a:pt x="257" y="49"/>
                  </a:lnTo>
                  <a:lnTo>
                    <a:pt x="252" y="58"/>
                  </a:lnTo>
                  <a:lnTo>
                    <a:pt x="247" y="72"/>
                  </a:lnTo>
                  <a:lnTo>
                    <a:pt x="247" y="100"/>
                  </a:lnTo>
                  <a:lnTo>
                    <a:pt x="269" y="189"/>
                  </a:lnTo>
                  <a:lnTo>
                    <a:pt x="267" y="192"/>
                  </a:lnTo>
                  <a:lnTo>
                    <a:pt x="265" y="192"/>
                  </a:lnTo>
                  <a:lnTo>
                    <a:pt x="256" y="194"/>
                  </a:lnTo>
                  <a:lnTo>
                    <a:pt x="247" y="196"/>
                  </a:lnTo>
                  <a:lnTo>
                    <a:pt x="243" y="207"/>
                  </a:lnTo>
                  <a:lnTo>
                    <a:pt x="249" y="222"/>
                  </a:lnTo>
                  <a:lnTo>
                    <a:pt x="259" y="239"/>
                  </a:lnTo>
                  <a:lnTo>
                    <a:pt x="274" y="240"/>
                  </a:lnTo>
                  <a:lnTo>
                    <a:pt x="274" y="255"/>
                  </a:lnTo>
                  <a:lnTo>
                    <a:pt x="262" y="255"/>
                  </a:lnTo>
                  <a:lnTo>
                    <a:pt x="252" y="251"/>
                  </a:lnTo>
                  <a:lnTo>
                    <a:pt x="239" y="242"/>
                  </a:lnTo>
                  <a:lnTo>
                    <a:pt x="230" y="230"/>
                  </a:lnTo>
                  <a:lnTo>
                    <a:pt x="226" y="230"/>
                  </a:lnTo>
                  <a:lnTo>
                    <a:pt x="222" y="227"/>
                  </a:lnTo>
                  <a:lnTo>
                    <a:pt x="221" y="223"/>
                  </a:lnTo>
                  <a:lnTo>
                    <a:pt x="220" y="226"/>
                  </a:lnTo>
                  <a:lnTo>
                    <a:pt x="217" y="229"/>
                  </a:lnTo>
                  <a:lnTo>
                    <a:pt x="212" y="230"/>
                  </a:lnTo>
                  <a:lnTo>
                    <a:pt x="174" y="223"/>
                  </a:lnTo>
                  <a:lnTo>
                    <a:pt x="169" y="218"/>
                  </a:lnTo>
                  <a:lnTo>
                    <a:pt x="167" y="216"/>
                  </a:lnTo>
                  <a:lnTo>
                    <a:pt x="157" y="216"/>
                  </a:lnTo>
                  <a:lnTo>
                    <a:pt x="149" y="215"/>
                  </a:lnTo>
                  <a:lnTo>
                    <a:pt x="132" y="217"/>
                  </a:lnTo>
                  <a:lnTo>
                    <a:pt x="118" y="217"/>
                  </a:lnTo>
                  <a:lnTo>
                    <a:pt x="120" y="208"/>
                  </a:lnTo>
                  <a:lnTo>
                    <a:pt x="120" y="200"/>
                  </a:lnTo>
                  <a:lnTo>
                    <a:pt x="118" y="195"/>
                  </a:lnTo>
                  <a:lnTo>
                    <a:pt x="115" y="188"/>
                  </a:lnTo>
                  <a:lnTo>
                    <a:pt x="115" y="173"/>
                  </a:lnTo>
                  <a:lnTo>
                    <a:pt x="105" y="173"/>
                  </a:lnTo>
                  <a:lnTo>
                    <a:pt x="104" y="169"/>
                  </a:lnTo>
                  <a:lnTo>
                    <a:pt x="91" y="170"/>
                  </a:lnTo>
                  <a:lnTo>
                    <a:pt x="86" y="183"/>
                  </a:lnTo>
                  <a:lnTo>
                    <a:pt x="64" y="180"/>
                  </a:lnTo>
                  <a:lnTo>
                    <a:pt x="55" y="156"/>
                  </a:lnTo>
                  <a:lnTo>
                    <a:pt x="41" y="156"/>
                  </a:lnTo>
                  <a:lnTo>
                    <a:pt x="21" y="159"/>
                  </a:lnTo>
                  <a:lnTo>
                    <a:pt x="1" y="161"/>
                  </a:lnTo>
                  <a:lnTo>
                    <a:pt x="0" y="151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6" name="Freeform 126"/>
            <p:cNvSpPr>
              <a:spLocks/>
            </p:cNvSpPr>
            <p:nvPr/>
          </p:nvSpPr>
          <p:spPr bwMode="auto">
            <a:xfrm>
              <a:off x="3324" y="2820"/>
              <a:ext cx="180" cy="114"/>
            </a:xfrm>
            <a:custGeom>
              <a:avLst/>
              <a:gdLst>
                <a:gd name="T0" fmla="*/ 153 w 211"/>
                <a:gd name="T1" fmla="*/ 0 h 122"/>
                <a:gd name="T2" fmla="*/ 151 w 211"/>
                <a:gd name="T3" fmla="*/ 2 h 122"/>
                <a:gd name="T4" fmla="*/ 148 w 211"/>
                <a:gd name="T5" fmla="*/ 3 h 122"/>
                <a:gd name="T6" fmla="*/ 139 w 211"/>
                <a:gd name="T7" fmla="*/ 3 h 122"/>
                <a:gd name="T8" fmla="*/ 131 w 211"/>
                <a:gd name="T9" fmla="*/ 5 h 122"/>
                <a:gd name="T10" fmla="*/ 127 w 211"/>
                <a:gd name="T11" fmla="*/ 18 h 122"/>
                <a:gd name="T12" fmla="*/ 133 w 211"/>
                <a:gd name="T13" fmla="*/ 32 h 122"/>
                <a:gd name="T14" fmla="*/ 142 w 211"/>
                <a:gd name="T15" fmla="*/ 49 h 122"/>
                <a:gd name="T16" fmla="*/ 156 w 211"/>
                <a:gd name="T17" fmla="*/ 50 h 122"/>
                <a:gd name="T18" fmla="*/ 157 w 211"/>
                <a:gd name="T19" fmla="*/ 65 h 122"/>
                <a:gd name="T20" fmla="*/ 146 w 211"/>
                <a:gd name="T21" fmla="*/ 65 h 122"/>
                <a:gd name="T22" fmla="*/ 136 w 211"/>
                <a:gd name="T23" fmla="*/ 62 h 122"/>
                <a:gd name="T24" fmla="*/ 123 w 211"/>
                <a:gd name="T25" fmla="*/ 53 h 122"/>
                <a:gd name="T26" fmla="*/ 114 w 211"/>
                <a:gd name="T27" fmla="*/ 39 h 122"/>
                <a:gd name="T28" fmla="*/ 110 w 211"/>
                <a:gd name="T29" fmla="*/ 39 h 122"/>
                <a:gd name="T30" fmla="*/ 106 w 211"/>
                <a:gd name="T31" fmla="*/ 38 h 122"/>
                <a:gd name="T32" fmla="*/ 105 w 211"/>
                <a:gd name="T33" fmla="*/ 33 h 122"/>
                <a:gd name="T34" fmla="*/ 103 w 211"/>
                <a:gd name="T35" fmla="*/ 37 h 122"/>
                <a:gd name="T36" fmla="*/ 101 w 211"/>
                <a:gd name="T37" fmla="*/ 39 h 122"/>
                <a:gd name="T38" fmla="*/ 96 w 211"/>
                <a:gd name="T39" fmla="*/ 39 h 122"/>
                <a:gd name="T40" fmla="*/ 58 w 211"/>
                <a:gd name="T41" fmla="*/ 33 h 122"/>
                <a:gd name="T42" fmla="*/ 53 w 211"/>
                <a:gd name="T43" fmla="*/ 29 h 122"/>
                <a:gd name="T44" fmla="*/ 51 w 211"/>
                <a:gd name="T45" fmla="*/ 27 h 122"/>
                <a:gd name="T46" fmla="*/ 40 w 211"/>
                <a:gd name="T47" fmla="*/ 27 h 122"/>
                <a:gd name="T48" fmla="*/ 34 w 211"/>
                <a:gd name="T49" fmla="*/ 26 h 122"/>
                <a:gd name="T50" fmla="*/ 16 w 211"/>
                <a:gd name="T51" fmla="*/ 28 h 122"/>
                <a:gd name="T52" fmla="*/ 16 w 211"/>
                <a:gd name="T53" fmla="*/ 40 h 122"/>
                <a:gd name="T54" fmla="*/ 16 w 211"/>
                <a:gd name="T55" fmla="*/ 55 h 122"/>
                <a:gd name="T56" fmla="*/ 0 w 211"/>
                <a:gd name="T57" fmla="*/ 55 h 122"/>
                <a:gd name="T58" fmla="*/ 0 w 211"/>
                <a:gd name="T59" fmla="*/ 101 h 122"/>
                <a:gd name="T60" fmla="*/ 4 w 211"/>
                <a:gd name="T61" fmla="*/ 109 h 122"/>
                <a:gd name="T62" fmla="*/ 12 w 211"/>
                <a:gd name="T63" fmla="*/ 114 h 122"/>
                <a:gd name="T64" fmla="*/ 21 w 211"/>
                <a:gd name="T65" fmla="*/ 118 h 122"/>
                <a:gd name="T66" fmla="*/ 51 w 211"/>
                <a:gd name="T67" fmla="*/ 116 h 122"/>
                <a:gd name="T68" fmla="*/ 83 w 211"/>
                <a:gd name="T69" fmla="*/ 121 h 122"/>
                <a:gd name="T70" fmla="*/ 103 w 211"/>
                <a:gd name="T71" fmla="*/ 121 h 122"/>
                <a:gd name="T72" fmla="*/ 117 w 211"/>
                <a:gd name="T73" fmla="*/ 116 h 122"/>
                <a:gd name="T74" fmla="*/ 121 w 211"/>
                <a:gd name="T75" fmla="*/ 110 h 122"/>
                <a:gd name="T76" fmla="*/ 123 w 211"/>
                <a:gd name="T77" fmla="*/ 105 h 122"/>
                <a:gd name="T78" fmla="*/ 207 w 211"/>
                <a:gd name="T79" fmla="*/ 88 h 122"/>
                <a:gd name="T80" fmla="*/ 207 w 211"/>
                <a:gd name="T81" fmla="*/ 65 h 122"/>
                <a:gd name="T82" fmla="*/ 205 w 211"/>
                <a:gd name="T83" fmla="*/ 57 h 122"/>
                <a:gd name="T84" fmla="*/ 210 w 211"/>
                <a:gd name="T85" fmla="*/ 50 h 122"/>
                <a:gd name="T86" fmla="*/ 208 w 211"/>
                <a:gd name="T87" fmla="*/ 44 h 122"/>
                <a:gd name="T88" fmla="*/ 202 w 211"/>
                <a:gd name="T89" fmla="*/ 28 h 122"/>
                <a:gd name="T90" fmla="*/ 192 w 211"/>
                <a:gd name="T91" fmla="*/ 13 h 122"/>
                <a:gd name="T92" fmla="*/ 183 w 211"/>
                <a:gd name="T93" fmla="*/ 7 h 122"/>
                <a:gd name="T94" fmla="*/ 172 w 211"/>
                <a:gd name="T95" fmla="*/ 5 h 122"/>
                <a:gd name="T96" fmla="*/ 153 w 211"/>
                <a:gd name="T97" fmla="*/ 0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1"/>
                <a:gd name="T148" fmla="*/ 0 h 122"/>
                <a:gd name="T149" fmla="*/ 211 w 2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1" h="122">
                  <a:moveTo>
                    <a:pt x="153" y="0"/>
                  </a:moveTo>
                  <a:lnTo>
                    <a:pt x="151" y="2"/>
                  </a:lnTo>
                  <a:lnTo>
                    <a:pt x="148" y="3"/>
                  </a:lnTo>
                  <a:lnTo>
                    <a:pt x="139" y="3"/>
                  </a:lnTo>
                  <a:lnTo>
                    <a:pt x="131" y="5"/>
                  </a:lnTo>
                  <a:lnTo>
                    <a:pt x="127" y="18"/>
                  </a:lnTo>
                  <a:lnTo>
                    <a:pt x="133" y="32"/>
                  </a:lnTo>
                  <a:lnTo>
                    <a:pt x="142" y="49"/>
                  </a:lnTo>
                  <a:lnTo>
                    <a:pt x="156" y="50"/>
                  </a:lnTo>
                  <a:lnTo>
                    <a:pt x="157" y="65"/>
                  </a:lnTo>
                  <a:lnTo>
                    <a:pt x="146" y="65"/>
                  </a:lnTo>
                  <a:lnTo>
                    <a:pt x="136" y="62"/>
                  </a:lnTo>
                  <a:lnTo>
                    <a:pt x="123" y="53"/>
                  </a:lnTo>
                  <a:lnTo>
                    <a:pt x="114" y="39"/>
                  </a:lnTo>
                  <a:lnTo>
                    <a:pt x="110" y="39"/>
                  </a:lnTo>
                  <a:lnTo>
                    <a:pt x="106" y="38"/>
                  </a:lnTo>
                  <a:lnTo>
                    <a:pt x="105" y="33"/>
                  </a:lnTo>
                  <a:lnTo>
                    <a:pt x="103" y="37"/>
                  </a:lnTo>
                  <a:lnTo>
                    <a:pt x="101" y="39"/>
                  </a:lnTo>
                  <a:lnTo>
                    <a:pt x="96" y="39"/>
                  </a:lnTo>
                  <a:lnTo>
                    <a:pt x="58" y="33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0" y="27"/>
                  </a:lnTo>
                  <a:lnTo>
                    <a:pt x="34" y="26"/>
                  </a:lnTo>
                  <a:lnTo>
                    <a:pt x="16" y="28"/>
                  </a:lnTo>
                  <a:lnTo>
                    <a:pt x="16" y="40"/>
                  </a:lnTo>
                  <a:lnTo>
                    <a:pt x="16" y="55"/>
                  </a:lnTo>
                  <a:lnTo>
                    <a:pt x="0" y="55"/>
                  </a:lnTo>
                  <a:lnTo>
                    <a:pt x="0" y="101"/>
                  </a:lnTo>
                  <a:lnTo>
                    <a:pt x="4" y="109"/>
                  </a:lnTo>
                  <a:lnTo>
                    <a:pt x="12" y="114"/>
                  </a:lnTo>
                  <a:lnTo>
                    <a:pt x="21" y="118"/>
                  </a:lnTo>
                  <a:lnTo>
                    <a:pt x="51" y="116"/>
                  </a:lnTo>
                  <a:lnTo>
                    <a:pt x="83" y="121"/>
                  </a:lnTo>
                  <a:lnTo>
                    <a:pt x="103" y="121"/>
                  </a:lnTo>
                  <a:lnTo>
                    <a:pt x="117" y="116"/>
                  </a:lnTo>
                  <a:lnTo>
                    <a:pt x="121" y="110"/>
                  </a:lnTo>
                  <a:lnTo>
                    <a:pt x="123" y="105"/>
                  </a:lnTo>
                  <a:lnTo>
                    <a:pt x="207" y="88"/>
                  </a:lnTo>
                  <a:lnTo>
                    <a:pt x="207" y="65"/>
                  </a:lnTo>
                  <a:lnTo>
                    <a:pt x="205" y="57"/>
                  </a:lnTo>
                  <a:lnTo>
                    <a:pt x="210" y="50"/>
                  </a:lnTo>
                  <a:lnTo>
                    <a:pt x="208" y="44"/>
                  </a:lnTo>
                  <a:lnTo>
                    <a:pt x="202" y="28"/>
                  </a:lnTo>
                  <a:lnTo>
                    <a:pt x="192" y="13"/>
                  </a:lnTo>
                  <a:lnTo>
                    <a:pt x="183" y="7"/>
                  </a:lnTo>
                  <a:lnTo>
                    <a:pt x="172" y="5"/>
                  </a:lnTo>
                  <a:lnTo>
                    <a:pt x="153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7" name="Freeform 127"/>
            <p:cNvSpPr>
              <a:spLocks/>
            </p:cNvSpPr>
            <p:nvPr/>
          </p:nvSpPr>
          <p:spPr bwMode="auto">
            <a:xfrm>
              <a:off x="3218" y="2922"/>
              <a:ext cx="178" cy="153"/>
            </a:xfrm>
            <a:custGeom>
              <a:avLst/>
              <a:gdLst>
                <a:gd name="T0" fmla="*/ 142 w 209"/>
                <a:gd name="T1" fmla="*/ 9 h 166"/>
                <a:gd name="T2" fmla="*/ 110 w 209"/>
                <a:gd name="T3" fmla="*/ 13 h 166"/>
                <a:gd name="T4" fmla="*/ 97 w 209"/>
                <a:gd name="T5" fmla="*/ 13 h 166"/>
                <a:gd name="T6" fmla="*/ 82 w 209"/>
                <a:gd name="T7" fmla="*/ 9 h 166"/>
                <a:gd name="T8" fmla="*/ 34 w 209"/>
                <a:gd name="T9" fmla="*/ 9 h 166"/>
                <a:gd name="T10" fmla="*/ 29 w 209"/>
                <a:gd name="T11" fmla="*/ 7 h 166"/>
                <a:gd name="T12" fmla="*/ 22 w 209"/>
                <a:gd name="T13" fmla="*/ 2 h 166"/>
                <a:gd name="T14" fmla="*/ 15 w 209"/>
                <a:gd name="T15" fmla="*/ 0 h 166"/>
                <a:gd name="T16" fmla="*/ 0 w 209"/>
                <a:gd name="T17" fmla="*/ 1 h 166"/>
                <a:gd name="T18" fmla="*/ 0 w 209"/>
                <a:gd name="T19" fmla="*/ 9 h 166"/>
                <a:gd name="T20" fmla="*/ 8 w 209"/>
                <a:gd name="T21" fmla="*/ 24 h 166"/>
                <a:gd name="T22" fmla="*/ 19 w 209"/>
                <a:gd name="T23" fmla="*/ 53 h 166"/>
                <a:gd name="T24" fmla="*/ 30 w 209"/>
                <a:gd name="T25" fmla="*/ 90 h 166"/>
                <a:gd name="T26" fmla="*/ 40 w 209"/>
                <a:gd name="T27" fmla="*/ 117 h 166"/>
                <a:gd name="T28" fmla="*/ 50 w 209"/>
                <a:gd name="T29" fmla="*/ 135 h 166"/>
                <a:gd name="T30" fmla="*/ 64 w 209"/>
                <a:gd name="T31" fmla="*/ 163 h 166"/>
                <a:gd name="T32" fmla="*/ 77 w 209"/>
                <a:gd name="T33" fmla="*/ 160 h 166"/>
                <a:gd name="T34" fmla="*/ 80 w 209"/>
                <a:gd name="T35" fmla="*/ 151 h 166"/>
                <a:gd name="T36" fmla="*/ 82 w 209"/>
                <a:gd name="T37" fmla="*/ 151 h 166"/>
                <a:gd name="T38" fmla="*/ 87 w 209"/>
                <a:gd name="T39" fmla="*/ 151 h 166"/>
                <a:gd name="T40" fmla="*/ 88 w 209"/>
                <a:gd name="T41" fmla="*/ 157 h 166"/>
                <a:gd name="T42" fmla="*/ 90 w 209"/>
                <a:gd name="T43" fmla="*/ 163 h 166"/>
                <a:gd name="T44" fmla="*/ 105 w 209"/>
                <a:gd name="T45" fmla="*/ 165 h 166"/>
                <a:gd name="T46" fmla="*/ 116 w 209"/>
                <a:gd name="T47" fmla="*/ 163 h 166"/>
                <a:gd name="T48" fmla="*/ 120 w 209"/>
                <a:gd name="T49" fmla="*/ 162 h 166"/>
                <a:gd name="T50" fmla="*/ 123 w 209"/>
                <a:gd name="T51" fmla="*/ 160 h 166"/>
                <a:gd name="T52" fmla="*/ 123 w 209"/>
                <a:gd name="T53" fmla="*/ 61 h 166"/>
                <a:gd name="T54" fmla="*/ 136 w 209"/>
                <a:gd name="T55" fmla="*/ 58 h 166"/>
                <a:gd name="T56" fmla="*/ 136 w 209"/>
                <a:gd name="T57" fmla="*/ 16 h 166"/>
                <a:gd name="T58" fmla="*/ 154 w 209"/>
                <a:gd name="T59" fmla="*/ 14 h 166"/>
                <a:gd name="T60" fmla="*/ 175 w 209"/>
                <a:gd name="T61" fmla="*/ 15 h 166"/>
                <a:gd name="T62" fmla="*/ 180 w 209"/>
                <a:gd name="T63" fmla="*/ 18 h 166"/>
                <a:gd name="T64" fmla="*/ 182 w 209"/>
                <a:gd name="T65" fmla="*/ 20 h 166"/>
                <a:gd name="T66" fmla="*/ 182 w 209"/>
                <a:gd name="T67" fmla="*/ 22 h 166"/>
                <a:gd name="T68" fmla="*/ 193 w 209"/>
                <a:gd name="T69" fmla="*/ 16 h 166"/>
                <a:gd name="T70" fmla="*/ 208 w 209"/>
                <a:gd name="T71" fmla="*/ 13 h 166"/>
                <a:gd name="T72" fmla="*/ 192 w 209"/>
                <a:gd name="T73" fmla="*/ 10 h 166"/>
                <a:gd name="T74" fmla="*/ 167 w 209"/>
                <a:gd name="T75" fmla="*/ 6 h 166"/>
                <a:gd name="T76" fmla="*/ 142 w 209"/>
                <a:gd name="T77" fmla="*/ 9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9"/>
                <a:gd name="T118" fmla="*/ 0 h 166"/>
                <a:gd name="T119" fmla="*/ 209 w 209"/>
                <a:gd name="T120" fmla="*/ 166 h 1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9" h="166">
                  <a:moveTo>
                    <a:pt x="142" y="9"/>
                  </a:moveTo>
                  <a:lnTo>
                    <a:pt x="110" y="13"/>
                  </a:lnTo>
                  <a:lnTo>
                    <a:pt x="97" y="13"/>
                  </a:lnTo>
                  <a:lnTo>
                    <a:pt x="82" y="9"/>
                  </a:lnTo>
                  <a:lnTo>
                    <a:pt x="34" y="9"/>
                  </a:lnTo>
                  <a:lnTo>
                    <a:pt x="29" y="7"/>
                  </a:lnTo>
                  <a:lnTo>
                    <a:pt x="22" y="2"/>
                  </a:lnTo>
                  <a:lnTo>
                    <a:pt x="15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8" y="24"/>
                  </a:lnTo>
                  <a:lnTo>
                    <a:pt x="19" y="53"/>
                  </a:lnTo>
                  <a:lnTo>
                    <a:pt x="30" y="90"/>
                  </a:lnTo>
                  <a:lnTo>
                    <a:pt x="40" y="117"/>
                  </a:lnTo>
                  <a:lnTo>
                    <a:pt x="50" y="135"/>
                  </a:lnTo>
                  <a:lnTo>
                    <a:pt x="64" y="163"/>
                  </a:lnTo>
                  <a:lnTo>
                    <a:pt x="77" y="160"/>
                  </a:lnTo>
                  <a:lnTo>
                    <a:pt x="80" y="151"/>
                  </a:lnTo>
                  <a:lnTo>
                    <a:pt x="82" y="151"/>
                  </a:lnTo>
                  <a:lnTo>
                    <a:pt x="87" y="151"/>
                  </a:lnTo>
                  <a:lnTo>
                    <a:pt x="88" y="157"/>
                  </a:lnTo>
                  <a:lnTo>
                    <a:pt x="90" y="163"/>
                  </a:lnTo>
                  <a:lnTo>
                    <a:pt x="105" y="165"/>
                  </a:lnTo>
                  <a:lnTo>
                    <a:pt x="116" y="163"/>
                  </a:lnTo>
                  <a:lnTo>
                    <a:pt x="120" y="162"/>
                  </a:lnTo>
                  <a:lnTo>
                    <a:pt x="123" y="160"/>
                  </a:lnTo>
                  <a:lnTo>
                    <a:pt x="123" y="61"/>
                  </a:lnTo>
                  <a:lnTo>
                    <a:pt x="136" y="58"/>
                  </a:lnTo>
                  <a:lnTo>
                    <a:pt x="136" y="16"/>
                  </a:lnTo>
                  <a:lnTo>
                    <a:pt x="154" y="14"/>
                  </a:lnTo>
                  <a:lnTo>
                    <a:pt x="175" y="15"/>
                  </a:lnTo>
                  <a:lnTo>
                    <a:pt x="180" y="18"/>
                  </a:lnTo>
                  <a:lnTo>
                    <a:pt x="182" y="20"/>
                  </a:lnTo>
                  <a:lnTo>
                    <a:pt x="182" y="22"/>
                  </a:lnTo>
                  <a:lnTo>
                    <a:pt x="193" y="16"/>
                  </a:lnTo>
                  <a:lnTo>
                    <a:pt x="208" y="13"/>
                  </a:lnTo>
                  <a:lnTo>
                    <a:pt x="192" y="10"/>
                  </a:lnTo>
                  <a:lnTo>
                    <a:pt x="167" y="6"/>
                  </a:lnTo>
                  <a:lnTo>
                    <a:pt x="142" y="9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8" name="Freeform 128"/>
            <p:cNvSpPr>
              <a:spLocks/>
            </p:cNvSpPr>
            <p:nvPr/>
          </p:nvSpPr>
          <p:spPr bwMode="auto">
            <a:xfrm>
              <a:off x="3324" y="2936"/>
              <a:ext cx="111" cy="129"/>
            </a:xfrm>
            <a:custGeom>
              <a:avLst/>
              <a:gdLst>
                <a:gd name="T0" fmla="*/ 109 w 129"/>
                <a:gd name="T1" fmla="*/ 48 h 138"/>
                <a:gd name="T2" fmla="*/ 104 w 129"/>
                <a:gd name="T3" fmla="*/ 47 h 138"/>
                <a:gd name="T4" fmla="*/ 105 w 129"/>
                <a:gd name="T5" fmla="*/ 43 h 138"/>
                <a:gd name="T6" fmla="*/ 101 w 129"/>
                <a:gd name="T7" fmla="*/ 38 h 138"/>
                <a:gd name="T8" fmla="*/ 93 w 129"/>
                <a:gd name="T9" fmla="*/ 29 h 138"/>
                <a:gd name="T10" fmla="*/ 86 w 129"/>
                <a:gd name="T11" fmla="*/ 13 h 138"/>
                <a:gd name="T12" fmla="*/ 83 w 129"/>
                <a:gd name="T13" fmla="*/ 0 h 138"/>
                <a:gd name="T14" fmla="*/ 69 w 129"/>
                <a:gd name="T15" fmla="*/ 4 h 138"/>
                <a:gd name="T16" fmla="*/ 56 w 129"/>
                <a:gd name="T17" fmla="*/ 10 h 138"/>
                <a:gd name="T18" fmla="*/ 56 w 129"/>
                <a:gd name="T19" fmla="*/ 5 h 138"/>
                <a:gd name="T20" fmla="*/ 52 w 129"/>
                <a:gd name="T21" fmla="*/ 3 h 138"/>
                <a:gd name="T22" fmla="*/ 36 w 129"/>
                <a:gd name="T23" fmla="*/ 2 h 138"/>
                <a:gd name="T24" fmla="*/ 13 w 129"/>
                <a:gd name="T25" fmla="*/ 4 h 138"/>
                <a:gd name="T26" fmla="*/ 13 w 129"/>
                <a:gd name="T27" fmla="*/ 47 h 138"/>
                <a:gd name="T28" fmla="*/ 0 w 129"/>
                <a:gd name="T29" fmla="*/ 47 h 138"/>
                <a:gd name="T30" fmla="*/ 0 w 129"/>
                <a:gd name="T31" fmla="*/ 101 h 138"/>
                <a:gd name="T32" fmla="*/ 7 w 129"/>
                <a:gd name="T33" fmla="*/ 105 h 138"/>
                <a:gd name="T34" fmla="*/ 12 w 129"/>
                <a:gd name="T35" fmla="*/ 113 h 138"/>
                <a:gd name="T36" fmla="*/ 12 w 129"/>
                <a:gd name="T37" fmla="*/ 125 h 138"/>
                <a:gd name="T38" fmla="*/ 8 w 129"/>
                <a:gd name="T39" fmla="*/ 128 h 138"/>
                <a:gd name="T40" fmla="*/ 7 w 129"/>
                <a:gd name="T41" fmla="*/ 132 h 138"/>
                <a:gd name="T42" fmla="*/ 11 w 129"/>
                <a:gd name="T43" fmla="*/ 137 h 138"/>
                <a:gd name="T44" fmla="*/ 21 w 129"/>
                <a:gd name="T45" fmla="*/ 137 h 138"/>
                <a:gd name="T46" fmla="*/ 30 w 129"/>
                <a:gd name="T47" fmla="*/ 132 h 138"/>
                <a:gd name="T48" fmla="*/ 40 w 129"/>
                <a:gd name="T49" fmla="*/ 125 h 138"/>
                <a:gd name="T50" fmla="*/ 46 w 129"/>
                <a:gd name="T51" fmla="*/ 112 h 138"/>
                <a:gd name="T52" fmla="*/ 53 w 129"/>
                <a:gd name="T53" fmla="*/ 108 h 138"/>
                <a:gd name="T54" fmla="*/ 61 w 129"/>
                <a:gd name="T55" fmla="*/ 107 h 138"/>
                <a:gd name="T56" fmla="*/ 66 w 129"/>
                <a:gd name="T57" fmla="*/ 113 h 138"/>
                <a:gd name="T58" fmla="*/ 70 w 129"/>
                <a:gd name="T59" fmla="*/ 115 h 138"/>
                <a:gd name="T60" fmla="*/ 77 w 129"/>
                <a:gd name="T61" fmla="*/ 115 h 138"/>
                <a:gd name="T62" fmla="*/ 82 w 129"/>
                <a:gd name="T63" fmla="*/ 105 h 138"/>
                <a:gd name="T64" fmla="*/ 87 w 129"/>
                <a:gd name="T65" fmla="*/ 95 h 138"/>
                <a:gd name="T66" fmla="*/ 94 w 129"/>
                <a:gd name="T67" fmla="*/ 90 h 138"/>
                <a:gd name="T68" fmla="*/ 105 w 129"/>
                <a:gd name="T69" fmla="*/ 87 h 138"/>
                <a:gd name="T70" fmla="*/ 112 w 129"/>
                <a:gd name="T71" fmla="*/ 83 h 138"/>
                <a:gd name="T72" fmla="*/ 115 w 129"/>
                <a:gd name="T73" fmla="*/ 79 h 138"/>
                <a:gd name="T74" fmla="*/ 120 w 129"/>
                <a:gd name="T75" fmla="*/ 77 h 138"/>
                <a:gd name="T76" fmla="*/ 128 w 129"/>
                <a:gd name="T77" fmla="*/ 69 h 138"/>
                <a:gd name="T78" fmla="*/ 126 w 129"/>
                <a:gd name="T79" fmla="*/ 66 h 138"/>
                <a:gd name="T80" fmla="*/ 120 w 129"/>
                <a:gd name="T81" fmla="*/ 60 h 138"/>
                <a:gd name="T82" fmla="*/ 115 w 129"/>
                <a:gd name="T83" fmla="*/ 59 h 138"/>
                <a:gd name="T84" fmla="*/ 111 w 129"/>
                <a:gd name="T85" fmla="*/ 56 h 138"/>
                <a:gd name="T86" fmla="*/ 109 w 129"/>
                <a:gd name="T87" fmla="*/ 48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9"/>
                <a:gd name="T133" fmla="*/ 0 h 138"/>
                <a:gd name="T134" fmla="*/ 129 w 129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9" h="138">
                  <a:moveTo>
                    <a:pt x="109" y="48"/>
                  </a:moveTo>
                  <a:lnTo>
                    <a:pt x="104" y="47"/>
                  </a:lnTo>
                  <a:lnTo>
                    <a:pt x="105" y="43"/>
                  </a:lnTo>
                  <a:lnTo>
                    <a:pt x="101" y="38"/>
                  </a:lnTo>
                  <a:lnTo>
                    <a:pt x="93" y="29"/>
                  </a:lnTo>
                  <a:lnTo>
                    <a:pt x="86" y="13"/>
                  </a:lnTo>
                  <a:lnTo>
                    <a:pt x="83" y="0"/>
                  </a:lnTo>
                  <a:lnTo>
                    <a:pt x="69" y="4"/>
                  </a:lnTo>
                  <a:lnTo>
                    <a:pt x="56" y="10"/>
                  </a:lnTo>
                  <a:lnTo>
                    <a:pt x="56" y="5"/>
                  </a:lnTo>
                  <a:lnTo>
                    <a:pt x="52" y="3"/>
                  </a:lnTo>
                  <a:lnTo>
                    <a:pt x="36" y="2"/>
                  </a:lnTo>
                  <a:lnTo>
                    <a:pt x="13" y="4"/>
                  </a:lnTo>
                  <a:lnTo>
                    <a:pt x="13" y="47"/>
                  </a:lnTo>
                  <a:lnTo>
                    <a:pt x="0" y="47"/>
                  </a:lnTo>
                  <a:lnTo>
                    <a:pt x="0" y="101"/>
                  </a:lnTo>
                  <a:lnTo>
                    <a:pt x="7" y="105"/>
                  </a:lnTo>
                  <a:lnTo>
                    <a:pt x="12" y="113"/>
                  </a:lnTo>
                  <a:lnTo>
                    <a:pt x="12" y="125"/>
                  </a:lnTo>
                  <a:lnTo>
                    <a:pt x="8" y="128"/>
                  </a:lnTo>
                  <a:lnTo>
                    <a:pt x="7" y="132"/>
                  </a:lnTo>
                  <a:lnTo>
                    <a:pt x="11" y="137"/>
                  </a:lnTo>
                  <a:lnTo>
                    <a:pt x="21" y="137"/>
                  </a:lnTo>
                  <a:lnTo>
                    <a:pt x="30" y="132"/>
                  </a:lnTo>
                  <a:lnTo>
                    <a:pt x="40" y="125"/>
                  </a:lnTo>
                  <a:lnTo>
                    <a:pt x="46" y="112"/>
                  </a:lnTo>
                  <a:lnTo>
                    <a:pt x="53" y="108"/>
                  </a:lnTo>
                  <a:lnTo>
                    <a:pt x="61" y="107"/>
                  </a:lnTo>
                  <a:lnTo>
                    <a:pt x="66" y="113"/>
                  </a:lnTo>
                  <a:lnTo>
                    <a:pt x="70" y="115"/>
                  </a:lnTo>
                  <a:lnTo>
                    <a:pt x="77" y="115"/>
                  </a:lnTo>
                  <a:lnTo>
                    <a:pt x="82" y="105"/>
                  </a:lnTo>
                  <a:lnTo>
                    <a:pt x="87" y="95"/>
                  </a:lnTo>
                  <a:lnTo>
                    <a:pt x="94" y="90"/>
                  </a:lnTo>
                  <a:lnTo>
                    <a:pt x="105" y="87"/>
                  </a:lnTo>
                  <a:lnTo>
                    <a:pt x="112" y="83"/>
                  </a:lnTo>
                  <a:lnTo>
                    <a:pt x="115" y="79"/>
                  </a:lnTo>
                  <a:lnTo>
                    <a:pt x="120" y="77"/>
                  </a:lnTo>
                  <a:lnTo>
                    <a:pt x="128" y="69"/>
                  </a:lnTo>
                  <a:lnTo>
                    <a:pt x="126" y="66"/>
                  </a:lnTo>
                  <a:lnTo>
                    <a:pt x="120" y="60"/>
                  </a:lnTo>
                  <a:lnTo>
                    <a:pt x="115" y="59"/>
                  </a:lnTo>
                  <a:lnTo>
                    <a:pt x="111" y="56"/>
                  </a:lnTo>
                  <a:lnTo>
                    <a:pt x="109" y="48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9" name="Freeform 129"/>
            <p:cNvSpPr>
              <a:spLocks/>
            </p:cNvSpPr>
            <p:nvPr/>
          </p:nvSpPr>
          <p:spPr bwMode="auto">
            <a:xfrm>
              <a:off x="3582" y="2572"/>
              <a:ext cx="105" cy="150"/>
            </a:xfrm>
            <a:custGeom>
              <a:avLst/>
              <a:gdLst>
                <a:gd name="T0" fmla="*/ 3 w 126"/>
                <a:gd name="T1" fmla="*/ 162 h 163"/>
                <a:gd name="T2" fmla="*/ 29 w 126"/>
                <a:gd name="T3" fmla="*/ 146 h 163"/>
                <a:gd name="T4" fmla="*/ 52 w 126"/>
                <a:gd name="T5" fmla="*/ 123 h 163"/>
                <a:gd name="T6" fmla="*/ 71 w 126"/>
                <a:gd name="T7" fmla="*/ 104 h 163"/>
                <a:gd name="T8" fmla="*/ 86 w 126"/>
                <a:gd name="T9" fmla="*/ 84 h 163"/>
                <a:gd name="T10" fmla="*/ 106 w 126"/>
                <a:gd name="T11" fmla="*/ 49 h 163"/>
                <a:gd name="T12" fmla="*/ 116 w 126"/>
                <a:gd name="T13" fmla="*/ 31 h 163"/>
                <a:gd name="T14" fmla="*/ 123 w 126"/>
                <a:gd name="T15" fmla="*/ 18 h 163"/>
                <a:gd name="T16" fmla="*/ 125 w 126"/>
                <a:gd name="T17" fmla="*/ 0 h 163"/>
                <a:gd name="T18" fmla="*/ 116 w 126"/>
                <a:gd name="T19" fmla="*/ 0 h 163"/>
                <a:gd name="T20" fmla="*/ 111 w 126"/>
                <a:gd name="T21" fmla="*/ 2 h 163"/>
                <a:gd name="T22" fmla="*/ 98 w 126"/>
                <a:gd name="T23" fmla="*/ 4 h 163"/>
                <a:gd name="T24" fmla="*/ 52 w 126"/>
                <a:gd name="T25" fmla="*/ 10 h 163"/>
                <a:gd name="T26" fmla="*/ 29 w 126"/>
                <a:gd name="T27" fmla="*/ 13 h 163"/>
                <a:gd name="T28" fmla="*/ 22 w 126"/>
                <a:gd name="T29" fmla="*/ 9 h 163"/>
                <a:gd name="T30" fmla="*/ 13 w 126"/>
                <a:gd name="T31" fmla="*/ 19 h 163"/>
                <a:gd name="T32" fmla="*/ 16 w 126"/>
                <a:gd name="T33" fmla="*/ 22 h 163"/>
                <a:gd name="T34" fmla="*/ 13 w 126"/>
                <a:gd name="T35" fmla="*/ 27 h 163"/>
                <a:gd name="T36" fmla="*/ 24 w 126"/>
                <a:gd name="T37" fmla="*/ 33 h 163"/>
                <a:gd name="T38" fmla="*/ 59 w 126"/>
                <a:gd name="T39" fmla="*/ 51 h 163"/>
                <a:gd name="T40" fmla="*/ 75 w 126"/>
                <a:gd name="T41" fmla="*/ 52 h 163"/>
                <a:gd name="T42" fmla="*/ 42 w 126"/>
                <a:gd name="T43" fmla="*/ 96 h 163"/>
                <a:gd name="T44" fmla="*/ 25 w 126"/>
                <a:gd name="T45" fmla="*/ 101 h 163"/>
                <a:gd name="T46" fmla="*/ 23 w 126"/>
                <a:gd name="T47" fmla="*/ 108 h 163"/>
                <a:gd name="T48" fmla="*/ 7 w 126"/>
                <a:gd name="T49" fmla="*/ 106 h 163"/>
                <a:gd name="T50" fmla="*/ 0 w 126"/>
                <a:gd name="T51" fmla="*/ 121 h 163"/>
                <a:gd name="T52" fmla="*/ 0 w 126"/>
                <a:gd name="T53" fmla="*/ 155 h 163"/>
                <a:gd name="T54" fmla="*/ 3 w 126"/>
                <a:gd name="T55" fmla="*/ 162 h 1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6"/>
                <a:gd name="T85" fmla="*/ 0 h 163"/>
                <a:gd name="T86" fmla="*/ 126 w 126"/>
                <a:gd name="T87" fmla="*/ 163 h 1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6" h="163">
                  <a:moveTo>
                    <a:pt x="3" y="162"/>
                  </a:moveTo>
                  <a:lnTo>
                    <a:pt x="29" y="146"/>
                  </a:lnTo>
                  <a:lnTo>
                    <a:pt x="52" y="123"/>
                  </a:lnTo>
                  <a:lnTo>
                    <a:pt x="71" y="104"/>
                  </a:lnTo>
                  <a:lnTo>
                    <a:pt x="86" y="84"/>
                  </a:lnTo>
                  <a:lnTo>
                    <a:pt x="106" y="49"/>
                  </a:lnTo>
                  <a:lnTo>
                    <a:pt x="116" y="31"/>
                  </a:lnTo>
                  <a:lnTo>
                    <a:pt x="123" y="18"/>
                  </a:lnTo>
                  <a:lnTo>
                    <a:pt x="125" y="0"/>
                  </a:lnTo>
                  <a:lnTo>
                    <a:pt x="116" y="0"/>
                  </a:lnTo>
                  <a:lnTo>
                    <a:pt x="111" y="2"/>
                  </a:lnTo>
                  <a:lnTo>
                    <a:pt x="98" y="4"/>
                  </a:lnTo>
                  <a:lnTo>
                    <a:pt x="52" y="10"/>
                  </a:lnTo>
                  <a:lnTo>
                    <a:pt x="29" y="13"/>
                  </a:lnTo>
                  <a:lnTo>
                    <a:pt x="22" y="9"/>
                  </a:lnTo>
                  <a:lnTo>
                    <a:pt x="13" y="19"/>
                  </a:lnTo>
                  <a:lnTo>
                    <a:pt x="16" y="22"/>
                  </a:lnTo>
                  <a:lnTo>
                    <a:pt x="13" y="27"/>
                  </a:lnTo>
                  <a:lnTo>
                    <a:pt x="24" y="33"/>
                  </a:lnTo>
                  <a:lnTo>
                    <a:pt x="59" y="51"/>
                  </a:lnTo>
                  <a:lnTo>
                    <a:pt x="75" y="52"/>
                  </a:lnTo>
                  <a:lnTo>
                    <a:pt x="42" y="96"/>
                  </a:lnTo>
                  <a:lnTo>
                    <a:pt x="25" y="101"/>
                  </a:lnTo>
                  <a:lnTo>
                    <a:pt x="23" y="108"/>
                  </a:lnTo>
                  <a:lnTo>
                    <a:pt x="7" y="106"/>
                  </a:lnTo>
                  <a:lnTo>
                    <a:pt x="0" y="121"/>
                  </a:lnTo>
                  <a:lnTo>
                    <a:pt x="0" y="155"/>
                  </a:lnTo>
                  <a:lnTo>
                    <a:pt x="3" y="162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0" name="Freeform 130"/>
            <p:cNvSpPr>
              <a:spLocks/>
            </p:cNvSpPr>
            <p:nvPr/>
          </p:nvSpPr>
          <p:spPr bwMode="auto">
            <a:xfrm>
              <a:off x="3487" y="2659"/>
              <a:ext cx="100" cy="116"/>
            </a:xfrm>
            <a:custGeom>
              <a:avLst/>
              <a:gdLst>
                <a:gd name="T0" fmla="*/ 71 w 118"/>
                <a:gd name="T1" fmla="*/ 115 h 126"/>
                <a:gd name="T2" fmla="*/ 90 w 118"/>
                <a:gd name="T3" fmla="*/ 100 h 126"/>
                <a:gd name="T4" fmla="*/ 110 w 118"/>
                <a:gd name="T5" fmla="*/ 69 h 126"/>
                <a:gd name="T6" fmla="*/ 113 w 118"/>
                <a:gd name="T7" fmla="*/ 67 h 126"/>
                <a:gd name="T8" fmla="*/ 109 w 118"/>
                <a:gd name="T9" fmla="*/ 60 h 126"/>
                <a:gd name="T10" fmla="*/ 109 w 118"/>
                <a:gd name="T11" fmla="*/ 27 h 126"/>
                <a:gd name="T12" fmla="*/ 117 w 118"/>
                <a:gd name="T13" fmla="*/ 12 h 126"/>
                <a:gd name="T14" fmla="*/ 113 w 118"/>
                <a:gd name="T15" fmla="*/ 6 h 126"/>
                <a:gd name="T16" fmla="*/ 91 w 118"/>
                <a:gd name="T17" fmla="*/ 10 h 126"/>
                <a:gd name="T18" fmla="*/ 83 w 118"/>
                <a:gd name="T19" fmla="*/ 18 h 126"/>
                <a:gd name="T20" fmla="*/ 63 w 118"/>
                <a:gd name="T21" fmla="*/ 15 h 126"/>
                <a:gd name="T22" fmla="*/ 44 w 118"/>
                <a:gd name="T23" fmla="*/ 2 h 126"/>
                <a:gd name="T24" fmla="*/ 30 w 118"/>
                <a:gd name="T25" fmla="*/ 0 h 126"/>
                <a:gd name="T26" fmla="*/ 27 w 118"/>
                <a:gd name="T27" fmla="*/ 2 h 126"/>
                <a:gd name="T28" fmla="*/ 11 w 118"/>
                <a:gd name="T29" fmla="*/ 6 h 126"/>
                <a:gd name="T30" fmla="*/ 12 w 118"/>
                <a:gd name="T31" fmla="*/ 13 h 126"/>
                <a:gd name="T32" fmla="*/ 16 w 118"/>
                <a:gd name="T33" fmla="*/ 40 h 126"/>
                <a:gd name="T34" fmla="*/ 0 w 118"/>
                <a:gd name="T35" fmla="*/ 57 h 126"/>
                <a:gd name="T36" fmla="*/ 5 w 118"/>
                <a:gd name="T37" fmla="*/ 64 h 126"/>
                <a:gd name="T38" fmla="*/ 6 w 118"/>
                <a:gd name="T39" fmla="*/ 72 h 126"/>
                <a:gd name="T40" fmla="*/ 3 w 118"/>
                <a:gd name="T41" fmla="*/ 78 h 126"/>
                <a:gd name="T42" fmla="*/ 52 w 118"/>
                <a:gd name="T43" fmla="*/ 109 h 126"/>
                <a:gd name="T44" fmla="*/ 52 w 118"/>
                <a:gd name="T45" fmla="*/ 112 h 126"/>
                <a:gd name="T46" fmla="*/ 55 w 118"/>
                <a:gd name="T47" fmla="*/ 117 h 126"/>
                <a:gd name="T48" fmla="*/ 69 w 118"/>
                <a:gd name="T49" fmla="*/ 125 h 126"/>
                <a:gd name="T50" fmla="*/ 71 w 118"/>
                <a:gd name="T51" fmla="*/ 115 h 1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26"/>
                <a:gd name="T80" fmla="*/ 118 w 118"/>
                <a:gd name="T81" fmla="*/ 126 h 1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26">
                  <a:moveTo>
                    <a:pt x="71" y="115"/>
                  </a:moveTo>
                  <a:lnTo>
                    <a:pt x="90" y="100"/>
                  </a:lnTo>
                  <a:lnTo>
                    <a:pt x="110" y="69"/>
                  </a:lnTo>
                  <a:lnTo>
                    <a:pt x="113" y="67"/>
                  </a:lnTo>
                  <a:lnTo>
                    <a:pt x="109" y="60"/>
                  </a:lnTo>
                  <a:lnTo>
                    <a:pt x="109" y="27"/>
                  </a:lnTo>
                  <a:lnTo>
                    <a:pt x="117" y="12"/>
                  </a:lnTo>
                  <a:lnTo>
                    <a:pt x="113" y="6"/>
                  </a:lnTo>
                  <a:lnTo>
                    <a:pt x="91" y="10"/>
                  </a:lnTo>
                  <a:lnTo>
                    <a:pt x="83" y="18"/>
                  </a:lnTo>
                  <a:lnTo>
                    <a:pt x="63" y="15"/>
                  </a:lnTo>
                  <a:lnTo>
                    <a:pt x="44" y="2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11" y="6"/>
                  </a:lnTo>
                  <a:lnTo>
                    <a:pt x="12" y="13"/>
                  </a:lnTo>
                  <a:lnTo>
                    <a:pt x="16" y="40"/>
                  </a:lnTo>
                  <a:lnTo>
                    <a:pt x="0" y="57"/>
                  </a:lnTo>
                  <a:lnTo>
                    <a:pt x="5" y="64"/>
                  </a:lnTo>
                  <a:lnTo>
                    <a:pt x="6" y="72"/>
                  </a:lnTo>
                  <a:lnTo>
                    <a:pt x="3" y="78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5" y="117"/>
                  </a:lnTo>
                  <a:lnTo>
                    <a:pt x="69" y="125"/>
                  </a:lnTo>
                  <a:lnTo>
                    <a:pt x="71" y="115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1" name="Freeform 131"/>
            <p:cNvSpPr>
              <a:spLocks/>
            </p:cNvSpPr>
            <p:nvPr/>
          </p:nvSpPr>
          <p:spPr bwMode="auto">
            <a:xfrm>
              <a:off x="3487" y="2659"/>
              <a:ext cx="100" cy="116"/>
            </a:xfrm>
            <a:custGeom>
              <a:avLst/>
              <a:gdLst>
                <a:gd name="T0" fmla="*/ 71 w 118"/>
                <a:gd name="T1" fmla="*/ 115 h 126"/>
                <a:gd name="T2" fmla="*/ 90 w 118"/>
                <a:gd name="T3" fmla="*/ 100 h 126"/>
                <a:gd name="T4" fmla="*/ 110 w 118"/>
                <a:gd name="T5" fmla="*/ 69 h 126"/>
                <a:gd name="T6" fmla="*/ 113 w 118"/>
                <a:gd name="T7" fmla="*/ 67 h 126"/>
                <a:gd name="T8" fmla="*/ 109 w 118"/>
                <a:gd name="T9" fmla="*/ 60 h 126"/>
                <a:gd name="T10" fmla="*/ 109 w 118"/>
                <a:gd name="T11" fmla="*/ 27 h 126"/>
                <a:gd name="T12" fmla="*/ 117 w 118"/>
                <a:gd name="T13" fmla="*/ 12 h 126"/>
                <a:gd name="T14" fmla="*/ 113 w 118"/>
                <a:gd name="T15" fmla="*/ 6 h 126"/>
                <a:gd name="T16" fmla="*/ 91 w 118"/>
                <a:gd name="T17" fmla="*/ 10 h 126"/>
                <a:gd name="T18" fmla="*/ 83 w 118"/>
                <a:gd name="T19" fmla="*/ 18 h 126"/>
                <a:gd name="T20" fmla="*/ 63 w 118"/>
                <a:gd name="T21" fmla="*/ 15 h 126"/>
                <a:gd name="T22" fmla="*/ 44 w 118"/>
                <a:gd name="T23" fmla="*/ 2 h 126"/>
                <a:gd name="T24" fmla="*/ 30 w 118"/>
                <a:gd name="T25" fmla="*/ 0 h 126"/>
                <a:gd name="T26" fmla="*/ 27 w 118"/>
                <a:gd name="T27" fmla="*/ 2 h 126"/>
                <a:gd name="T28" fmla="*/ 11 w 118"/>
                <a:gd name="T29" fmla="*/ 6 h 126"/>
                <a:gd name="T30" fmla="*/ 12 w 118"/>
                <a:gd name="T31" fmla="*/ 13 h 126"/>
                <a:gd name="T32" fmla="*/ 16 w 118"/>
                <a:gd name="T33" fmla="*/ 40 h 126"/>
                <a:gd name="T34" fmla="*/ 0 w 118"/>
                <a:gd name="T35" fmla="*/ 57 h 126"/>
                <a:gd name="T36" fmla="*/ 5 w 118"/>
                <a:gd name="T37" fmla="*/ 64 h 126"/>
                <a:gd name="T38" fmla="*/ 6 w 118"/>
                <a:gd name="T39" fmla="*/ 72 h 126"/>
                <a:gd name="T40" fmla="*/ 3 w 118"/>
                <a:gd name="T41" fmla="*/ 78 h 126"/>
                <a:gd name="T42" fmla="*/ 52 w 118"/>
                <a:gd name="T43" fmla="*/ 109 h 126"/>
                <a:gd name="T44" fmla="*/ 52 w 118"/>
                <a:gd name="T45" fmla="*/ 112 h 126"/>
                <a:gd name="T46" fmla="*/ 55 w 118"/>
                <a:gd name="T47" fmla="*/ 117 h 126"/>
                <a:gd name="T48" fmla="*/ 69 w 118"/>
                <a:gd name="T49" fmla="*/ 125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126"/>
                <a:gd name="T77" fmla="*/ 118 w 118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126">
                  <a:moveTo>
                    <a:pt x="71" y="115"/>
                  </a:moveTo>
                  <a:lnTo>
                    <a:pt x="90" y="100"/>
                  </a:lnTo>
                  <a:lnTo>
                    <a:pt x="110" y="69"/>
                  </a:lnTo>
                  <a:lnTo>
                    <a:pt x="113" y="67"/>
                  </a:lnTo>
                  <a:lnTo>
                    <a:pt x="109" y="60"/>
                  </a:lnTo>
                  <a:lnTo>
                    <a:pt x="109" y="27"/>
                  </a:lnTo>
                  <a:lnTo>
                    <a:pt x="117" y="12"/>
                  </a:lnTo>
                  <a:lnTo>
                    <a:pt x="113" y="6"/>
                  </a:lnTo>
                  <a:lnTo>
                    <a:pt x="91" y="10"/>
                  </a:lnTo>
                  <a:lnTo>
                    <a:pt x="83" y="18"/>
                  </a:lnTo>
                  <a:lnTo>
                    <a:pt x="63" y="15"/>
                  </a:lnTo>
                  <a:lnTo>
                    <a:pt x="44" y="2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11" y="6"/>
                  </a:lnTo>
                  <a:lnTo>
                    <a:pt x="12" y="13"/>
                  </a:lnTo>
                  <a:lnTo>
                    <a:pt x="16" y="40"/>
                  </a:lnTo>
                  <a:lnTo>
                    <a:pt x="0" y="57"/>
                  </a:lnTo>
                  <a:lnTo>
                    <a:pt x="5" y="64"/>
                  </a:lnTo>
                  <a:lnTo>
                    <a:pt x="6" y="72"/>
                  </a:lnTo>
                  <a:lnTo>
                    <a:pt x="3" y="78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5" y="117"/>
                  </a:lnTo>
                  <a:lnTo>
                    <a:pt x="69" y="125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2" name="Freeform 132"/>
            <p:cNvSpPr>
              <a:spLocks/>
            </p:cNvSpPr>
            <p:nvPr/>
          </p:nvSpPr>
          <p:spPr bwMode="auto">
            <a:xfrm>
              <a:off x="3435" y="2665"/>
              <a:ext cx="67" cy="70"/>
            </a:xfrm>
            <a:custGeom>
              <a:avLst/>
              <a:gdLst>
                <a:gd name="T0" fmla="*/ 16 w 79"/>
                <a:gd name="T1" fmla="*/ 5 h 76"/>
                <a:gd name="T2" fmla="*/ 15 w 79"/>
                <a:gd name="T3" fmla="*/ 7 h 76"/>
                <a:gd name="T4" fmla="*/ 14 w 79"/>
                <a:gd name="T5" fmla="*/ 15 h 76"/>
                <a:gd name="T6" fmla="*/ 12 w 79"/>
                <a:gd name="T7" fmla="*/ 19 h 76"/>
                <a:gd name="T8" fmla="*/ 11 w 79"/>
                <a:gd name="T9" fmla="*/ 29 h 76"/>
                <a:gd name="T10" fmla="*/ 1 w 79"/>
                <a:gd name="T11" fmla="*/ 51 h 76"/>
                <a:gd name="T12" fmla="*/ 0 w 79"/>
                <a:gd name="T13" fmla="*/ 61 h 76"/>
                <a:gd name="T14" fmla="*/ 2 w 79"/>
                <a:gd name="T15" fmla="*/ 75 h 76"/>
                <a:gd name="T16" fmla="*/ 12 w 79"/>
                <a:gd name="T17" fmla="*/ 72 h 76"/>
                <a:gd name="T18" fmla="*/ 30 w 79"/>
                <a:gd name="T19" fmla="*/ 66 h 76"/>
                <a:gd name="T20" fmla="*/ 45 w 79"/>
                <a:gd name="T21" fmla="*/ 54 h 76"/>
                <a:gd name="T22" fmla="*/ 47 w 79"/>
                <a:gd name="T23" fmla="*/ 51 h 76"/>
                <a:gd name="T24" fmla="*/ 60 w 79"/>
                <a:gd name="T25" fmla="*/ 48 h 76"/>
                <a:gd name="T26" fmla="*/ 78 w 79"/>
                <a:gd name="T27" fmla="*/ 33 h 76"/>
                <a:gd name="T28" fmla="*/ 71 w 79"/>
                <a:gd name="T29" fmla="*/ 10 h 76"/>
                <a:gd name="T30" fmla="*/ 71 w 79"/>
                <a:gd name="T31" fmla="*/ 5 h 76"/>
                <a:gd name="T32" fmla="*/ 71 w 79"/>
                <a:gd name="T33" fmla="*/ 1 h 76"/>
                <a:gd name="T34" fmla="*/ 69 w 79"/>
                <a:gd name="T35" fmla="*/ 0 h 76"/>
                <a:gd name="T36" fmla="*/ 43 w 79"/>
                <a:gd name="T37" fmla="*/ 3 h 76"/>
                <a:gd name="T38" fmla="*/ 22 w 79"/>
                <a:gd name="T39" fmla="*/ 3 h 76"/>
                <a:gd name="T40" fmla="*/ 16 w 79"/>
                <a:gd name="T41" fmla="*/ 5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76"/>
                <a:gd name="T65" fmla="*/ 79 w 79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76">
                  <a:moveTo>
                    <a:pt x="16" y="5"/>
                  </a:moveTo>
                  <a:lnTo>
                    <a:pt x="15" y="7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1" y="29"/>
                  </a:lnTo>
                  <a:lnTo>
                    <a:pt x="1" y="51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12" y="72"/>
                  </a:lnTo>
                  <a:lnTo>
                    <a:pt x="30" y="66"/>
                  </a:lnTo>
                  <a:lnTo>
                    <a:pt x="45" y="54"/>
                  </a:lnTo>
                  <a:lnTo>
                    <a:pt x="47" y="51"/>
                  </a:lnTo>
                  <a:lnTo>
                    <a:pt x="60" y="48"/>
                  </a:lnTo>
                  <a:lnTo>
                    <a:pt x="78" y="33"/>
                  </a:lnTo>
                  <a:lnTo>
                    <a:pt x="71" y="10"/>
                  </a:lnTo>
                  <a:lnTo>
                    <a:pt x="71" y="5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43" y="3"/>
                  </a:lnTo>
                  <a:lnTo>
                    <a:pt x="22" y="3"/>
                  </a:lnTo>
                  <a:lnTo>
                    <a:pt x="16" y="5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3" name="Freeform 133"/>
            <p:cNvSpPr>
              <a:spLocks/>
            </p:cNvSpPr>
            <p:nvPr/>
          </p:nvSpPr>
          <p:spPr bwMode="auto">
            <a:xfrm>
              <a:off x="3483" y="2500"/>
              <a:ext cx="163" cy="175"/>
            </a:xfrm>
            <a:custGeom>
              <a:avLst/>
              <a:gdLst>
                <a:gd name="T0" fmla="*/ 72 w 192"/>
                <a:gd name="T1" fmla="*/ 0 h 190"/>
                <a:gd name="T2" fmla="*/ 66 w 192"/>
                <a:gd name="T3" fmla="*/ 5 h 190"/>
                <a:gd name="T4" fmla="*/ 56 w 192"/>
                <a:gd name="T5" fmla="*/ 10 h 190"/>
                <a:gd name="T6" fmla="*/ 47 w 192"/>
                <a:gd name="T7" fmla="*/ 20 h 190"/>
                <a:gd name="T8" fmla="*/ 39 w 192"/>
                <a:gd name="T9" fmla="*/ 30 h 190"/>
                <a:gd name="T10" fmla="*/ 37 w 192"/>
                <a:gd name="T11" fmla="*/ 40 h 190"/>
                <a:gd name="T12" fmla="*/ 33 w 192"/>
                <a:gd name="T13" fmla="*/ 50 h 190"/>
                <a:gd name="T14" fmla="*/ 25 w 192"/>
                <a:gd name="T15" fmla="*/ 64 h 190"/>
                <a:gd name="T16" fmla="*/ 15 w 192"/>
                <a:gd name="T17" fmla="*/ 73 h 190"/>
                <a:gd name="T18" fmla="*/ 8 w 192"/>
                <a:gd name="T19" fmla="*/ 81 h 190"/>
                <a:gd name="T20" fmla="*/ 3 w 192"/>
                <a:gd name="T21" fmla="*/ 91 h 190"/>
                <a:gd name="T22" fmla="*/ 3 w 192"/>
                <a:gd name="T23" fmla="*/ 113 h 190"/>
                <a:gd name="T24" fmla="*/ 0 w 192"/>
                <a:gd name="T25" fmla="*/ 118 h 190"/>
                <a:gd name="T26" fmla="*/ 1 w 192"/>
                <a:gd name="T27" fmla="*/ 121 h 190"/>
                <a:gd name="T28" fmla="*/ 4 w 192"/>
                <a:gd name="T29" fmla="*/ 126 h 190"/>
                <a:gd name="T30" fmla="*/ 22 w 192"/>
                <a:gd name="T31" fmla="*/ 141 h 190"/>
                <a:gd name="T32" fmla="*/ 31 w 192"/>
                <a:gd name="T33" fmla="*/ 154 h 190"/>
                <a:gd name="T34" fmla="*/ 35 w 192"/>
                <a:gd name="T35" fmla="*/ 171 h 190"/>
                <a:gd name="T36" fmla="*/ 49 w 192"/>
                <a:gd name="T37" fmla="*/ 173 h 190"/>
                <a:gd name="T38" fmla="*/ 67 w 192"/>
                <a:gd name="T39" fmla="*/ 186 h 190"/>
                <a:gd name="T40" fmla="*/ 88 w 192"/>
                <a:gd name="T41" fmla="*/ 189 h 190"/>
                <a:gd name="T42" fmla="*/ 95 w 192"/>
                <a:gd name="T43" fmla="*/ 181 h 190"/>
                <a:gd name="T44" fmla="*/ 117 w 192"/>
                <a:gd name="T45" fmla="*/ 177 h 190"/>
                <a:gd name="T46" fmla="*/ 121 w 192"/>
                <a:gd name="T47" fmla="*/ 183 h 190"/>
                <a:gd name="T48" fmla="*/ 137 w 192"/>
                <a:gd name="T49" fmla="*/ 184 h 190"/>
                <a:gd name="T50" fmla="*/ 141 w 192"/>
                <a:gd name="T51" fmla="*/ 177 h 190"/>
                <a:gd name="T52" fmla="*/ 156 w 192"/>
                <a:gd name="T53" fmla="*/ 173 h 190"/>
                <a:gd name="T54" fmla="*/ 191 w 192"/>
                <a:gd name="T55" fmla="*/ 129 h 190"/>
                <a:gd name="T56" fmla="*/ 175 w 192"/>
                <a:gd name="T57" fmla="*/ 128 h 190"/>
                <a:gd name="T58" fmla="*/ 139 w 192"/>
                <a:gd name="T59" fmla="*/ 110 h 190"/>
                <a:gd name="T60" fmla="*/ 127 w 192"/>
                <a:gd name="T61" fmla="*/ 103 h 190"/>
                <a:gd name="T62" fmla="*/ 131 w 192"/>
                <a:gd name="T63" fmla="*/ 99 h 190"/>
                <a:gd name="T64" fmla="*/ 127 w 192"/>
                <a:gd name="T65" fmla="*/ 95 h 190"/>
                <a:gd name="T66" fmla="*/ 113 w 192"/>
                <a:gd name="T67" fmla="*/ 93 h 190"/>
                <a:gd name="T68" fmla="*/ 112 w 192"/>
                <a:gd name="T69" fmla="*/ 81 h 190"/>
                <a:gd name="T70" fmla="*/ 119 w 192"/>
                <a:gd name="T71" fmla="*/ 72 h 190"/>
                <a:gd name="T72" fmla="*/ 123 w 192"/>
                <a:gd name="T73" fmla="*/ 74 h 190"/>
                <a:gd name="T74" fmla="*/ 127 w 192"/>
                <a:gd name="T75" fmla="*/ 69 h 190"/>
                <a:gd name="T76" fmla="*/ 125 w 192"/>
                <a:gd name="T77" fmla="*/ 64 h 190"/>
                <a:gd name="T78" fmla="*/ 118 w 192"/>
                <a:gd name="T79" fmla="*/ 56 h 190"/>
                <a:gd name="T80" fmla="*/ 103 w 192"/>
                <a:gd name="T81" fmla="*/ 43 h 190"/>
                <a:gd name="T82" fmla="*/ 91 w 192"/>
                <a:gd name="T83" fmla="*/ 32 h 190"/>
                <a:gd name="T84" fmla="*/ 76 w 192"/>
                <a:gd name="T85" fmla="*/ 14 h 190"/>
                <a:gd name="T86" fmla="*/ 74 w 192"/>
                <a:gd name="T87" fmla="*/ 6 h 190"/>
                <a:gd name="T88" fmla="*/ 72 w 192"/>
                <a:gd name="T89" fmla="*/ 0 h 1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190"/>
                <a:gd name="T137" fmla="*/ 192 w 192"/>
                <a:gd name="T138" fmla="*/ 190 h 1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190">
                  <a:moveTo>
                    <a:pt x="72" y="0"/>
                  </a:moveTo>
                  <a:lnTo>
                    <a:pt x="66" y="5"/>
                  </a:lnTo>
                  <a:lnTo>
                    <a:pt x="56" y="10"/>
                  </a:lnTo>
                  <a:lnTo>
                    <a:pt x="47" y="20"/>
                  </a:lnTo>
                  <a:lnTo>
                    <a:pt x="39" y="30"/>
                  </a:lnTo>
                  <a:lnTo>
                    <a:pt x="37" y="40"/>
                  </a:lnTo>
                  <a:lnTo>
                    <a:pt x="33" y="50"/>
                  </a:lnTo>
                  <a:lnTo>
                    <a:pt x="25" y="64"/>
                  </a:lnTo>
                  <a:lnTo>
                    <a:pt x="15" y="73"/>
                  </a:lnTo>
                  <a:lnTo>
                    <a:pt x="8" y="81"/>
                  </a:lnTo>
                  <a:lnTo>
                    <a:pt x="3" y="91"/>
                  </a:lnTo>
                  <a:lnTo>
                    <a:pt x="3" y="113"/>
                  </a:lnTo>
                  <a:lnTo>
                    <a:pt x="0" y="118"/>
                  </a:lnTo>
                  <a:lnTo>
                    <a:pt x="1" y="121"/>
                  </a:lnTo>
                  <a:lnTo>
                    <a:pt x="4" y="126"/>
                  </a:lnTo>
                  <a:lnTo>
                    <a:pt x="22" y="141"/>
                  </a:lnTo>
                  <a:lnTo>
                    <a:pt x="31" y="154"/>
                  </a:lnTo>
                  <a:lnTo>
                    <a:pt x="35" y="171"/>
                  </a:lnTo>
                  <a:lnTo>
                    <a:pt x="49" y="173"/>
                  </a:lnTo>
                  <a:lnTo>
                    <a:pt x="67" y="186"/>
                  </a:lnTo>
                  <a:lnTo>
                    <a:pt x="88" y="189"/>
                  </a:lnTo>
                  <a:lnTo>
                    <a:pt x="95" y="181"/>
                  </a:lnTo>
                  <a:lnTo>
                    <a:pt x="117" y="177"/>
                  </a:lnTo>
                  <a:lnTo>
                    <a:pt x="121" y="183"/>
                  </a:lnTo>
                  <a:lnTo>
                    <a:pt x="137" y="184"/>
                  </a:lnTo>
                  <a:lnTo>
                    <a:pt x="141" y="177"/>
                  </a:lnTo>
                  <a:lnTo>
                    <a:pt x="156" y="173"/>
                  </a:lnTo>
                  <a:lnTo>
                    <a:pt x="191" y="129"/>
                  </a:lnTo>
                  <a:lnTo>
                    <a:pt x="175" y="128"/>
                  </a:lnTo>
                  <a:lnTo>
                    <a:pt x="139" y="110"/>
                  </a:lnTo>
                  <a:lnTo>
                    <a:pt x="127" y="103"/>
                  </a:lnTo>
                  <a:lnTo>
                    <a:pt x="131" y="99"/>
                  </a:lnTo>
                  <a:lnTo>
                    <a:pt x="127" y="95"/>
                  </a:lnTo>
                  <a:lnTo>
                    <a:pt x="113" y="93"/>
                  </a:lnTo>
                  <a:lnTo>
                    <a:pt x="112" y="81"/>
                  </a:lnTo>
                  <a:lnTo>
                    <a:pt x="119" y="72"/>
                  </a:lnTo>
                  <a:lnTo>
                    <a:pt x="123" y="74"/>
                  </a:lnTo>
                  <a:lnTo>
                    <a:pt x="127" y="69"/>
                  </a:lnTo>
                  <a:lnTo>
                    <a:pt x="125" y="64"/>
                  </a:lnTo>
                  <a:lnTo>
                    <a:pt x="118" y="56"/>
                  </a:lnTo>
                  <a:lnTo>
                    <a:pt x="103" y="43"/>
                  </a:lnTo>
                  <a:lnTo>
                    <a:pt x="91" y="32"/>
                  </a:lnTo>
                  <a:lnTo>
                    <a:pt x="76" y="14"/>
                  </a:lnTo>
                  <a:lnTo>
                    <a:pt x="74" y="6"/>
                  </a:lnTo>
                  <a:lnTo>
                    <a:pt x="72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4" name="Freeform 134"/>
            <p:cNvSpPr>
              <a:spLocks/>
            </p:cNvSpPr>
            <p:nvPr/>
          </p:nvSpPr>
          <p:spPr bwMode="auto">
            <a:xfrm>
              <a:off x="3435" y="2728"/>
              <a:ext cx="23" cy="24"/>
            </a:xfrm>
            <a:custGeom>
              <a:avLst/>
              <a:gdLst>
                <a:gd name="T0" fmla="*/ 0 w 26"/>
                <a:gd name="T1" fmla="*/ 5 h 26"/>
                <a:gd name="T2" fmla="*/ 21 w 26"/>
                <a:gd name="T3" fmla="*/ 0 h 26"/>
                <a:gd name="T4" fmla="*/ 23 w 26"/>
                <a:gd name="T5" fmla="*/ 4 h 26"/>
                <a:gd name="T6" fmla="*/ 25 w 26"/>
                <a:gd name="T7" fmla="*/ 11 h 26"/>
                <a:gd name="T8" fmla="*/ 25 w 26"/>
                <a:gd name="T9" fmla="*/ 15 h 26"/>
                <a:gd name="T10" fmla="*/ 21 w 26"/>
                <a:gd name="T11" fmla="*/ 21 h 26"/>
                <a:gd name="T12" fmla="*/ 17 w 26"/>
                <a:gd name="T13" fmla="*/ 22 h 26"/>
                <a:gd name="T14" fmla="*/ 13 w 26"/>
                <a:gd name="T15" fmla="*/ 25 h 26"/>
                <a:gd name="T16" fmla="*/ 9 w 26"/>
                <a:gd name="T17" fmla="*/ 25 h 26"/>
                <a:gd name="T18" fmla="*/ 3 w 26"/>
                <a:gd name="T19" fmla="*/ 23 h 26"/>
                <a:gd name="T20" fmla="*/ 1 w 26"/>
                <a:gd name="T21" fmla="*/ 17 h 26"/>
                <a:gd name="T22" fmla="*/ 0 w 26"/>
                <a:gd name="T23" fmla="*/ 5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26"/>
                <a:gd name="T38" fmla="*/ 26 w 26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26">
                  <a:moveTo>
                    <a:pt x="0" y="5"/>
                  </a:moveTo>
                  <a:lnTo>
                    <a:pt x="21" y="0"/>
                  </a:lnTo>
                  <a:lnTo>
                    <a:pt x="23" y="4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1" y="21"/>
                  </a:lnTo>
                  <a:lnTo>
                    <a:pt x="17" y="22"/>
                  </a:lnTo>
                  <a:lnTo>
                    <a:pt x="13" y="25"/>
                  </a:lnTo>
                  <a:lnTo>
                    <a:pt x="9" y="25"/>
                  </a:lnTo>
                  <a:lnTo>
                    <a:pt x="3" y="23"/>
                  </a:lnTo>
                  <a:lnTo>
                    <a:pt x="1" y="17"/>
                  </a:lnTo>
                  <a:lnTo>
                    <a:pt x="0" y="5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5" name="Freeform 135"/>
            <p:cNvSpPr>
              <a:spLocks/>
            </p:cNvSpPr>
            <p:nvPr/>
          </p:nvSpPr>
          <p:spPr bwMode="auto">
            <a:xfrm>
              <a:off x="3439" y="2747"/>
              <a:ext cx="23" cy="31"/>
            </a:xfrm>
            <a:custGeom>
              <a:avLst/>
              <a:gdLst>
                <a:gd name="T0" fmla="*/ 18 w 26"/>
                <a:gd name="T1" fmla="*/ 0 h 34"/>
                <a:gd name="T2" fmla="*/ 13 w 26"/>
                <a:gd name="T3" fmla="*/ 5 h 34"/>
                <a:gd name="T4" fmla="*/ 10 w 26"/>
                <a:gd name="T5" fmla="*/ 5 h 34"/>
                <a:gd name="T6" fmla="*/ 9 w 26"/>
                <a:gd name="T7" fmla="*/ 7 h 34"/>
                <a:gd name="T8" fmla="*/ 0 w 26"/>
                <a:gd name="T9" fmla="*/ 6 h 34"/>
                <a:gd name="T10" fmla="*/ 6 w 26"/>
                <a:gd name="T11" fmla="*/ 33 h 34"/>
                <a:gd name="T12" fmla="*/ 14 w 26"/>
                <a:gd name="T13" fmla="*/ 25 h 34"/>
                <a:gd name="T14" fmla="*/ 21 w 26"/>
                <a:gd name="T15" fmla="*/ 18 h 34"/>
                <a:gd name="T16" fmla="*/ 25 w 26"/>
                <a:gd name="T17" fmla="*/ 11 h 34"/>
                <a:gd name="T18" fmla="*/ 21 w 26"/>
                <a:gd name="T19" fmla="*/ 7 h 34"/>
                <a:gd name="T20" fmla="*/ 18 w 26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4"/>
                <a:gd name="T35" fmla="*/ 26 w 26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4">
                  <a:moveTo>
                    <a:pt x="18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9" y="7"/>
                  </a:lnTo>
                  <a:lnTo>
                    <a:pt x="0" y="6"/>
                  </a:lnTo>
                  <a:lnTo>
                    <a:pt x="6" y="33"/>
                  </a:lnTo>
                  <a:lnTo>
                    <a:pt x="14" y="25"/>
                  </a:lnTo>
                  <a:lnTo>
                    <a:pt x="21" y="18"/>
                  </a:lnTo>
                  <a:lnTo>
                    <a:pt x="25" y="11"/>
                  </a:lnTo>
                  <a:lnTo>
                    <a:pt x="21" y="7"/>
                  </a:lnTo>
                  <a:lnTo>
                    <a:pt x="18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6" name="Freeform 136"/>
            <p:cNvSpPr>
              <a:spLocks/>
            </p:cNvSpPr>
            <p:nvPr/>
          </p:nvSpPr>
          <p:spPr bwMode="auto">
            <a:xfrm>
              <a:off x="3444" y="2728"/>
              <a:ext cx="115" cy="131"/>
            </a:xfrm>
            <a:custGeom>
              <a:avLst/>
              <a:gdLst>
                <a:gd name="T0" fmla="*/ 52 w 136"/>
                <a:gd name="T1" fmla="*/ 4 h 144"/>
                <a:gd name="T2" fmla="*/ 43 w 136"/>
                <a:gd name="T3" fmla="*/ 4 h 144"/>
                <a:gd name="T4" fmla="*/ 42 w 136"/>
                <a:gd name="T5" fmla="*/ 10 h 144"/>
                <a:gd name="T6" fmla="*/ 37 w 136"/>
                <a:gd name="T7" fmla="*/ 15 h 144"/>
                <a:gd name="T8" fmla="*/ 31 w 136"/>
                <a:gd name="T9" fmla="*/ 18 h 144"/>
                <a:gd name="T10" fmla="*/ 24 w 136"/>
                <a:gd name="T11" fmla="*/ 13 h 144"/>
                <a:gd name="T12" fmla="*/ 21 w 136"/>
                <a:gd name="T13" fmla="*/ 6 h 144"/>
                <a:gd name="T14" fmla="*/ 19 w 136"/>
                <a:gd name="T15" fmla="*/ 0 h 144"/>
                <a:gd name="T16" fmla="*/ 11 w 136"/>
                <a:gd name="T17" fmla="*/ 3 h 144"/>
                <a:gd name="T18" fmla="*/ 13 w 136"/>
                <a:gd name="T19" fmla="*/ 13 h 144"/>
                <a:gd name="T20" fmla="*/ 14 w 136"/>
                <a:gd name="T21" fmla="*/ 15 h 144"/>
                <a:gd name="T22" fmla="*/ 13 w 136"/>
                <a:gd name="T23" fmla="*/ 21 h 144"/>
                <a:gd name="T24" fmla="*/ 13 w 136"/>
                <a:gd name="T25" fmla="*/ 24 h 144"/>
                <a:gd name="T26" fmla="*/ 19 w 136"/>
                <a:gd name="T27" fmla="*/ 31 h 144"/>
                <a:gd name="T28" fmla="*/ 16 w 136"/>
                <a:gd name="T29" fmla="*/ 37 h 144"/>
                <a:gd name="T30" fmla="*/ 0 w 136"/>
                <a:gd name="T31" fmla="*/ 52 h 144"/>
                <a:gd name="T32" fmla="*/ 11 w 136"/>
                <a:gd name="T33" fmla="*/ 103 h 144"/>
                <a:gd name="T34" fmla="*/ 22 w 136"/>
                <a:gd name="T35" fmla="*/ 105 h 144"/>
                <a:gd name="T36" fmla="*/ 36 w 136"/>
                <a:gd name="T37" fmla="*/ 109 h 144"/>
                <a:gd name="T38" fmla="*/ 45 w 136"/>
                <a:gd name="T39" fmla="*/ 106 h 144"/>
                <a:gd name="T40" fmla="*/ 56 w 136"/>
                <a:gd name="T41" fmla="*/ 111 h 144"/>
                <a:gd name="T42" fmla="*/ 65 w 136"/>
                <a:gd name="T43" fmla="*/ 123 h 144"/>
                <a:gd name="T44" fmla="*/ 72 w 136"/>
                <a:gd name="T45" fmla="*/ 141 h 144"/>
                <a:gd name="T46" fmla="*/ 87 w 136"/>
                <a:gd name="T47" fmla="*/ 143 h 144"/>
                <a:gd name="T48" fmla="*/ 91 w 136"/>
                <a:gd name="T49" fmla="*/ 140 h 144"/>
                <a:gd name="T50" fmla="*/ 93 w 136"/>
                <a:gd name="T51" fmla="*/ 143 h 144"/>
                <a:gd name="T52" fmla="*/ 114 w 136"/>
                <a:gd name="T53" fmla="*/ 141 h 144"/>
                <a:gd name="T54" fmla="*/ 135 w 136"/>
                <a:gd name="T55" fmla="*/ 135 h 144"/>
                <a:gd name="T56" fmla="*/ 120 w 136"/>
                <a:gd name="T57" fmla="*/ 108 h 144"/>
                <a:gd name="T58" fmla="*/ 117 w 136"/>
                <a:gd name="T59" fmla="*/ 90 h 144"/>
                <a:gd name="T60" fmla="*/ 111 w 136"/>
                <a:gd name="T61" fmla="*/ 84 h 144"/>
                <a:gd name="T62" fmla="*/ 109 w 136"/>
                <a:gd name="T63" fmla="*/ 78 h 144"/>
                <a:gd name="T64" fmla="*/ 110 w 136"/>
                <a:gd name="T65" fmla="*/ 70 h 144"/>
                <a:gd name="T66" fmla="*/ 118 w 136"/>
                <a:gd name="T67" fmla="*/ 50 h 144"/>
                <a:gd name="T68" fmla="*/ 105 w 136"/>
                <a:gd name="T69" fmla="*/ 43 h 144"/>
                <a:gd name="T70" fmla="*/ 103 w 136"/>
                <a:gd name="T71" fmla="*/ 41 h 144"/>
                <a:gd name="T72" fmla="*/ 100 w 136"/>
                <a:gd name="T73" fmla="*/ 36 h 144"/>
                <a:gd name="T74" fmla="*/ 52 w 136"/>
                <a:gd name="T75" fmla="*/ 4 h 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6"/>
                <a:gd name="T115" fmla="*/ 0 h 144"/>
                <a:gd name="T116" fmla="*/ 136 w 136"/>
                <a:gd name="T117" fmla="*/ 144 h 1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6" h="144">
                  <a:moveTo>
                    <a:pt x="52" y="4"/>
                  </a:moveTo>
                  <a:lnTo>
                    <a:pt x="43" y="4"/>
                  </a:lnTo>
                  <a:lnTo>
                    <a:pt x="42" y="10"/>
                  </a:lnTo>
                  <a:lnTo>
                    <a:pt x="37" y="15"/>
                  </a:lnTo>
                  <a:lnTo>
                    <a:pt x="31" y="18"/>
                  </a:lnTo>
                  <a:lnTo>
                    <a:pt x="24" y="13"/>
                  </a:lnTo>
                  <a:lnTo>
                    <a:pt x="21" y="6"/>
                  </a:lnTo>
                  <a:lnTo>
                    <a:pt x="19" y="0"/>
                  </a:lnTo>
                  <a:lnTo>
                    <a:pt x="11" y="3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19" y="31"/>
                  </a:lnTo>
                  <a:lnTo>
                    <a:pt x="16" y="37"/>
                  </a:lnTo>
                  <a:lnTo>
                    <a:pt x="0" y="52"/>
                  </a:lnTo>
                  <a:lnTo>
                    <a:pt x="11" y="103"/>
                  </a:lnTo>
                  <a:lnTo>
                    <a:pt x="22" y="105"/>
                  </a:lnTo>
                  <a:lnTo>
                    <a:pt x="36" y="109"/>
                  </a:lnTo>
                  <a:lnTo>
                    <a:pt x="45" y="106"/>
                  </a:lnTo>
                  <a:lnTo>
                    <a:pt x="56" y="111"/>
                  </a:lnTo>
                  <a:lnTo>
                    <a:pt x="65" y="123"/>
                  </a:lnTo>
                  <a:lnTo>
                    <a:pt x="72" y="141"/>
                  </a:lnTo>
                  <a:lnTo>
                    <a:pt x="87" y="143"/>
                  </a:lnTo>
                  <a:lnTo>
                    <a:pt x="91" y="140"/>
                  </a:lnTo>
                  <a:lnTo>
                    <a:pt x="93" y="143"/>
                  </a:lnTo>
                  <a:lnTo>
                    <a:pt x="114" y="141"/>
                  </a:lnTo>
                  <a:lnTo>
                    <a:pt x="135" y="135"/>
                  </a:lnTo>
                  <a:lnTo>
                    <a:pt x="120" y="108"/>
                  </a:lnTo>
                  <a:lnTo>
                    <a:pt x="117" y="90"/>
                  </a:lnTo>
                  <a:lnTo>
                    <a:pt x="111" y="84"/>
                  </a:lnTo>
                  <a:lnTo>
                    <a:pt x="109" y="78"/>
                  </a:lnTo>
                  <a:lnTo>
                    <a:pt x="110" y="70"/>
                  </a:lnTo>
                  <a:lnTo>
                    <a:pt x="118" y="50"/>
                  </a:lnTo>
                  <a:lnTo>
                    <a:pt x="105" y="43"/>
                  </a:lnTo>
                  <a:lnTo>
                    <a:pt x="103" y="41"/>
                  </a:lnTo>
                  <a:lnTo>
                    <a:pt x="100" y="36"/>
                  </a:lnTo>
                  <a:lnTo>
                    <a:pt x="52" y="4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7" name="Freeform 137"/>
            <p:cNvSpPr>
              <a:spLocks/>
            </p:cNvSpPr>
            <p:nvPr/>
          </p:nvSpPr>
          <p:spPr bwMode="auto">
            <a:xfrm>
              <a:off x="3460" y="2853"/>
              <a:ext cx="105" cy="196"/>
            </a:xfrm>
            <a:custGeom>
              <a:avLst/>
              <a:gdLst>
                <a:gd name="T0" fmla="*/ 8 w 123"/>
                <a:gd name="T1" fmla="*/ 147 h 212"/>
                <a:gd name="T2" fmla="*/ 29 w 123"/>
                <a:gd name="T3" fmla="*/ 125 h 212"/>
                <a:gd name="T4" fmla="*/ 29 w 123"/>
                <a:gd name="T5" fmla="*/ 94 h 212"/>
                <a:gd name="T6" fmla="*/ 20 w 123"/>
                <a:gd name="T7" fmla="*/ 74 h 212"/>
                <a:gd name="T8" fmla="*/ 8 w 123"/>
                <a:gd name="T9" fmla="*/ 63 h 212"/>
                <a:gd name="T10" fmla="*/ 46 w 123"/>
                <a:gd name="T11" fmla="*/ 33 h 212"/>
                <a:gd name="T12" fmla="*/ 49 w 123"/>
                <a:gd name="T13" fmla="*/ 19 h 212"/>
                <a:gd name="T14" fmla="*/ 58 w 123"/>
                <a:gd name="T15" fmla="*/ 26 h 212"/>
                <a:gd name="T16" fmla="*/ 63 w 123"/>
                <a:gd name="T17" fmla="*/ 37 h 212"/>
                <a:gd name="T18" fmla="*/ 70 w 123"/>
                <a:gd name="T19" fmla="*/ 31 h 212"/>
                <a:gd name="T20" fmla="*/ 61 w 123"/>
                <a:gd name="T21" fmla="*/ 22 h 212"/>
                <a:gd name="T22" fmla="*/ 53 w 123"/>
                <a:gd name="T23" fmla="*/ 7 h 212"/>
                <a:gd name="T24" fmla="*/ 72 w 123"/>
                <a:gd name="T25" fmla="*/ 5 h 212"/>
                <a:gd name="T26" fmla="*/ 98 w 123"/>
                <a:gd name="T27" fmla="*/ 6 h 212"/>
                <a:gd name="T28" fmla="*/ 119 w 123"/>
                <a:gd name="T29" fmla="*/ 2 h 212"/>
                <a:gd name="T30" fmla="*/ 119 w 123"/>
                <a:gd name="T31" fmla="*/ 30 h 212"/>
                <a:gd name="T32" fmla="*/ 122 w 123"/>
                <a:gd name="T33" fmla="*/ 53 h 212"/>
                <a:gd name="T34" fmla="*/ 116 w 123"/>
                <a:gd name="T35" fmla="*/ 69 h 212"/>
                <a:gd name="T36" fmla="*/ 99 w 123"/>
                <a:gd name="T37" fmla="*/ 79 h 212"/>
                <a:gd name="T38" fmla="*/ 82 w 123"/>
                <a:gd name="T39" fmla="*/ 88 h 212"/>
                <a:gd name="T40" fmla="*/ 64 w 123"/>
                <a:gd name="T41" fmla="*/ 105 h 212"/>
                <a:gd name="T42" fmla="*/ 49 w 123"/>
                <a:gd name="T43" fmla="*/ 117 h 212"/>
                <a:gd name="T44" fmla="*/ 46 w 123"/>
                <a:gd name="T45" fmla="*/ 154 h 212"/>
                <a:gd name="T46" fmla="*/ 49 w 123"/>
                <a:gd name="T47" fmla="*/ 177 h 212"/>
                <a:gd name="T48" fmla="*/ 42 w 123"/>
                <a:gd name="T49" fmla="*/ 186 h 212"/>
                <a:gd name="T50" fmla="*/ 30 w 123"/>
                <a:gd name="T51" fmla="*/ 190 h 212"/>
                <a:gd name="T52" fmla="*/ 21 w 123"/>
                <a:gd name="T53" fmla="*/ 199 h 212"/>
                <a:gd name="T54" fmla="*/ 21 w 123"/>
                <a:gd name="T55" fmla="*/ 208 h 212"/>
                <a:gd name="T56" fmla="*/ 13 w 123"/>
                <a:gd name="T57" fmla="*/ 211 h 212"/>
                <a:gd name="T58" fmla="*/ 5 w 123"/>
                <a:gd name="T59" fmla="*/ 189 h 212"/>
                <a:gd name="T60" fmla="*/ 3 w 123"/>
                <a:gd name="T61" fmla="*/ 166 h 212"/>
                <a:gd name="T62" fmla="*/ 2 w 123"/>
                <a:gd name="T63" fmla="*/ 154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212"/>
                <a:gd name="T98" fmla="*/ 123 w 123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212">
                  <a:moveTo>
                    <a:pt x="2" y="154"/>
                  </a:moveTo>
                  <a:lnTo>
                    <a:pt x="8" y="147"/>
                  </a:lnTo>
                  <a:lnTo>
                    <a:pt x="21" y="136"/>
                  </a:lnTo>
                  <a:lnTo>
                    <a:pt x="29" y="125"/>
                  </a:lnTo>
                  <a:lnTo>
                    <a:pt x="32" y="109"/>
                  </a:lnTo>
                  <a:lnTo>
                    <a:pt x="29" y="94"/>
                  </a:lnTo>
                  <a:lnTo>
                    <a:pt x="30" y="80"/>
                  </a:lnTo>
                  <a:lnTo>
                    <a:pt x="20" y="74"/>
                  </a:lnTo>
                  <a:lnTo>
                    <a:pt x="8" y="70"/>
                  </a:lnTo>
                  <a:lnTo>
                    <a:pt x="8" y="63"/>
                  </a:lnTo>
                  <a:lnTo>
                    <a:pt x="46" y="56"/>
                  </a:lnTo>
                  <a:lnTo>
                    <a:pt x="46" y="33"/>
                  </a:lnTo>
                  <a:lnTo>
                    <a:pt x="45" y="24"/>
                  </a:lnTo>
                  <a:lnTo>
                    <a:pt x="49" y="19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60" y="33"/>
                  </a:lnTo>
                  <a:lnTo>
                    <a:pt x="63" y="37"/>
                  </a:lnTo>
                  <a:lnTo>
                    <a:pt x="70" y="39"/>
                  </a:lnTo>
                  <a:lnTo>
                    <a:pt x="70" y="31"/>
                  </a:lnTo>
                  <a:lnTo>
                    <a:pt x="64" y="25"/>
                  </a:lnTo>
                  <a:lnTo>
                    <a:pt x="61" y="22"/>
                  </a:lnTo>
                  <a:lnTo>
                    <a:pt x="59" y="19"/>
                  </a:lnTo>
                  <a:lnTo>
                    <a:pt x="53" y="7"/>
                  </a:lnTo>
                  <a:lnTo>
                    <a:pt x="70" y="7"/>
                  </a:lnTo>
                  <a:lnTo>
                    <a:pt x="72" y="5"/>
                  </a:lnTo>
                  <a:lnTo>
                    <a:pt x="75" y="7"/>
                  </a:lnTo>
                  <a:lnTo>
                    <a:pt x="98" y="6"/>
                  </a:lnTo>
                  <a:lnTo>
                    <a:pt x="116" y="0"/>
                  </a:lnTo>
                  <a:lnTo>
                    <a:pt x="119" y="2"/>
                  </a:lnTo>
                  <a:lnTo>
                    <a:pt x="119" y="8"/>
                  </a:lnTo>
                  <a:lnTo>
                    <a:pt x="119" y="30"/>
                  </a:lnTo>
                  <a:lnTo>
                    <a:pt x="120" y="40"/>
                  </a:lnTo>
                  <a:lnTo>
                    <a:pt x="122" y="53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0" y="75"/>
                  </a:lnTo>
                  <a:lnTo>
                    <a:pt x="99" y="79"/>
                  </a:lnTo>
                  <a:lnTo>
                    <a:pt x="93" y="80"/>
                  </a:lnTo>
                  <a:lnTo>
                    <a:pt x="82" y="88"/>
                  </a:lnTo>
                  <a:lnTo>
                    <a:pt x="77" y="93"/>
                  </a:lnTo>
                  <a:lnTo>
                    <a:pt x="64" y="105"/>
                  </a:lnTo>
                  <a:lnTo>
                    <a:pt x="59" y="107"/>
                  </a:lnTo>
                  <a:lnTo>
                    <a:pt x="49" y="117"/>
                  </a:lnTo>
                  <a:lnTo>
                    <a:pt x="48" y="124"/>
                  </a:lnTo>
                  <a:lnTo>
                    <a:pt x="46" y="154"/>
                  </a:lnTo>
                  <a:lnTo>
                    <a:pt x="49" y="169"/>
                  </a:lnTo>
                  <a:lnTo>
                    <a:pt x="49" y="177"/>
                  </a:lnTo>
                  <a:lnTo>
                    <a:pt x="48" y="181"/>
                  </a:lnTo>
                  <a:lnTo>
                    <a:pt x="42" y="186"/>
                  </a:lnTo>
                  <a:lnTo>
                    <a:pt x="38" y="189"/>
                  </a:lnTo>
                  <a:lnTo>
                    <a:pt x="30" y="190"/>
                  </a:lnTo>
                  <a:lnTo>
                    <a:pt x="22" y="196"/>
                  </a:lnTo>
                  <a:lnTo>
                    <a:pt x="21" y="199"/>
                  </a:lnTo>
                  <a:lnTo>
                    <a:pt x="22" y="205"/>
                  </a:lnTo>
                  <a:lnTo>
                    <a:pt x="21" y="208"/>
                  </a:lnTo>
                  <a:lnTo>
                    <a:pt x="20" y="209"/>
                  </a:lnTo>
                  <a:lnTo>
                    <a:pt x="13" y="211"/>
                  </a:lnTo>
                  <a:lnTo>
                    <a:pt x="8" y="190"/>
                  </a:lnTo>
                  <a:lnTo>
                    <a:pt x="5" y="189"/>
                  </a:lnTo>
                  <a:lnTo>
                    <a:pt x="5" y="175"/>
                  </a:lnTo>
                  <a:lnTo>
                    <a:pt x="3" y="166"/>
                  </a:lnTo>
                  <a:lnTo>
                    <a:pt x="0" y="158"/>
                  </a:lnTo>
                  <a:lnTo>
                    <a:pt x="2" y="154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8" name="Freeform 138"/>
            <p:cNvSpPr>
              <a:spLocks/>
            </p:cNvSpPr>
            <p:nvPr/>
          </p:nvSpPr>
          <p:spPr bwMode="auto">
            <a:xfrm>
              <a:off x="3276" y="2997"/>
              <a:ext cx="207" cy="163"/>
            </a:xfrm>
            <a:custGeom>
              <a:avLst/>
              <a:gdLst>
                <a:gd name="T0" fmla="*/ 179 w 242"/>
                <a:gd name="T1" fmla="*/ 9 h 178"/>
                <a:gd name="T2" fmla="*/ 170 w 242"/>
                <a:gd name="T3" fmla="*/ 14 h 178"/>
                <a:gd name="T4" fmla="*/ 154 w 242"/>
                <a:gd name="T5" fmla="*/ 21 h 178"/>
                <a:gd name="T6" fmla="*/ 136 w 242"/>
                <a:gd name="T7" fmla="*/ 47 h 178"/>
                <a:gd name="T8" fmla="*/ 126 w 242"/>
                <a:gd name="T9" fmla="*/ 45 h 178"/>
                <a:gd name="T10" fmla="*/ 112 w 242"/>
                <a:gd name="T11" fmla="*/ 40 h 178"/>
                <a:gd name="T12" fmla="*/ 99 w 242"/>
                <a:gd name="T13" fmla="*/ 56 h 178"/>
                <a:gd name="T14" fmla="*/ 79 w 242"/>
                <a:gd name="T15" fmla="*/ 67 h 178"/>
                <a:gd name="T16" fmla="*/ 66 w 242"/>
                <a:gd name="T17" fmla="*/ 64 h 178"/>
                <a:gd name="T18" fmla="*/ 71 w 242"/>
                <a:gd name="T19" fmla="*/ 57 h 178"/>
                <a:gd name="T20" fmla="*/ 66 w 242"/>
                <a:gd name="T21" fmla="*/ 37 h 178"/>
                <a:gd name="T22" fmla="*/ 58 w 242"/>
                <a:gd name="T23" fmla="*/ 77 h 178"/>
                <a:gd name="T24" fmla="*/ 50 w 242"/>
                <a:gd name="T25" fmla="*/ 82 h 178"/>
                <a:gd name="T26" fmla="*/ 27 w 242"/>
                <a:gd name="T27" fmla="*/ 82 h 178"/>
                <a:gd name="T28" fmla="*/ 23 w 242"/>
                <a:gd name="T29" fmla="*/ 76 h 178"/>
                <a:gd name="T30" fmla="*/ 19 w 242"/>
                <a:gd name="T31" fmla="*/ 68 h 178"/>
                <a:gd name="T32" fmla="*/ 13 w 242"/>
                <a:gd name="T33" fmla="*/ 78 h 178"/>
                <a:gd name="T34" fmla="*/ 8 w 242"/>
                <a:gd name="T35" fmla="*/ 110 h 178"/>
                <a:gd name="T36" fmla="*/ 19 w 242"/>
                <a:gd name="T37" fmla="*/ 160 h 178"/>
                <a:gd name="T38" fmla="*/ 41 w 242"/>
                <a:gd name="T39" fmla="*/ 172 h 178"/>
                <a:gd name="T40" fmla="*/ 80 w 242"/>
                <a:gd name="T41" fmla="*/ 169 h 178"/>
                <a:gd name="T42" fmla="*/ 108 w 242"/>
                <a:gd name="T43" fmla="*/ 163 h 178"/>
                <a:gd name="T44" fmla="*/ 137 w 242"/>
                <a:gd name="T45" fmla="*/ 160 h 178"/>
                <a:gd name="T46" fmla="*/ 158 w 242"/>
                <a:gd name="T47" fmla="*/ 147 h 178"/>
                <a:gd name="T48" fmla="*/ 198 w 242"/>
                <a:gd name="T49" fmla="*/ 103 h 178"/>
                <a:gd name="T50" fmla="*/ 220 w 242"/>
                <a:gd name="T51" fmla="*/ 81 h 178"/>
                <a:gd name="T52" fmla="*/ 236 w 242"/>
                <a:gd name="T53" fmla="*/ 63 h 178"/>
                <a:gd name="T54" fmla="*/ 229 w 242"/>
                <a:gd name="T55" fmla="*/ 52 h 178"/>
                <a:gd name="T56" fmla="*/ 227 w 242"/>
                <a:gd name="T57" fmla="*/ 34 h 178"/>
                <a:gd name="T58" fmla="*/ 225 w 242"/>
                <a:gd name="T59" fmla="*/ 20 h 178"/>
                <a:gd name="T60" fmla="*/ 219 w 242"/>
                <a:gd name="T61" fmla="*/ 4 h 178"/>
                <a:gd name="T62" fmla="*/ 187 w 242"/>
                <a:gd name="T63" fmla="*/ 0 h 1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178"/>
                <a:gd name="T98" fmla="*/ 242 w 242"/>
                <a:gd name="T99" fmla="*/ 178 h 1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178">
                  <a:moveTo>
                    <a:pt x="187" y="0"/>
                  </a:moveTo>
                  <a:lnTo>
                    <a:pt x="179" y="9"/>
                  </a:lnTo>
                  <a:lnTo>
                    <a:pt x="174" y="11"/>
                  </a:lnTo>
                  <a:lnTo>
                    <a:pt x="170" y="14"/>
                  </a:lnTo>
                  <a:lnTo>
                    <a:pt x="164" y="18"/>
                  </a:lnTo>
                  <a:lnTo>
                    <a:pt x="154" y="21"/>
                  </a:lnTo>
                  <a:lnTo>
                    <a:pt x="142" y="36"/>
                  </a:lnTo>
                  <a:lnTo>
                    <a:pt x="136" y="47"/>
                  </a:lnTo>
                  <a:lnTo>
                    <a:pt x="130" y="46"/>
                  </a:lnTo>
                  <a:lnTo>
                    <a:pt x="126" y="45"/>
                  </a:lnTo>
                  <a:lnTo>
                    <a:pt x="119" y="39"/>
                  </a:lnTo>
                  <a:lnTo>
                    <a:pt x="112" y="40"/>
                  </a:lnTo>
                  <a:lnTo>
                    <a:pt x="104" y="43"/>
                  </a:lnTo>
                  <a:lnTo>
                    <a:pt x="99" y="56"/>
                  </a:lnTo>
                  <a:lnTo>
                    <a:pt x="90" y="65"/>
                  </a:lnTo>
                  <a:lnTo>
                    <a:pt x="79" y="67"/>
                  </a:lnTo>
                  <a:lnTo>
                    <a:pt x="69" y="68"/>
                  </a:lnTo>
                  <a:lnTo>
                    <a:pt x="66" y="64"/>
                  </a:lnTo>
                  <a:lnTo>
                    <a:pt x="68" y="59"/>
                  </a:lnTo>
                  <a:lnTo>
                    <a:pt x="71" y="57"/>
                  </a:lnTo>
                  <a:lnTo>
                    <a:pt x="70" y="45"/>
                  </a:lnTo>
                  <a:lnTo>
                    <a:pt x="66" y="37"/>
                  </a:lnTo>
                  <a:lnTo>
                    <a:pt x="58" y="32"/>
                  </a:lnTo>
                  <a:lnTo>
                    <a:pt x="58" y="77"/>
                  </a:lnTo>
                  <a:lnTo>
                    <a:pt x="55" y="81"/>
                  </a:lnTo>
                  <a:lnTo>
                    <a:pt x="50" y="82"/>
                  </a:lnTo>
                  <a:lnTo>
                    <a:pt x="41" y="83"/>
                  </a:lnTo>
                  <a:lnTo>
                    <a:pt x="27" y="82"/>
                  </a:lnTo>
                  <a:lnTo>
                    <a:pt x="25" y="81"/>
                  </a:lnTo>
                  <a:lnTo>
                    <a:pt x="23" y="76"/>
                  </a:lnTo>
                  <a:lnTo>
                    <a:pt x="22" y="69"/>
                  </a:lnTo>
                  <a:lnTo>
                    <a:pt x="19" y="68"/>
                  </a:lnTo>
                  <a:lnTo>
                    <a:pt x="16" y="69"/>
                  </a:lnTo>
                  <a:lnTo>
                    <a:pt x="13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19" y="126"/>
                  </a:lnTo>
                  <a:lnTo>
                    <a:pt x="19" y="160"/>
                  </a:lnTo>
                  <a:lnTo>
                    <a:pt x="27" y="167"/>
                  </a:lnTo>
                  <a:lnTo>
                    <a:pt x="41" y="172"/>
                  </a:lnTo>
                  <a:lnTo>
                    <a:pt x="59" y="177"/>
                  </a:lnTo>
                  <a:lnTo>
                    <a:pt x="80" y="169"/>
                  </a:lnTo>
                  <a:lnTo>
                    <a:pt x="95" y="164"/>
                  </a:lnTo>
                  <a:lnTo>
                    <a:pt x="108" y="163"/>
                  </a:lnTo>
                  <a:lnTo>
                    <a:pt x="122" y="163"/>
                  </a:lnTo>
                  <a:lnTo>
                    <a:pt x="137" y="160"/>
                  </a:lnTo>
                  <a:lnTo>
                    <a:pt x="151" y="153"/>
                  </a:lnTo>
                  <a:lnTo>
                    <a:pt x="158" y="147"/>
                  </a:lnTo>
                  <a:lnTo>
                    <a:pt x="166" y="138"/>
                  </a:lnTo>
                  <a:lnTo>
                    <a:pt x="198" y="103"/>
                  </a:lnTo>
                  <a:lnTo>
                    <a:pt x="213" y="86"/>
                  </a:lnTo>
                  <a:lnTo>
                    <a:pt x="220" y="81"/>
                  </a:lnTo>
                  <a:lnTo>
                    <a:pt x="232" y="72"/>
                  </a:lnTo>
                  <a:lnTo>
                    <a:pt x="236" y="63"/>
                  </a:lnTo>
                  <a:lnTo>
                    <a:pt x="241" y="51"/>
                  </a:lnTo>
                  <a:lnTo>
                    <a:pt x="229" y="52"/>
                  </a:lnTo>
                  <a:lnTo>
                    <a:pt x="229" y="42"/>
                  </a:lnTo>
                  <a:lnTo>
                    <a:pt x="227" y="34"/>
                  </a:lnTo>
                  <a:lnTo>
                    <a:pt x="224" y="31"/>
                  </a:lnTo>
                  <a:lnTo>
                    <a:pt x="225" y="20"/>
                  </a:lnTo>
                  <a:lnTo>
                    <a:pt x="223" y="11"/>
                  </a:lnTo>
                  <a:lnTo>
                    <a:pt x="219" y="4"/>
                  </a:lnTo>
                  <a:lnTo>
                    <a:pt x="217" y="0"/>
                  </a:lnTo>
                  <a:lnTo>
                    <a:pt x="187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9" name="Freeform 139"/>
            <p:cNvSpPr>
              <a:spLocks/>
            </p:cNvSpPr>
            <p:nvPr/>
          </p:nvSpPr>
          <p:spPr bwMode="auto">
            <a:xfrm>
              <a:off x="3460" y="3026"/>
              <a:ext cx="17" cy="26"/>
            </a:xfrm>
            <a:custGeom>
              <a:avLst/>
              <a:gdLst>
                <a:gd name="T0" fmla="*/ 4 w 21"/>
                <a:gd name="T1" fmla="*/ 1 h 27"/>
                <a:gd name="T2" fmla="*/ 9 w 21"/>
                <a:gd name="T3" fmla="*/ 0 h 27"/>
                <a:gd name="T4" fmla="*/ 14 w 21"/>
                <a:gd name="T5" fmla="*/ 3 h 27"/>
                <a:gd name="T6" fmla="*/ 18 w 21"/>
                <a:gd name="T7" fmla="*/ 9 h 27"/>
                <a:gd name="T8" fmla="*/ 20 w 21"/>
                <a:gd name="T9" fmla="*/ 21 h 27"/>
                <a:gd name="T10" fmla="*/ 14 w 21"/>
                <a:gd name="T11" fmla="*/ 24 h 27"/>
                <a:gd name="T12" fmla="*/ 10 w 21"/>
                <a:gd name="T13" fmla="*/ 26 h 27"/>
                <a:gd name="T14" fmla="*/ 3 w 21"/>
                <a:gd name="T15" fmla="*/ 24 h 27"/>
                <a:gd name="T16" fmla="*/ 0 w 21"/>
                <a:gd name="T17" fmla="*/ 16 h 27"/>
                <a:gd name="T18" fmla="*/ 0 w 21"/>
                <a:gd name="T19" fmla="*/ 9 h 27"/>
                <a:gd name="T20" fmla="*/ 4 w 21"/>
                <a:gd name="T21" fmla="*/ 1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7"/>
                <a:gd name="T35" fmla="*/ 21 w 21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7">
                  <a:moveTo>
                    <a:pt x="4" y="1"/>
                  </a:moveTo>
                  <a:lnTo>
                    <a:pt x="9" y="0"/>
                  </a:lnTo>
                  <a:lnTo>
                    <a:pt x="14" y="3"/>
                  </a:lnTo>
                  <a:lnTo>
                    <a:pt x="18" y="9"/>
                  </a:lnTo>
                  <a:lnTo>
                    <a:pt x="20" y="21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3" y="24"/>
                  </a:lnTo>
                  <a:lnTo>
                    <a:pt x="0" y="16"/>
                  </a:lnTo>
                  <a:lnTo>
                    <a:pt x="0" y="9"/>
                  </a:lnTo>
                  <a:lnTo>
                    <a:pt x="4" y="1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0" name="Freeform 140"/>
            <p:cNvSpPr>
              <a:spLocks/>
            </p:cNvSpPr>
            <p:nvPr/>
          </p:nvSpPr>
          <p:spPr bwMode="auto">
            <a:xfrm>
              <a:off x="3408" y="3070"/>
              <a:ext cx="23" cy="26"/>
            </a:xfrm>
            <a:custGeom>
              <a:avLst/>
              <a:gdLst>
                <a:gd name="T0" fmla="*/ 0 w 26"/>
                <a:gd name="T1" fmla="*/ 12 h 27"/>
                <a:gd name="T2" fmla="*/ 4 w 26"/>
                <a:gd name="T3" fmla="*/ 6 h 27"/>
                <a:gd name="T4" fmla="*/ 4 w 26"/>
                <a:gd name="T5" fmla="*/ 4 h 27"/>
                <a:gd name="T6" fmla="*/ 9 w 26"/>
                <a:gd name="T7" fmla="*/ 2 h 27"/>
                <a:gd name="T8" fmla="*/ 13 w 26"/>
                <a:gd name="T9" fmla="*/ 0 h 27"/>
                <a:gd name="T10" fmla="*/ 25 w 26"/>
                <a:gd name="T11" fmla="*/ 7 h 27"/>
                <a:gd name="T12" fmla="*/ 16 w 26"/>
                <a:gd name="T13" fmla="*/ 18 h 27"/>
                <a:gd name="T14" fmla="*/ 15 w 26"/>
                <a:gd name="T15" fmla="*/ 22 h 27"/>
                <a:gd name="T16" fmla="*/ 13 w 26"/>
                <a:gd name="T17" fmla="*/ 24 h 27"/>
                <a:gd name="T18" fmla="*/ 10 w 26"/>
                <a:gd name="T19" fmla="*/ 26 h 27"/>
                <a:gd name="T20" fmla="*/ 0 w 26"/>
                <a:gd name="T21" fmla="*/ 12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7"/>
                <a:gd name="T35" fmla="*/ 26 w 26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7">
                  <a:moveTo>
                    <a:pt x="0" y="12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5" y="7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0" y="12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1" name="Freeform 141"/>
            <p:cNvSpPr>
              <a:spLocks/>
            </p:cNvSpPr>
            <p:nvPr/>
          </p:nvSpPr>
          <p:spPr bwMode="auto">
            <a:xfrm>
              <a:off x="3396" y="2909"/>
              <a:ext cx="92" cy="88"/>
            </a:xfrm>
            <a:custGeom>
              <a:avLst/>
              <a:gdLst>
                <a:gd name="T0" fmla="*/ 0 w 107"/>
                <a:gd name="T1" fmla="*/ 26 h 96"/>
                <a:gd name="T2" fmla="*/ 13 w 107"/>
                <a:gd name="T3" fmla="*/ 24 h 96"/>
                <a:gd name="T4" fmla="*/ 23 w 107"/>
                <a:gd name="T5" fmla="*/ 24 h 96"/>
                <a:gd name="T6" fmla="*/ 34 w 107"/>
                <a:gd name="T7" fmla="*/ 19 h 96"/>
                <a:gd name="T8" fmla="*/ 38 w 107"/>
                <a:gd name="T9" fmla="*/ 12 h 96"/>
                <a:gd name="T10" fmla="*/ 38 w 107"/>
                <a:gd name="T11" fmla="*/ 8 h 96"/>
                <a:gd name="T12" fmla="*/ 83 w 107"/>
                <a:gd name="T13" fmla="*/ 0 h 96"/>
                <a:gd name="T14" fmla="*/ 83 w 107"/>
                <a:gd name="T15" fmla="*/ 7 h 96"/>
                <a:gd name="T16" fmla="*/ 93 w 107"/>
                <a:gd name="T17" fmla="*/ 11 h 96"/>
                <a:gd name="T18" fmla="*/ 104 w 107"/>
                <a:gd name="T19" fmla="*/ 17 h 96"/>
                <a:gd name="T20" fmla="*/ 104 w 107"/>
                <a:gd name="T21" fmla="*/ 32 h 96"/>
                <a:gd name="T22" fmla="*/ 106 w 107"/>
                <a:gd name="T23" fmla="*/ 46 h 96"/>
                <a:gd name="T24" fmla="*/ 103 w 107"/>
                <a:gd name="T25" fmla="*/ 62 h 96"/>
                <a:gd name="T26" fmla="*/ 94 w 107"/>
                <a:gd name="T27" fmla="*/ 73 h 96"/>
                <a:gd name="T28" fmla="*/ 81 w 107"/>
                <a:gd name="T29" fmla="*/ 84 h 96"/>
                <a:gd name="T30" fmla="*/ 77 w 107"/>
                <a:gd name="T31" fmla="*/ 91 h 96"/>
                <a:gd name="T32" fmla="*/ 75 w 107"/>
                <a:gd name="T33" fmla="*/ 95 h 96"/>
                <a:gd name="T34" fmla="*/ 44 w 107"/>
                <a:gd name="T35" fmla="*/ 95 h 96"/>
                <a:gd name="T36" fmla="*/ 43 w 107"/>
                <a:gd name="T37" fmla="*/ 91 h 96"/>
                <a:gd name="T38" fmla="*/ 37 w 107"/>
                <a:gd name="T39" fmla="*/ 86 h 96"/>
                <a:gd name="T40" fmla="*/ 32 w 107"/>
                <a:gd name="T41" fmla="*/ 86 h 96"/>
                <a:gd name="T42" fmla="*/ 27 w 107"/>
                <a:gd name="T43" fmla="*/ 78 h 96"/>
                <a:gd name="T44" fmla="*/ 26 w 107"/>
                <a:gd name="T45" fmla="*/ 73 h 96"/>
                <a:gd name="T46" fmla="*/ 19 w 107"/>
                <a:gd name="T47" fmla="*/ 73 h 96"/>
                <a:gd name="T48" fmla="*/ 22 w 107"/>
                <a:gd name="T49" fmla="*/ 71 h 96"/>
                <a:gd name="T50" fmla="*/ 18 w 107"/>
                <a:gd name="T51" fmla="*/ 67 h 96"/>
                <a:gd name="T52" fmla="*/ 12 w 107"/>
                <a:gd name="T53" fmla="*/ 57 h 96"/>
                <a:gd name="T54" fmla="*/ 4 w 107"/>
                <a:gd name="T55" fmla="*/ 45 h 96"/>
                <a:gd name="T56" fmla="*/ 0 w 107"/>
                <a:gd name="T57" fmla="*/ 26 h 96"/>
                <a:gd name="T58" fmla="*/ 3 w 107"/>
                <a:gd name="T59" fmla="*/ 40 h 96"/>
                <a:gd name="T60" fmla="*/ 9 w 107"/>
                <a:gd name="T61" fmla="*/ 54 h 96"/>
                <a:gd name="T62" fmla="*/ 16 w 107"/>
                <a:gd name="T63" fmla="*/ 63 h 96"/>
                <a:gd name="T64" fmla="*/ 22 w 107"/>
                <a:gd name="T65" fmla="*/ 70 h 96"/>
                <a:gd name="T66" fmla="*/ 22 w 107"/>
                <a:gd name="T67" fmla="*/ 71 h 96"/>
                <a:gd name="T68" fmla="*/ 19 w 107"/>
                <a:gd name="T69" fmla="*/ 73 h 96"/>
                <a:gd name="T70" fmla="*/ 26 w 107"/>
                <a:gd name="T71" fmla="*/ 73 h 96"/>
                <a:gd name="T72" fmla="*/ 27 w 107"/>
                <a:gd name="T73" fmla="*/ 82 h 96"/>
                <a:gd name="T74" fmla="*/ 30 w 107"/>
                <a:gd name="T75" fmla="*/ 84 h 96"/>
                <a:gd name="T76" fmla="*/ 37 w 107"/>
                <a:gd name="T77" fmla="*/ 86 h 96"/>
                <a:gd name="T78" fmla="*/ 41 w 107"/>
                <a:gd name="T79" fmla="*/ 91 h 96"/>
                <a:gd name="T80" fmla="*/ 44 w 107"/>
                <a:gd name="T81" fmla="*/ 95 h 96"/>
                <a:gd name="T82" fmla="*/ 0 w 107"/>
                <a:gd name="T83" fmla="*/ 26 h 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96"/>
                <a:gd name="T128" fmla="*/ 107 w 107"/>
                <a:gd name="T129" fmla="*/ 96 h 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96">
                  <a:moveTo>
                    <a:pt x="0" y="26"/>
                  </a:moveTo>
                  <a:lnTo>
                    <a:pt x="13" y="24"/>
                  </a:lnTo>
                  <a:lnTo>
                    <a:pt x="23" y="24"/>
                  </a:lnTo>
                  <a:lnTo>
                    <a:pt x="34" y="19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83" y="0"/>
                  </a:lnTo>
                  <a:lnTo>
                    <a:pt x="83" y="7"/>
                  </a:lnTo>
                  <a:lnTo>
                    <a:pt x="93" y="11"/>
                  </a:lnTo>
                  <a:lnTo>
                    <a:pt x="104" y="17"/>
                  </a:lnTo>
                  <a:lnTo>
                    <a:pt x="104" y="32"/>
                  </a:lnTo>
                  <a:lnTo>
                    <a:pt x="106" y="46"/>
                  </a:lnTo>
                  <a:lnTo>
                    <a:pt x="103" y="62"/>
                  </a:lnTo>
                  <a:lnTo>
                    <a:pt x="94" y="73"/>
                  </a:lnTo>
                  <a:lnTo>
                    <a:pt x="81" y="84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44" y="95"/>
                  </a:lnTo>
                  <a:lnTo>
                    <a:pt x="43" y="91"/>
                  </a:lnTo>
                  <a:lnTo>
                    <a:pt x="37" y="86"/>
                  </a:lnTo>
                  <a:lnTo>
                    <a:pt x="32" y="86"/>
                  </a:lnTo>
                  <a:lnTo>
                    <a:pt x="27" y="78"/>
                  </a:lnTo>
                  <a:lnTo>
                    <a:pt x="26" y="73"/>
                  </a:lnTo>
                  <a:lnTo>
                    <a:pt x="19" y="73"/>
                  </a:lnTo>
                  <a:lnTo>
                    <a:pt x="22" y="71"/>
                  </a:lnTo>
                  <a:lnTo>
                    <a:pt x="18" y="67"/>
                  </a:lnTo>
                  <a:lnTo>
                    <a:pt x="12" y="57"/>
                  </a:lnTo>
                  <a:lnTo>
                    <a:pt x="4" y="45"/>
                  </a:lnTo>
                  <a:lnTo>
                    <a:pt x="0" y="26"/>
                  </a:lnTo>
                  <a:lnTo>
                    <a:pt x="3" y="40"/>
                  </a:lnTo>
                  <a:lnTo>
                    <a:pt x="9" y="54"/>
                  </a:lnTo>
                  <a:lnTo>
                    <a:pt x="16" y="63"/>
                  </a:lnTo>
                  <a:lnTo>
                    <a:pt x="22" y="70"/>
                  </a:lnTo>
                  <a:lnTo>
                    <a:pt x="2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7" y="82"/>
                  </a:lnTo>
                  <a:lnTo>
                    <a:pt x="30" y="84"/>
                  </a:lnTo>
                  <a:lnTo>
                    <a:pt x="37" y="86"/>
                  </a:lnTo>
                  <a:lnTo>
                    <a:pt x="41" y="91"/>
                  </a:lnTo>
                  <a:lnTo>
                    <a:pt x="44" y="95"/>
                  </a:lnTo>
                  <a:lnTo>
                    <a:pt x="0" y="26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2" name="Freeform 142"/>
            <p:cNvSpPr>
              <a:spLocks/>
            </p:cNvSpPr>
            <p:nvPr/>
          </p:nvSpPr>
          <p:spPr bwMode="auto">
            <a:xfrm>
              <a:off x="3396" y="2909"/>
              <a:ext cx="92" cy="88"/>
            </a:xfrm>
            <a:custGeom>
              <a:avLst/>
              <a:gdLst>
                <a:gd name="T0" fmla="*/ 0 w 107"/>
                <a:gd name="T1" fmla="*/ 26 h 96"/>
                <a:gd name="T2" fmla="*/ 13 w 107"/>
                <a:gd name="T3" fmla="*/ 24 h 96"/>
                <a:gd name="T4" fmla="*/ 23 w 107"/>
                <a:gd name="T5" fmla="*/ 24 h 96"/>
                <a:gd name="T6" fmla="*/ 34 w 107"/>
                <a:gd name="T7" fmla="*/ 19 h 96"/>
                <a:gd name="T8" fmla="*/ 38 w 107"/>
                <a:gd name="T9" fmla="*/ 12 h 96"/>
                <a:gd name="T10" fmla="*/ 38 w 107"/>
                <a:gd name="T11" fmla="*/ 8 h 96"/>
                <a:gd name="T12" fmla="*/ 83 w 107"/>
                <a:gd name="T13" fmla="*/ 0 h 96"/>
                <a:gd name="T14" fmla="*/ 83 w 107"/>
                <a:gd name="T15" fmla="*/ 7 h 96"/>
                <a:gd name="T16" fmla="*/ 93 w 107"/>
                <a:gd name="T17" fmla="*/ 11 h 96"/>
                <a:gd name="T18" fmla="*/ 104 w 107"/>
                <a:gd name="T19" fmla="*/ 17 h 96"/>
                <a:gd name="T20" fmla="*/ 104 w 107"/>
                <a:gd name="T21" fmla="*/ 32 h 96"/>
                <a:gd name="T22" fmla="*/ 106 w 107"/>
                <a:gd name="T23" fmla="*/ 46 h 96"/>
                <a:gd name="T24" fmla="*/ 103 w 107"/>
                <a:gd name="T25" fmla="*/ 62 h 96"/>
                <a:gd name="T26" fmla="*/ 94 w 107"/>
                <a:gd name="T27" fmla="*/ 73 h 96"/>
                <a:gd name="T28" fmla="*/ 81 w 107"/>
                <a:gd name="T29" fmla="*/ 84 h 96"/>
                <a:gd name="T30" fmla="*/ 77 w 107"/>
                <a:gd name="T31" fmla="*/ 91 h 96"/>
                <a:gd name="T32" fmla="*/ 75 w 107"/>
                <a:gd name="T33" fmla="*/ 95 h 96"/>
                <a:gd name="T34" fmla="*/ 44 w 107"/>
                <a:gd name="T35" fmla="*/ 95 h 96"/>
                <a:gd name="T36" fmla="*/ 43 w 107"/>
                <a:gd name="T37" fmla="*/ 91 h 96"/>
                <a:gd name="T38" fmla="*/ 37 w 107"/>
                <a:gd name="T39" fmla="*/ 86 h 96"/>
                <a:gd name="T40" fmla="*/ 32 w 107"/>
                <a:gd name="T41" fmla="*/ 86 h 96"/>
                <a:gd name="T42" fmla="*/ 27 w 107"/>
                <a:gd name="T43" fmla="*/ 78 h 96"/>
                <a:gd name="T44" fmla="*/ 26 w 107"/>
                <a:gd name="T45" fmla="*/ 73 h 96"/>
                <a:gd name="T46" fmla="*/ 19 w 107"/>
                <a:gd name="T47" fmla="*/ 73 h 96"/>
                <a:gd name="T48" fmla="*/ 22 w 107"/>
                <a:gd name="T49" fmla="*/ 71 h 96"/>
                <a:gd name="T50" fmla="*/ 18 w 107"/>
                <a:gd name="T51" fmla="*/ 67 h 96"/>
                <a:gd name="T52" fmla="*/ 12 w 107"/>
                <a:gd name="T53" fmla="*/ 57 h 96"/>
                <a:gd name="T54" fmla="*/ 4 w 107"/>
                <a:gd name="T55" fmla="*/ 45 h 96"/>
                <a:gd name="T56" fmla="*/ 0 w 107"/>
                <a:gd name="T57" fmla="*/ 26 h 96"/>
                <a:gd name="T58" fmla="*/ 3 w 107"/>
                <a:gd name="T59" fmla="*/ 40 h 96"/>
                <a:gd name="T60" fmla="*/ 9 w 107"/>
                <a:gd name="T61" fmla="*/ 54 h 96"/>
                <a:gd name="T62" fmla="*/ 16 w 107"/>
                <a:gd name="T63" fmla="*/ 63 h 96"/>
                <a:gd name="T64" fmla="*/ 22 w 107"/>
                <a:gd name="T65" fmla="*/ 70 h 96"/>
                <a:gd name="T66" fmla="*/ 22 w 107"/>
                <a:gd name="T67" fmla="*/ 71 h 96"/>
                <a:gd name="T68" fmla="*/ 19 w 107"/>
                <a:gd name="T69" fmla="*/ 73 h 96"/>
                <a:gd name="T70" fmla="*/ 26 w 107"/>
                <a:gd name="T71" fmla="*/ 73 h 96"/>
                <a:gd name="T72" fmla="*/ 27 w 107"/>
                <a:gd name="T73" fmla="*/ 82 h 96"/>
                <a:gd name="T74" fmla="*/ 30 w 107"/>
                <a:gd name="T75" fmla="*/ 84 h 96"/>
                <a:gd name="T76" fmla="*/ 37 w 107"/>
                <a:gd name="T77" fmla="*/ 86 h 96"/>
                <a:gd name="T78" fmla="*/ 41 w 107"/>
                <a:gd name="T79" fmla="*/ 91 h 96"/>
                <a:gd name="T80" fmla="*/ 44 w 107"/>
                <a:gd name="T81" fmla="*/ 95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7"/>
                <a:gd name="T124" fmla="*/ 0 h 96"/>
                <a:gd name="T125" fmla="*/ 107 w 107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7" h="96">
                  <a:moveTo>
                    <a:pt x="0" y="26"/>
                  </a:moveTo>
                  <a:lnTo>
                    <a:pt x="13" y="24"/>
                  </a:lnTo>
                  <a:lnTo>
                    <a:pt x="23" y="24"/>
                  </a:lnTo>
                  <a:lnTo>
                    <a:pt x="34" y="19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83" y="0"/>
                  </a:lnTo>
                  <a:lnTo>
                    <a:pt x="83" y="7"/>
                  </a:lnTo>
                  <a:lnTo>
                    <a:pt x="93" y="11"/>
                  </a:lnTo>
                  <a:lnTo>
                    <a:pt x="104" y="17"/>
                  </a:lnTo>
                  <a:lnTo>
                    <a:pt x="104" y="32"/>
                  </a:lnTo>
                  <a:lnTo>
                    <a:pt x="106" y="46"/>
                  </a:lnTo>
                  <a:lnTo>
                    <a:pt x="103" y="62"/>
                  </a:lnTo>
                  <a:lnTo>
                    <a:pt x="94" y="73"/>
                  </a:lnTo>
                  <a:lnTo>
                    <a:pt x="81" y="84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44" y="95"/>
                  </a:lnTo>
                  <a:lnTo>
                    <a:pt x="43" y="91"/>
                  </a:lnTo>
                  <a:lnTo>
                    <a:pt x="37" y="86"/>
                  </a:lnTo>
                  <a:lnTo>
                    <a:pt x="32" y="86"/>
                  </a:lnTo>
                  <a:lnTo>
                    <a:pt x="27" y="78"/>
                  </a:lnTo>
                  <a:lnTo>
                    <a:pt x="26" y="73"/>
                  </a:lnTo>
                  <a:lnTo>
                    <a:pt x="19" y="73"/>
                  </a:lnTo>
                  <a:lnTo>
                    <a:pt x="22" y="71"/>
                  </a:lnTo>
                  <a:lnTo>
                    <a:pt x="18" y="67"/>
                  </a:lnTo>
                  <a:lnTo>
                    <a:pt x="12" y="57"/>
                  </a:lnTo>
                  <a:lnTo>
                    <a:pt x="4" y="45"/>
                  </a:lnTo>
                  <a:lnTo>
                    <a:pt x="0" y="26"/>
                  </a:lnTo>
                  <a:lnTo>
                    <a:pt x="3" y="40"/>
                  </a:lnTo>
                  <a:lnTo>
                    <a:pt x="9" y="54"/>
                  </a:lnTo>
                  <a:lnTo>
                    <a:pt x="16" y="63"/>
                  </a:lnTo>
                  <a:lnTo>
                    <a:pt x="22" y="70"/>
                  </a:lnTo>
                  <a:lnTo>
                    <a:pt x="2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7" y="82"/>
                  </a:lnTo>
                  <a:lnTo>
                    <a:pt x="30" y="84"/>
                  </a:lnTo>
                  <a:lnTo>
                    <a:pt x="37" y="86"/>
                  </a:lnTo>
                  <a:lnTo>
                    <a:pt x="41" y="91"/>
                  </a:lnTo>
                  <a:lnTo>
                    <a:pt x="44" y="95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3" name="Freeform 143"/>
            <p:cNvSpPr>
              <a:spLocks/>
            </p:cNvSpPr>
            <p:nvPr/>
          </p:nvSpPr>
          <p:spPr bwMode="auto">
            <a:xfrm>
              <a:off x="2940" y="2393"/>
              <a:ext cx="194" cy="185"/>
            </a:xfrm>
            <a:custGeom>
              <a:avLst/>
              <a:gdLst>
                <a:gd name="T0" fmla="*/ 102 w 228"/>
                <a:gd name="T1" fmla="*/ 1 h 199"/>
                <a:gd name="T2" fmla="*/ 80 w 228"/>
                <a:gd name="T3" fmla="*/ 1 h 199"/>
                <a:gd name="T4" fmla="*/ 80 w 228"/>
                <a:gd name="T5" fmla="*/ 0 h 199"/>
                <a:gd name="T6" fmla="*/ 77 w 228"/>
                <a:gd name="T7" fmla="*/ 2 h 199"/>
                <a:gd name="T8" fmla="*/ 84 w 228"/>
                <a:gd name="T9" fmla="*/ 113 h 199"/>
                <a:gd name="T10" fmla="*/ 87 w 228"/>
                <a:gd name="T11" fmla="*/ 118 h 199"/>
                <a:gd name="T12" fmla="*/ 90 w 228"/>
                <a:gd name="T13" fmla="*/ 126 h 199"/>
                <a:gd name="T14" fmla="*/ 83 w 228"/>
                <a:gd name="T15" fmla="*/ 135 h 199"/>
                <a:gd name="T16" fmla="*/ 26 w 228"/>
                <a:gd name="T17" fmla="*/ 129 h 199"/>
                <a:gd name="T18" fmla="*/ 21 w 228"/>
                <a:gd name="T19" fmla="*/ 132 h 199"/>
                <a:gd name="T20" fmla="*/ 17 w 228"/>
                <a:gd name="T21" fmla="*/ 130 h 199"/>
                <a:gd name="T22" fmla="*/ 15 w 228"/>
                <a:gd name="T23" fmla="*/ 131 h 199"/>
                <a:gd name="T24" fmla="*/ 14 w 228"/>
                <a:gd name="T25" fmla="*/ 132 h 199"/>
                <a:gd name="T26" fmla="*/ 14 w 228"/>
                <a:gd name="T27" fmla="*/ 138 h 199"/>
                <a:gd name="T28" fmla="*/ 12 w 228"/>
                <a:gd name="T29" fmla="*/ 144 h 199"/>
                <a:gd name="T30" fmla="*/ 9 w 228"/>
                <a:gd name="T31" fmla="*/ 144 h 199"/>
                <a:gd name="T32" fmla="*/ 7 w 228"/>
                <a:gd name="T33" fmla="*/ 149 h 199"/>
                <a:gd name="T34" fmla="*/ 3 w 228"/>
                <a:gd name="T35" fmla="*/ 153 h 199"/>
                <a:gd name="T36" fmla="*/ 0 w 228"/>
                <a:gd name="T37" fmla="*/ 153 h 199"/>
                <a:gd name="T38" fmla="*/ 3 w 228"/>
                <a:gd name="T39" fmla="*/ 173 h 199"/>
                <a:gd name="T40" fmla="*/ 3 w 228"/>
                <a:gd name="T41" fmla="*/ 174 h 199"/>
                <a:gd name="T42" fmla="*/ 11 w 228"/>
                <a:gd name="T43" fmla="*/ 176 h 199"/>
                <a:gd name="T44" fmla="*/ 15 w 228"/>
                <a:gd name="T45" fmla="*/ 178 h 199"/>
                <a:gd name="T46" fmla="*/ 24 w 228"/>
                <a:gd name="T47" fmla="*/ 181 h 199"/>
                <a:gd name="T48" fmla="*/ 30 w 228"/>
                <a:gd name="T49" fmla="*/ 181 h 199"/>
                <a:gd name="T50" fmla="*/ 33 w 228"/>
                <a:gd name="T51" fmla="*/ 178 h 199"/>
                <a:gd name="T52" fmla="*/ 34 w 228"/>
                <a:gd name="T53" fmla="*/ 175 h 199"/>
                <a:gd name="T54" fmla="*/ 38 w 228"/>
                <a:gd name="T55" fmla="*/ 173 h 199"/>
                <a:gd name="T56" fmla="*/ 43 w 228"/>
                <a:gd name="T57" fmla="*/ 173 h 199"/>
                <a:gd name="T58" fmla="*/ 48 w 228"/>
                <a:gd name="T59" fmla="*/ 177 h 199"/>
                <a:gd name="T60" fmla="*/ 50 w 228"/>
                <a:gd name="T61" fmla="*/ 185 h 199"/>
                <a:gd name="T62" fmla="*/ 53 w 228"/>
                <a:gd name="T63" fmla="*/ 192 h 199"/>
                <a:gd name="T64" fmla="*/ 61 w 228"/>
                <a:gd name="T65" fmla="*/ 196 h 199"/>
                <a:gd name="T66" fmla="*/ 67 w 228"/>
                <a:gd name="T67" fmla="*/ 198 h 199"/>
                <a:gd name="T68" fmla="*/ 80 w 228"/>
                <a:gd name="T69" fmla="*/ 195 h 199"/>
                <a:gd name="T70" fmla="*/ 83 w 228"/>
                <a:gd name="T71" fmla="*/ 193 h 199"/>
                <a:gd name="T72" fmla="*/ 89 w 228"/>
                <a:gd name="T73" fmla="*/ 191 h 199"/>
                <a:gd name="T74" fmla="*/ 92 w 228"/>
                <a:gd name="T75" fmla="*/ 194 h 199"/>
                <a:gd name="T76" fmla="*/ 94 w 228"/>
                <a:gd name="T77" fmla="*/ 195 h 199"/>
                <a:gd name="T78" fmla="*/ 100 w 228"/>
                <a:gd name="T79" fmla="*/ 193 h 199"/>
                <a:gd name="T80" fmla="*/ 102 w 228"/>
                <a:gd name="T81" fmla="*/ 181 h 199"/>
                <a:gd name="T82" fmla="*/ 106 w 228"/>
                <a:gd name="T83" fmla="*/ 173 h 199"/>
                <a:gd name="T84" fmla="*/ 111 w 228"/>
                <a:gd name="T85" fmla="*/ 168 h 199"/>
                <a:gd name="T86" fmla="*/ 115 w 228"/>
                <a:gd name="T87" fmla="*/ 164 h 199"/>
                <a:gd name="T88" fmla="*/ 122 w 228"/>
                <a:gd name="T89" fmla="*/ 162 h 199"/>
                <a:gd name="T90" fmla="*/ 130 w 228"/>
                <a:gd name="T91" fmla="*/ 162 h 199"/>
                <a:gd name="T92" fmla="*/ 147 w 228"/>
                <a:gd name="T93" fmla="*/ 160 h 199"/>
                <a:gd name="T94" fmla="*/ 161 w 228"/>
                <a:gd name="T95" fmla="*/ 155 h 199"/>
                <a:gd name="T96" fmla="*/ 165 w 228"/>
                <a:gd name="T97" fmla="*/ 149 h 199"/>
                <a:gd name="T98" fmla="*/ 190 w 228"/>
                <a:gd name="T99" fmla="*/ 148 h 199"/>
                <a:gd name="T100" fmla="*/ 201 w 228"/>
                <a:gd name="T101" fmla="*/ 144 h 199"/>
                <a:gd name="T102" fmla="*/ 208 w 228"/>
                <a:gd name="T103" fmla="*/ 136 h 199"/>
                <a:gd name="T104" fmla="*/ 217 w 228"/>
                <a:gd name="T105" fmla="*/ 122 h 199"/>
                <a:gd name="T106" fmla="*/ 221 w 228"/>
                <a:gd name="T107" fmla="*/ 108 h 199"/>
                <a:gd name="T108" fmla="*/ 225 w 228"/>
                <a:gd name="T109" fmla="*/ 91 h 199"/>
                <a:gd name="T110" fmla="*/ 227 w 228"/>
                <a:gd name="T111" fmla="*/ 72 h 199"/>
                <a:gd name="T112" fmla="*/ 218 w 228"/>
                <a:gd name="T113" fmla="*/ 73 h 199"/>
                <a:gd name="T114" fmla="*/ 215 w 228"/>
                <a:gd name="T115" fmla="*/ 58 h 199"/>
                <a:gd name="T116" fmla="*/ 185 w 228"/>
                <a:gd name="T117" fmla="*/ 57 h 199"/>
                <a:gd name="T118" fmla="*/ 102 w 228"/>
                <a:gd name="T119" fmla="*/ 1 h 1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"/>
                <a:gd name="T181" fmla="*/ 0 h 199"/>
                <a:gd name="T182" fmla="*/ 228 w 228"/>
                <a:gd name="T183" fmla="*/ 199 h 1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" h="199">
                  <a:moveTo>
                    <a:pt x="102" y="1"/>
                  </a:moveTo>
                  <a:lnTo>
                    <a:pt x="80" y="1"/>
                  </a:lnTo>
                  <a:lnTo>
                    <a:pt x="80" y="0"/>
                  </a:lnTo>
                  <a:lnTo>
                    <a:pt x="77" y="2"/>
                  </a:lnTo>
                  <a:lnTo>
                    <a:pt x="84" y="113"/>
                  </a:lnTo>
                  <a:lnTo>
                    <a:pt x="87" y="118"/>
                  </a:lnTo>
                  <a:lnTo>
                    <a:pt x="90" y="126"/>
                  </a:lnTo>
                  <a:lnTo>
                    <a:pt x="83" y="135"/>
                  </a:lnTo>
                  <a:lnTo>
                    <a:pt x="26" y="129"/>
                  </a:lnTo>
                  <a:lnTo>
                    <a:pt x="21" y="132"/>
                  </a:lnTo>
                  <a:lnTo>
                    <a:pt x="17" y="130"/>
                  </a:lnTo>
                  <a:lnTo>
                    <a:pt x="15" y="131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4"/>
                  </a:lnTo>
                  <a:lnTo>
                    <a:pt x="9" y="144"/>
                  </a:lnTo>
                  <a:lnTo>
                    <a:pt x="7" y="149"/>
                  </a:lnTo>
                  <a:lnTo>
                    <a:pt x="3" y="153"/>
                  </a:lnTo>
                  <a:lnTo>
                    <a:pt x="0" y="153"/>
                  </a:lnTo>
                  <a:lnTo>
                    <a:pt x="3" y="173"/>
                  </a:lnTo>
                  <a:lnTo>
                    <a:pt x="3" y="174"/>
                  </a:lnTo>
                  <a:lnTo>
                    <a:pt x="11" y="176"/>
                  </a:lnTo>
                  <a:lnTo>
                    <a:pt x="15" y="178"/>
                  </a:lnTo>
                  <a:lnTo>
                    <a:pt x="24" y="181"/>
                  </a:lnTo>
                  <a:lnTo>
                    <a:pt x="30" y="181"/>
                  </a:lnTo>
                  <a:lnTo>
                    <a:pt x="33" y="178"/>
                  </a:lnTo>
                  <a:lnTo>
                    <a:pt x="34" y="175"/>
                  </a:lnTo>
                  <a:lnTo>
                    <a:pt x="38" y="173"/>
                  </a:lnTo>
                  <a:lnTo>
                    <a:pt x="43" y="173"/>
                  </a:lnTo>
                  <a:lnTo>
                    <a:pt x="48" y="177"/>
                  </a:lnTo>
                  <a:lnTo>
                    <a:pt x="50" y="185"/>
                  </a:lnTo>
                  <a:lnTo>
                    <a:pt x="53" y="192"/>
                  </a:lnTo>
                  <a:lnTo>
                    <a:pt x="61" y="196"/>
                  </a:lnTo>
                  <a:lnTo>
                    <a:pt x="67" y="198"/>
                  </a:lnTo>
                  <a:lnTo>
                    <a:pt x="80" y="195"/>
                  </a:lnTo>
                  <a:lnTo>
                    <a:pt x="83" y="193"/>
                  </a:lnTo>
                  <a:lnTo>
                    <a:pt x="89" y="191"/>
                  </a:lnTo>
                  <a:lnTo>
                    <a:pt x="92" y="194"/>
                  </a:lnTo>
                  <a:lnTo>
                    <a:pt x="94" y="195"/>
                  </a:lnTo>
                  <a:lnTo>
                    <a:pt x="100" y="193"/>
                  </a:lnTo>
                  <a:lnTo>
                    <a:pt x="102" y="181"/>
                  </a:lnTo>
                  <a:lnTo>
                    <a:pt x="106" y="173"/>
                  </a:lnTo>
                  <a:lnTo>
                    <a:pt x="111" y="168"/>
                  </a:lnTo>
                  <a:lnTo>
                    <a:pt x="115" y="164"/>
                  </a:lnTo>
                  <a:lnTo>
                    <a:pt x="122" y="162"/>
                  </a:lnTo>
                  <a:lnTo>
                    <a:pt x="130" y="162"/>
                  </a:lnTo>
                  <a:lnTo>
                    <a:pt x="147" y="160"/>
                  </a:lnTo>
                  <a:lnTo>
                    <a:pt x="161" y="155"/>
                  </a:lnTo>
                  <a:lnTo>
                    <a:pt x="165" y="149"/>
                  </a:lnTo>
                  <a:lnTo>
                    <a:pt x="190" y="148"/>
                  </a:lnTo>
                  <a:lnTo>
                    <a:pt x="201" y="144"/>
                  </a:lnTo>
                  <a:lnTo>
                    <a:pt x="208" y="136"/>
                  </a:lnTo>
                  <a:lnTo>
                    <a:pt x="217" y="122"/>
                  </a:lnTo>
                  <a:lnTo>
                    <a:pt x="221" y="108"/>
                  </a:lnTo>
                  <a:lnTo>
                    <a:pt x="225" y="91"/>
                  </a:lnTo>
                  <a:lnTo>
                    <a:pt x="227" y="72"/>
                  </a:lnTo>
                  <a:lnTo>
                    <a:pt x="218" y="73"/>
                  </a:lnTo>
                  <a:lnTo>
                    <a:pt x="215" y="58"/>
                  </a:lnTo>
                  <a:lnTo>
                    <a:pt x="185" y="57"/>
                  </a:lnTo>
                  <a:lnTo>
                    <a:pt x="102" y="1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4" name="Freeform 144"/>
            <p:cNvSpPr>
              <a:spLocks/>
            </p:cNvSpPr>
            <p:nvPr/>
          </p:nvSpPr>
          <p:spPr bwMode="auto">
            <a:xfrm>
              <a:off x="3389" y="2322"/>
              <a:ext cx="128" cy="138"/>
            </a:xfrm>
            <a:custGeom>
              <a:avLst/>
              <a:gdLst>
                <a:gd name="T0" fmla="*/ 0 w 150"/>
                <a:gd name="T1" fmla="*/ 148 h 149"/>
                <a:gd name="T2" fmla="*/ 0 w 150"/>
                <a:gd name="T3" fmla="*/ 0 h 149"/>
                <a:gd name="T4" fmla="*/ 12 w 150"/>
                <a:gd name="T5" fmla="*/ 0 h 149"/>
                <a:gd name="T6" fmla="*/ 28 w 150"/>
                <a:gd name="T7" fmla="*/ 1 h 149"/>
                <a:gd name="T8" fmla="*/ 33 w 150"/>
                <a:gd name="T9" fmla="*/ 4 h 149"/>
                <a:gd name="T10" fmla="*/ 46 w 150"/>
                <a:gd name="T11" fmla="*/ 10 h 149"/>
                <a:gd name="T12" fmla="*/ 72 w 150"/>
                <a:gd name="T13" fmla="*/ 3 h 149"/>
                <a:gd name="T14" fmla="*/ 77 w 150"/>
                <a:gd name="T15" fmla="*/ 1 h 149"/>
                <a:gd name="T16" fmla="*/ 83 w 150"/>
                <a:gd name="T17" fmla="*/ 1 h 149"/>
                <a:gd name="T18" fmla="*/ 92 w 150"/>
                <a:gd name="T19" fmla="*/ 4 h 149"/>
                <a:gd name="T20" fmla="*/ 92 w 150"/>
                <a:gd name="T21" fmla="*/ 10 h 149"/>
                <a:gd name="T22" fmla="*/ 97 w 150"/>
                <a:gd name="T23" fmla="*/ 24 h 149"/>
                <a:gd name="T24" fmla="*/ 122 w 150"/>
                <a:gd name="T25" fmla="*/ 71 h 149"/>
                <a:gd name="T26" fmla="*/ 140 w 150"/>
                <a:gd name="T27" fmla="*/ 106 h 149"/>
                <a:gd name="T28" fmla="*/ 149 w 150"/>
                <a:gd name="T29" fmla="*/ 126 h 149"/>
                <a:gd name="T30" fmla="*/ 141 w 150"/>
                <a:gd name="T31" fmla="*/ 134 h 149"/>
                <a:gd name="T32" fmla="*/ 132 w 150"/>
                <a:gd name="T33" fmla="*/ 141 h 149"/>
                <a:gd name="T34" fmla="*/ 118 w 150"/>
                <a:gd name="T35" fmla="*/ 148 h 149"/>
                <a:gd name="T36" fmla="*/ 0 w 150"/>
                <a:gd name="T37" fmla="*/ 148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"/>
                <a:gd name="T58" fmla="*/ 0 h 149"/>
                <a:gd name="T59" fmla="*/ 150 w 150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" h="149">
                  <a:moveTo>
                    <a:pt x="0" y="14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8" y="1"/>
                  </a:lnTo>
                  <a:lnTo>
                    <a:pt x="33" y="4"/>
                  </a:lnTo>
                  <a:lnTo>
                    <a:pt x="46" y="10"/>
                  </a:lnTo>
                  <a:lnTo>
                    <a:pt x="72" y="3"/>
                  </a:lnTo>
                  <a:lnTo>
                    <a:pt x="77" y="1"/>
                  </a:lnTo>
                  <a:lnTo>
                    <a:pt x="83" y="1"/>
                  </a:lnTo>
                  <a:lnTo>
                    <a:pt x="92" y="4"/>
                  </a:lnTo>
                  <a:lnTo>
                    <a:pt x="92" y="10"/>
                  </a:lnTo>
                  <a:lnTo>
                    <a:pt x="97" y="24"/>
                  </a:lnTo>
                  <a:lnTo>
                    <a:pt x="122" y="71"/>
                  </a:lnTo>
                  <a:lnTo>
                    <a:pt x="140" y="106"/>
                  </a:lnTo>
                  <a:lnTo>
                    <a:pt x="149" y="126"/>
                  </a:lnTo>
                  <a:lnTo>
                    <a:pt x="141" y="134"/>
                  </a:lnTo>
                  <a:lnTo>
                    <a:pt x="132" y="141"/>
                  </a:lnTo>
                  <a:lnTo>
                    <a:pt x="118" y="148"/>
                  </a:lnTo>
                  <a:lnTo>
                    <a:pt x="0" y="148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5" name="Freeform 145"/>
            <p:cNvSpPr>
              <a:spLocks/>
            </p:cNvSpPr>
            <p:nvPr/>
          </p:nvSpPr>
          <p:spPr bwMode="auto">
            <a:xfrm>
              <a:off x="3467" y="2323"/>
              <a:ext cx="38" cy="44"/>
            </a:xfrm>
            <a:custGeom>
              <a:avLst/>
              <a:gdLst>
                <a:gd name="T0" fmla="*/ 0 w 44"/>
                <a:gd name="T1" fmla="*/ 1 h 50"/>
                <a:gd name="T2" fmla="*/ 0 w 44"/>
                <a:gd name="T3" fmla="*/ 8 h 50"/>
                <a:gd name="T4" fmla="*/ 11 w 44"/>
                <a:gd name="T5" fmla="*/ 28 h 50"/>
                <a:gd name="T6" fmla="*/ 15 w 44"/>
                <a:gd name="T7" fmla="*/ 33 h 50"/>
                <a:gd name="T8" fmla="*/ 18 w 44"/>
                <a:gd name="T9" fmla="*/ 38 h 50"/>
                <a:gd name="T10" fmla="*/ 23 w 44"/>
                <a:gd name="T11" fmla="*/ 41 h 50"/>
                <a:gd name="T12" fmla="*/ 27 w 44"/>
                <a:gd name="T13" fmla="*/ 44 h 50"/>
                <a:gd name="T14" fmla="*/ 32 w 44"/>
                <a:gd name="T15" fmla="*/ 46 h 50"/>
                <a:gd name="T16" fmla="*/ 34 w 44"/>
                <a:gd name="T17" fmla="*/ 49 h 50"/>
                <a:gd name="T18" fmla="*/ 35 w 44"/>
                <a:gd name="T19" fmla="*/ 49 h 50"/>
                <a:gd name="T20" fmla="*/ 38 w 44"/>
                <a:gd name="T21" fmla="*/ 46 h 50"/>
                <a:gd name="T22" fmla="*/ 40 w 44"/>
                <a:gd name="T23" fmla="*/ 44 h 50"/>
                <a:gd name="T24" fmla="*/ 43 w 44"/>
                <a:gd name="T25" fmla="*/ 32 h 50"/>
                <a:gd name="T26" fmla="*/ 33 w 44"/>
                <a:gd name="T27" fmla="*/ 18 h 50"/>
                <a:gd name="T28" fmla="*/ 24 w 44"/>
                <a:gd name="T29" fmla="*/ 0 h 50"/>
                <a:gd name="T30" fmla="*/ 0 w 44"/>
                <a:gd name="T31" fmla="*/ 1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50"/>
                <a:gd name="T50" fmla="*/ 44 w 44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50">
                  <a:moveTo>
                    <a:pt x="0" y="1"/>
                  </a:moveTo>
                  <a:lnTo>
                    <a:pt x="0" y="8"/>
                  </a:lnTo>
                  <a:lnTo>
                    <a:pt x="11" y="28"/>
                  </a:lnTo>
                  <a:lnTo>
                    <a:pt x="15" y="33"/>
                  </a:lnTo>
                  <a:lnTo>
                    <a:pt x="18" y="38"/>
                  </a:lnTo>
                  <a:lnTo>
                    <a:pt x="23" y="41"/>
                  </a:lnTo>
                  <a:lnTo>
                    <a:pt x="27" y="44"/>
                  </a:lnTo>
                  <a:lnTo>
                    <a:pt x="32" y="46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4"/>
                  </a:lnTo>
                  <a:lnTo>
                    <a:pt x="43" y="32"/>
                  </a:lnTo>
                  <a:lnTo>
                    <a:pt x="33" y="18"/>
                  </a:lnTo>
                  <a:lnTo>
                    <a:pt x="24" y="0"/>
                  </a:lnTo>
                  <a:lnTo>
                    <a:pt x="0" y="1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6" name="Freeform 146"/>
            <p:cNvSpPr>
              <a:spLocks/>
            </p:cNvSpPr>
            <p:nvPr/>
          </p:nvSpPr>
          <p:spPr bwMode="auto">
            <a:xfrm>
              <a:off x="3592" y="2854"/>
              <a:ext cx="82" cy="167"/>
            </a:xfrm>
            <a:custGeom>
              <a:avLst/>
              <a:gdLst>
                <a:gd name="T0" fmla="*/ 86 w 96"/>
                <a:gd name="T1" fmla="*/ 0 h 182"/>
                <a:gd name="T2" fmla="*/ 79 w 96"/>
                <a:gd name="T3" fmla="*/ 3 h 182"/>
                <a:gd name="T4" fmla="*/ 72 w 96"/>
                <a:gd name="T5" fmla="*/ 7 h 182"/>
                <a:gd name="T6" fmla="*/ 67 w 96"/>
                <a:gd name="T7" fmla="*/ 19 h 182"/>
                <a:gd name="T8" fmla="*/ 59 w 96"/>
                <a:gd name="T9" fmla="*/ 25 h 182"/>
                <a:gd name="T10" fmla="*/ 45 w 96"/>
                <a:gd name="T11" fmla="*/ 41 h 182"/>
                <a:gd name="T12" fmla="*/ 39 w 96"/>
                <a:gd name="T13" fmla="*/ 48 h 182"/>
                <a:gd name="T14" fmla="*/ 34 w 96"/>
                <a:gd name="T15" fmla="*/ 50 h 182"/>
                <a:gd name="T16" fmla="*/ 26 w 96"/>
                <a:gd name="T17" fmla="*/ 52 h 182"/>
                <a:gd name="T18" fmla="*/ 16 w 96"/>
                <a:gd name="T19" fmla="*/ 55 h 182"/>
                <a:gd name="T20" fmla="*/ 10 w 96"/>
                <a:gd name="T21" fmla="*/ 61 h 182"/>
                <a:gd name="T22" fmla="*/ 5 w 96"/>
                <a:gd name="T23" fmla="*/ 75 h 182"/>
                <a:gd name="T24" fmla="*/ 5 w 96"/>
                <a:gd name="T25" fmla="*/ 89 h 182"/>
                <a:gd name="T26" fmla="*/ 12 w 96"/>
                <a:gd name="T27" fmla="*/ 95 h 182"/>
                <a:gd name="T28" fmla="*/ 15 w 96"/>
                <a:gd name="T29" fmla="*/ 101 h 182"/>
                <a:gd name="T30" fmla="*/ 14 w 96"/>
                <a:gd name="T31" fmla="*/ 105 h 182"/>
                <a:gd name="T32" fmla="*/ 5 w 96"/>
                <a:gd name="T33" fmla="*/ 114 h 182"/>
                <a:gd name="T34" fmla="*/ 0 w 96"/>
                <a:gd name="T35" fmla="*/ 137 h 182"/>
                <a:gd name="T36" fmla="*/ 1 w 96"/>
                <a:gd name="T37" fmla="*/ 154 h 182"/>
                <a:gd name="T38" fmla="*/ 8 w 96"/>
                <a:gd name="T39" fmla="*/ 169 h 182"/>
                <a:gd name="T40" fmla="*/ 17 w 96"/>
                <a:gd name="T41" fmla="*/ 169 h 182"/>
                <a:gd name="T42" fmla="*/ 23 w 96"/>
                <a:gd name="T43" fmla="*/ 170 h 182"/>
                <a:gd name="T44" fmla="*/ 25 w 96"/>
                <a:gd name="T45" fmla="*/ 176 h 182"/>
                <a:gd name="T46" fmla="*/ 32 w 96"/>
                <a:gd name="T47" fmla="*/ 181 h 182"/>
                <a:gd name="T48" fmla="*/ 39 w 96"/>
                <a:gd name="T49" fmla="*/ 181 h 182"/>
                <a:gd name="T50" fmla="*/ 48 w 96"/>
                <a:gd name="T51" fmla="*/ 176 h 182"/>
                <a:gd name="T52" fmla="*/ 55 w 96"/>
                <a:gd name="T53" fmla="*/ 163 h 182"/>
                <a:gd name="T54" fmla="*/ 62 w 96"/>
                <a:gd name="T55" fmla="*/ 145 h 182"/>
                <a:gd name="T56" fmla="*/ 63 w 96"/>
                <a:gd name="T57" fmla="*/ 133 h 182"/>
                <a:gd name="T58" fmla="*/ 63 w 96"/>
                <a:gd name="T59" fmla="*/ 124 h 182"/>
                <a:gd name="T60" fmla="*/ 64 w 96"/>
                <a:gd name="T61" fmla="*/ 119 h 182"/>
                <a:gd name="T62" fmla="*/ 71 w 96"/>
                <a:gd name="T63" fmla="*/ 106 h 182"/>
                <a:gd name="T64" fmla="*/ 76 w 96"/>
                <a:gd name="T65" fmla="*/ 96 h 182"/>
                <a:gd name="T66" fmla="*/ 80 w 96"/>
                <a:gd name="T67" fmla="*/ 82 h 182"/>
                <a:gd name="T68" fmla="*/ 84 w 96"/>
                <a:gd name="T69" fmla="*/ 52 h 182"/>
                <a:gd name="T70" fmla="*/ 87 w 96"/>
                <a:gd name="T71" fmla="*/ 43 h 182"/>
                <a:gd name="T72" fmla="*/ 91 w 96"/>
                <a:gd name="T73" fmla="*/ 28 h 182"/>
                <a:gd name="T74" fmla="*/ 95 w 96"/>
                <a:gd name="T75" fmla="*/ 11 h 182"/>
                <a:gd name="T76" fmla="*/ 93 w 96"/>
                <a:gd name="T77" fmla="*/ 4 h 182"/>
                <a:gd name="T78" fmla="*/ 86 w 96"/>
                <a:gd name="T79" fmla="*/ 0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182"/>
                <a:gd name="T122" fmla="*/ 96 w 9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182">
                  <a:moveTo>
                    <a:pt x="86" y="0"/>
                  </a:moveTo>
                  <a:lnTo>
                    <a:pt x="79" y="3"/>
                  </a:lnTo>
                  <a:lnTo>
                    <a:pt x="72" y="7"/>
                  </a:lnTo>
                  <a:lnTo>
                    <a:pt x="67" y="19"/>
                  </a:lnTo>
                  <a:lnTo>
                    <a:pt x="59" y="25"/>
                  </a:lnTo>
                  <a:lnTo>
                    <a:pt x="45" y="41"/>
                  </a:lnTo>
                  <a:lnTo>
                    <a:pt x="39" y="48"/>
                  </a:lnTo>
                  <a:lnTo>
                    <a:pt x="34" y="50"/>
                  </a:lnTo>
                  <a:lnTo>
                    <a:pt x="26" y="52"/>
                  </a:lnTo>
                  <a:lnTo>
                    <a:pt x="16" y="55"/>
                  </a:lnTo>
                  <a:lnTo>
                    <a:pt x="10" y="61"/>
                  </a:lnTo>
                  <a:lnTo>
                    <a:pt x="5" y="75"/>
                  </a:lnTo>
                  <a:lnTo>
                    <a:pt x="5" y="89"/>
                  </a:lnTo>
                  <a:lnTo>
                    <a:pt x="12" y="95"/>
                  </a:lnTo>
                  <a:lnTo>
                    <a:pt x="15" y="101"/>
                  </a:lnTo>
                  <a:lnTo>
                    <a:pt x="14" y="105"/>
                  </a:lnTo>
                  <a:lnTo>
                    <a:pt x="5" y="114"/>
                  </a:lnTo>
                  <a:lnTo>
                    <a:pt x="0" y="137"/>
                  </a:lnTo>
                  <a:lnTo>
                    <a:pt x="1" y="154"/>
                  </a:lnTo>
                  <a:lnTo>
                    <a:pt x="8" y="169"/>
                  </a:lnTo>
                  <a:lnTo>
                    <a:pt x="17" y="169"/>
                  </a:lnTo>
                  <a:lnTo>
                    <a:pt x="23" y="170"/>
                  </a:lnTo>
                  <a:lnTo>
                    <a:pt x="25" y="176"/>
                  </a:lnTo>
                  <a:lnTo>
                    <a:pt x="32" y="181"/>
                  </a:lnTo>
                  <a:lnTo>
                    <a:pt x="39" y="181"/>
                  </a:lnTo>
                  <a:lnTo>
                    <a:pt x="48" y="176"/>
                  </a:lnTo>
                  <a:lnTo>
                    <a:pt x="55" y="163"/>
                  </a:lnTo>
                  <a:lnTo>
                    <a:pt x="62" y="145"/>
                  </a:lnTo>
                  <a:lnTo>
                    <a:pt x="63" y="133"/>
                  </a:lnTo>
                  <a:lnTo>
                    <a:pt x="63" y="124"/>
                  </a:lnTo>
                  <a:lnTo>
                    <a:pt x="64" y="119"/>
                  </a:lnTo>
                  <a:lnTo>
                    <a:pt x="71" y="106"/>
                  </a:lnTo>
                  <a:lnTo>
                    <a:pt x="76" y="96"/>
                  </a:lnTo>
                  <a:lnTo>
                    <a:pt x="80" y="82"/>
                  </a:lnTo>
                  <a:lnTo>
                    <a:pt x="84" y="52"/>
                  </a:lnTo>
                  <a:lnTo>
                    <a:pt x="87" y="43"/>
                  </a:lnTo>
                  <a:lnTo>
                    <a:pt x="91" y="28"/>
                  </a:lnTo>
                  <a:lnTo>
                    <a:pt x="95" y="11"/>
                  </a:lnTo>
                  <a:lnTo>
                    <a:pt x="93" y="4"/>
                  </a:lnTo>
                  <a:lnTo>
                    <a:pt x="86" y="0"/>
                  </a:lnTo>
                </a:path>
              </a:pathLst>
            </a:custGeom>
            <a:solidFill>
              <a:srgbClr val="BCD8F6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7" name="Freeform 147"/>
            <p:cNvSpPr>
              <a:spLocks/>
            </p:cNvSpPr>
            <p:nvPr/>
          </p:nvSpPr>
          <p:spPr bwMode="auto">
            <a:xfrm>
              <a:off x="4777" y="3276"/>
              <a:ext cx="54" cy="51"/>
            </a:xfrm>
            <a:custGeom>
              <a:avLst/>
              <a:gdLst>
                <a:gd name="T0" fmla="*/ 9 w 62"/>
                <a:gd name="T1" fmla="*/ 3 h 56"/>
                <a:gd name="T2" fmla="*/ 3 w 62"/>
                <a:gd name="T3" fmla="*/ 4 h 56"/>
                <a:gd name="T4" fmla="*/ 1 w 62"/>
                <a:gd name="T5" fmla="*/ 6 h 56"/>
                <a:gd name="T6" fmla="*/ 0 w 62"/>
                <a:gd name="T7" fmla="*/ 14 h 56"/>
                <a:gd name="T8" fmla="*/ 4 w 62"/>
                <a:gd name="T9" fmla="*/ 29 h 56"/>
                <a:gd name="T10" fmla="*/ 9 w 62"/>
                <a:gd name="T11" fmla="*/ 34 h 56"/>
                <a:gd name="T12" fmla="*/ 15 w 62"/>
                <a:gd name="T13" fmla="*/ 43 h 56"/>
                <a:gd name="T14" fmla="*/ 21 w 62"/>
                <a:gd name="T15" fmla="*/ 48 h 56"/>
                <a:gd name="T16" fmla="*/ 27 w 62"/>
                <a:gd name="T17" fmla="*/ 51 h 56"/>
                <a:gd name="T18" fmla="*/ 41 w 62"/>
                <a:gd name="T19" fmla="*/ 55 h 56"/>
                <a:gd name="T20" fmla="*/ 53 w 62"/>
                <a:gd name="T21" fmla="*/ 44 h 56"/>
                <a:gd name="T22" fmla="*/ 59 w 62"/>
                <a:gd name="T23" fmla="*/ 37 h 56"/>
                <a:gd name="T24" fmla="*/ 61 w 62"/>
                <a:gd name="T25" fmla="*/ 29 h 56"/>
                <a:gd name="T26" fmla="*/ 58 w 62"/>
                <a:gd name="T27" fmla="*/ 6 h 56"/>
                <a:gd name="T28" fmla="*/ 52 w 62"/>
                <a:gd name="T29" fmla="*/ 3 h 56"/>
                <a:gd name="T30" fmla="*/ 47 w 62"/>
                <a:gd name="T31" fmla="*/ 0 h 56"/>
                <a:gd name="T32" fmla="*/ 42 w 62"/>
                <a:gd name="T33" fmla="*/ 0 h 56"/>
                <a:gd name="T34" fmla="*/ 34 w 62"/>
                <a:gd name="T35" fmla="*/ 11 h 56"/>
                <a:gd name="T36" fmla="*/ 16 w 62"/>
                <a:gd name="T37" fmla="*/ 3 h 56"/>
                <a:gd name="T38" fmla="*/ 9 w 62"/>
                <a:gd name="T39" fmla="*/ 3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56"/>
                <a:gd name="T62" fmla="*/ 62 w 62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56">
                  <a:moveTo>
                    <a:pt x="9" y="3"/>
                  </a:moveTo>
                  <a:lnTo>
                    <a:pt x="3" y="4"/>
                  </a:lnTo>
                  <a:lnTo>
                    <a:pt x="1" y="6"/>
                  </a:lnTo>
                  <a:lnTo>
                    <a:pt x="0" y="14"/>
                  </a:lnTo>
                  <a:lnTo>
                    <a:pt x="4" y="29"/>
                  </a:lnTo>
                  <a:lnTo>
                    <a:pt x="9" y="34"/>
                  </a:lnTo>
                  <a:lnTo>
                    <a:pt x="15" y="43"/>
                  </a:lnTo>
                  <a:lnTo>
                    <a:pt x="21" y="48"/>
                  </a:lnTo>
                  <a:lnTo>
                    <a:pt x="27" y="51"/>
                  </a:lnTo>
                  <a:lnTo>
                    <a:pt x="41" y="55"/>
                  </a:lnTo>
                  <a:lnTo>
                    <a:pt x="53" y="44"/>
                  </a:lnTo>
                  <a:lnTo>
                    <a:pt x="59" y="37"/>
                  </a:lnTo>
                  <a:lnTo>
                    <a:pt x="61" y="29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4" y="11"/>
                  </a:lnTo>
                  <a:lnTo>
                    <a:pt x="16" y="3"/>
                  </a:lnTo>
                  <a:lnTo>
                    <a:pt x="9" y="3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8" name="Freeform 148"/>
            <p:cNvSpPr>
              <a:spLocks/>
            </p:cNvSpPr>
            <p:nvPr/>
          </p:nvSpPr>
          <p:spPr bwMode="auto">
            <a:xfrm>
              <a:off x="4827" y="2735"/>
              <a:ext cx="63" cy="49"/>
            </a:xfrm>
            <a:custGeom>
              <a:avLst/>
              <a:gdLst>
                <a:gd name="T0" fmla="*/ 2 w 75"/>
                <a:gd name="T1" fmla="*/ 42 h 54"/>
                <a:gd name="T2" fmla="*/ 36 w 75"/>
                <a:gd name="T3" fmla="*/ 28 h 54"/>
                <a:gd name="T4" fmla="*/ 47 w 75"/>
                <a:gd name="T5" fmla="*/ 16 h 54"/>
                <a:gd name="T6" fmla="*/ 55 w 75"/>
                <a:gd name="T7" fmla="*/ 7 h 54"/>
                <a:gd name="T8" fmla="*/ 58 w 75"/>
                <a:gd name="T9" fmla="*/ 0 h 54"/>
                <a:gd name="T10" fmla="*/ 67 w 75"/>
                <a:gd name="T11" fmla="*/ 0 h 54"/>
                <a:gd name="T12" fmla="*/ 74 w 75"/>
                <a:gd name="T13" fmla="*/ 6 h 54"/>
                <a:gd name="T14" fmla="*/ 67 w 75"/>
                <a:gd name="T15" fmla="*/ 20 h 54"/>
                <a:gd name="T16" fmla="*/ 60 w 75"/>
                <a:gd name="T17" fmla="*/ 31 h 54"/>
                <a:gd name="T18" fmla="*/ 47 w 75"/>
                <a:gd name="T19" fmla="*/ 41 h 54"/>
                <a:gd name="T20" fmla="*/ 34 w 75"/>
                <a:gd name="T21" fmla="*/ 48 h 54"/>
                <a:gd name="T22" fmla="*/ 22 w 75"/>
                <a:gd name="T23" fmla="*/ 51 h 54"/>
                <a:gd name="T24" fmla="*/ 11 w 75"/>
                <a:gd name="T25" fmla="*/ 53 h 54"/>
                <a:gd name="T26" fmla="*/ 4 w 75"/>
                <a:gd name="T27" fmla="*/ 51 h 54"/>
                <a:gd name="T28" fmla="*/ 0 w 75"/>
                <a:gd name="T29" fmla="*/ 49 h 54"/>
                <a:gd name="T30" fmla="*/ 2 w 75"/>
                <a:gd name="T31" fmla="*/ 42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54"/>
                <a:gd name="T50" fmla="*/ 75 w 75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54">
                  <a:moveTo>
                    <a:pt x="2" y="42"/>
                  </a:moveTo>
                  <a:lnTo>
                    <a:pt x="36" y="28"/>
                  </a:lnTo>
                  <a:lnTo>
                    <a:pt x="47" y="16"/>
                  </a:lnTo>
                  <a:lnTo>
                    <a:pt x="55" y="7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4" y="6"/>
                  </a:lnTo>
                  <a:lnTo>
                    <a:pt x="67" y="20"/>
                  </a:lnTo>
                  <a:lnTo>
                    <a:pt x="60" y="31"/>
                  </a:lnTo>
                  <a:lnTo>
                    <a:pt x="47" y="41"/>
                  </a:lnTo>
                  <a:lnTo>
                    <a:pt x="34" y="48"/>
                  </a:lnTo>
                  <a:lnTo>
                    <a:pt x="22" y="51"/>
                  </a:lnTo>
                  <a:lnTo>
                    <a:pt x="11" y="53"/>
                  </a:lnTo>
                  <a:lnTo>
                    <a:pt x="4" y="51"/>
                  </a:lnTo>
                  <a:lnTo>
                    <a:pt x="0" y="49"/>
                  </a:lnTo>
                  <a:lnTo>
                    <a:pt x="2" y="42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9" name="Freeform 149"/>
            <p:cNvSpPr>
              <a:spLocks/>
            </p:cNvSpPr>
            <p:nvPr/>
          </p:nvSpPr>
          <p:spPr bwMode="auto">
            <a:xfrm>
              <a:off x="4949" y="2839"/>
              <a:ext cx="19" cy="19"/>
            </a:xfrm>
            <a:custGeom>
              <a:avLst/>
              <a:gdLst>
                <a:gd name="T0" fmla="*/ 8 w 21"/>
                <a:gd name="T1" fmla="*/ 0 h 19"/>
                <a:gd name="T2" fmla="*/ 17 w 21"/>
                <a:gd name="T3" fmla="*/ 3 h 19"/>
                <a:gd name="T4" fmla="*/ 20 w 21"/>
                <a:gd name="T5" fmla="*/ 10 h 19"/>
                <a:gd name="T6" fmla="*/ 17 w 21"/>
                <a:gd name="T7" fmla="*/ 16 h 19"/>
                <a:gd name="T8" fmla="*/ 8 w 21"/>
                <a:gd name="T9" fmla="*/ 18 h 19"/>
                <a:gd name="T10" fmla="*/ 2 w 21"/>
                <a:gd name="T11" fmla="*/ 16 h 19"/>
                <a:gd name="T12" fmla="*/ 0 w 21"/>
                <a:gd name="T13" fmla="*/ 10 h 19"/>
                <a:gd name="T14" fmla="*/ 2 w 21"/>
                <a:gd name="T15" fmla="*/ 3 h 19"/>
                <a:gd name="T16" fmla="*/ 8 w 2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8" y="0"/>
                  </a:moveTo>
                  <a:lnTo>
                    <a:pt x="17" y="3"/>
                  </a:lnTo>
                  <a:lnTo>
                    <a:pt x="20" y="10"/>
                  </a:lnTo>
                  <a:lnTo>
                    <a:pt x="17" y="16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2" y="3"/>
                  </a:lnTo>
                  <a:lnTo>
                    <a:pt x="8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0" name="Freeform 150"/>
            <p:cNvSpPr>
              <a:spLocks/>
            </p:cNvSpPr>
            <p:nvPr/>
          </p:nvSpPr>
          <p:spPr bwMode="auto">
            <a:xfrm>
              <a:off x="4894" y="2769"/>
              <a:ext cx="17" cy="26"/>
            </a:xfrm>
            <a:custGeom>
              <a:avLst/>
              <a:gdLst>
                <a:gd name="T0" fmla="*/ 9 w 20"/>
                <a:gd name="T1" fmla="*/ 27 h 28"/>
                <a:gd name="T2" fmla="*/ 16 w 20"/>
                <a:gd name="T3" fmla="*/ 23 h 28"/>
                <a:gd name="T4" fmla="*/ 19 w 20"/>
                <a:gd name="T5" fmla="*/ 14 h 28"/>
                <a:gd name="T6" fmla="*/ 16 w 20"/>
                <a:gd name="T7" fmla="*/ 3 h 28"/>
                <a:gd name="T8" fmla="*/ 9 w 20"/>
                <a:gd name="T9" fmla="*/ 0 h 28"/>
                <a:gd name="T10" fmla="*/ 2 w 20"/>
                <a:gd name="T11" fmla="*/ 3 h 28"/>
                <a:gd name="T12" fmla="*/ 0 w 20"/>
                <a:gd name="T13" fmla="*/ 14 h 28"/>
                <a:gd name="T14" fmla="*/ 2 w 20"/>
                <a:gd name="T15" fmla="*/ 23 h 28"/>
                <a:gd name="T16" fmla="*/ 9 w 20"/>
                <a:gd name="T17" fmla="*/ 2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8"/>
                <a:gd name="T29" fmla="*/ 20 w 20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8">
                  <a:moveTo>
                    <a:pt x="9" y="27"/>
                  </a:moveTo>
                  <a:lnTo>
                    <a:pt x="16" y="23"/>
                  </a:lnTo>
                  <a:lnTo>
                    <a:pt x="19" y="14"/>
                  </a:lnTo>
                  <a:lnTo>
                    <a:pt x="16" y="3"/>
                  </a:lnTo>
                  <a:lnTo>
                    <a:pt x="9" y="0"/>
                  </a:lnTo>
                  <a:lnTo>
                    <a:pt x="2" y="3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9" y="27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1" name="Freeform 151"/>
            <p:cNvSpPr>
              <a:spLocks/>
            </p:cNvSpPr>
            <p:nvPr/>
          </p:nvSpPr>
          <p:spPr bwMode="auto">
            <a:xfrm>
              <a:off x="4890" y="2813"/>
              <a:ext cx="21" cy="19"/>
            </a:xfrm>
            <a:custGeom>
              <a:avLst/>
              <a:gdLst>
                <a:gd name="T0" fmla="*/ 12 w 25"/>
                <a:gd name="T1" fmla="*/ 0 h 19"/>
                <a:gd name="T2" fmla="*/ 20 w 25"/>
                <a:gd name="T3" fmla="*/ 2 h 19"/>
                <a:gd name="T4" fmla="*/ 24 w 25"/>
                <a:gd name="T5" fmla="*/ 9 h 19"/>
                <a:gd name="T6" fmla="*/ 20 w 25"/>
                <a:gd name="T7" fmla="*/ 15 h 19"/>
                <a:gd name="T8" fmla="*/ 12 w 25"/>
                <a:gd name="T9" fmla="*/ 18 h 19"/>
                <a:gd name="T10" fmla="*/ 2 w 25"/>
                <a:gd name="T11" fmla="*/ 15 h 19"/>
                <a:gd name="T12" fmla="*/ 0 w 25"/>
                <a:gd name="T13" fmla="*/ 9 h 19"/>
                <a:gd name="T14" fmla="*/ 2 w 25"/>
                <a:gd name="T15" fmla="*/ 2 h 19"/>
                <a:gd name="T16" fmla="*/ 12 w 2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9"/>
                <a:gd name="T29" fmla="*/ 25 w 2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9">
                  <a:moveTo>
                    <a:pt x="12" y="0"/>
                  </a:moveTo>
                  <a:lnTo>
                    <a:pt x="20" y="2"/>
                  </a:lnTo>
                  <a:lnTo>
                    <a:pt x="24" y="9"/>
                  </a:lnTo>
                  <a:lnTo>
                    <a:pt x="20" y="15"/>
                  </a:lnTo>
                  <a:lnTo>
                    <a:pt x="12" y="18"/>
                  </a:lnTo>
                  <a:lnTo>
                    <a:pt x="2" y="15"/>
                  </a:lnTo>
                  <a:lnTo>
                    <a:pt x="0" y="9"/>
                  </a:lnTo>
                  <a:lnTo>
                    <a:pt x="2" y="2"/>
                  </a:lnTo>
                  <a:lnTo>
                    <a:pt x="12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2" name="Freeform 152"/>
            <p:cNvSpPr>
              <a:spLocks/>
            </p:cNvSpPr>
            <p:nvPr/>
          </p:nvSpPr>
          <p:spPr bwMode="auto">
            <a:xfrm>
              <a:off x="4955" y="2774"/>
              <a:ext cx="19" cy="19"/>
            </a:xfrm>
            <a:custGeom>
              <a:avLst/>
              <a:gdLst>
                <a:gd name="T0" fmla="*/ 9 w 21"/>
                <a:gd name="T1" fmla="*/ 0 h 19"/>
                <a:gd name="T2" fmla="*/ 15 w 21"/>
                <a:gd name="T3" fmla="*/ 3 h 19"/>
                <a:gd name="T4" fmla="*/ 20 w 21"/>
                <a:gd name="T5" fmla="*/ 9 h 19"/>
                <a:gd name="T6" fmla="*/ 15 w 21"/>
                <a:gd name="T7" fmla="*/ 15 h 19"/>
                <a:gd name="T8" fmla="*/ 9 w 21"/>
                <a:gd name="T9" fmla="*/ 18 h 19"/>
                <a:gd name="T10" fmla="*/ 2 w 21"/>
                <a:gd name="T11" fmla="*/ 15 h 19"/>
                <a:gd name="T12" fmla="*/ 0 w 21"/>
                <a:gd name="T13" fmla="*/ 9 h 19"/>
                <a:gd name="T14" fmla="*/ 2 w 21"/>
                <a:gd name="T15" fmla="*/ 3 h 19"/>
                <a:gd name="T16" fmla="*/ 9 w 2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9" y="0"/>
                  </a:moveTo>
                  <a:lnTo>
                    <a:pt x="15" y="3"/>
                  </a:lnTo>
                  <a:lnTo>
                    <a:pt x="20" y="9"/>
                  </a:lnTo>
                  <a:lnTo>
                    <a:pt x="15" y="15"/>
                  </a:lnTo>
                  <a:lnTo>
                    <a:pt x="9" y="18"/>
                  </a:lnTo>
                  <a:lnTo>
                    <a:pt x="2" y="15"/>
                  </a:lnTo>
                  <a:lnTo>
                    <a:pt x="0" y="9"/>
                  </a:lnTo>
                  <a:lnTo>
                    <a:pt x="2" y="3"/>
                  </a:lnTo>
                  <a:lnTo>
                    <a:pt x="9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3" name="Freeform 153"/>
            <p:cNvSpPr>
              <a:spLocks/>
            </p:cNvSpPr>
            <p:nvPr/>
          </p:nvSpPr>
          <p:spPr bwMode="auto">
            <a:xfrm>
              <a:off x="5024" y="2819"/>
              <a:ext cx="17" cy="31"/>
            </a:xfrm>
            <a:custGeom>
              <a:avLst/>
              <a:gdLst>
                <a:gd name="T0" fmla="*/ 8 w 20"/>
                <a:gd name="T1" fmla="*/ 0 h 35"/>
                <a:gd name="T2" fmla="*/ 16 w 20"/>
                <a:gd name="T3" fmla="*/ 4 h 35"/>
                <a:gd name="T4" fmla="*/ 19 w 20"/>
                <a:gd name="T5" fmla="*/ 17 h 35"/>
                <a:gd name="T6" fmla="*/ 16 w 20"/>
                <a:gd name="T7" fmla="*/ 28 h 35"/>
                <a:gd name="T8" fmla="*/ 13 w 20"/>
                <a:gd name="T9" fmla="*/ 31 h 35"/>
                <a:gd name="T10" fmla="*/ 8 w 20"/>
                <a:gd name="T11" fmla="*/ 34 h 35"/>
                <a:gd name="T12" fmla="*/ 2 w 20"/>
                <a:gd name="T13" fmla="*/ 28 h 35"/>
                <a:gd name="T14" fmla="*/ 0 w 20"/>
                <a:gd name="T15" fmla="*/ 17 h 35"/>
                <a:gd name="T16" fmla="*/ 2 w 20"/>
                <a:gd name="T17" fmla="*/ 4 h 35"/>
                <a:gd name="T18" fmla="*/ 8 w 20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5"/>
                <a:gd name="T32" fmla="*/ 20 w 20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5">
                  <a:moveTo>
                    <a:pt x="8" y="0"/>
                  </a:moveTo>
                  <a:lnTo>
                    <a:pt x="16" y="4"/>
                  </a:lnTo>
                  <a:lnTo>
                    <a:pt x="19" y="17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8" y="34"/>
                  </a:lnTo>
                  <a:lnTo>
                    <a:pt x="2" y="28"/>
                  </a:lnTo>
                  <a:lnTo>
                    <a:pt x="0" y="17"/>
                  </a:lnTo>
                  <a:lnTo>
                    <a:pt x="2" y="4"/>
                  </a:lnTo>
                  <a:lnTo>
                    <a:pt x="8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4" name="Freeform 154"/>
            <p:cNvSpPr>
              <a:spLocks/>
            </p:cNvSpPr>
            <p:nvPr/>
          </p:nvSpPr>
          <p:spPr bwMode="auto">
            <a:xfrm>
              <a:off x="4955" y="2807"/>
              <a:ext cx="19" cy="24"/>
            </a:xfrm>
            <a:custGeom>
              <a:avLst/>
              <a:gdLst>
                <a:gd name="T0" fmla="*/ 9 w 21"/>
                <a:gd name="T1" fmla="*/ 0 h 26"/>
                <a:gd name="T2" fmla="*/ 17 w 21"/>
                <a:gd name="T3" fmla="*/ 3 h 26"/>
                <a:gd name="T4" fmla="*/ 20 w 21"/>
                <a:gd name="T5" fmla="*/ 12 h 26"/>
                <a:gd name="T6" fmla="*/ 17 w 21"/>
                <a:gd name="T7" fmla="*/ 21 h 26"/>
                <a:gd name="T8" fmla="*/ 9 w 21"/>
                <a:gd name="T9" fmla="*/ 25 h 26"/>
                <a:gd name="T10" fmla="*/ 1 w 21"/>
                <a:gd name="T11" fmla="*/ 21 h 26"/>
                <a:gd name="T12" fmla="*/ 0 w 21"/>
                <a:gd name="T13" fmla="*/ 12 h 26"/>
                <a:gd name="T14" fmla="*/ 1 w 21"/>
                <a:gd name="T15" fmla="*/ 3 h 26"/>
                <a:gd name="T16" fmla="*/ 9 w 21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6"/>
                <a:gd name="T29" fmla="*/ 21 w 2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6">
                  <a:moveTo>
                    <a:pt x="9" y="0"/>
                  </a:moveTo>
                  <a:lnTo>
                    <a:pt x="17" y="3"/>
                  </a:lnTo>
                  <a:lnTo>
                    <a:pt x="20" y="12"/>
                  </a:lnTo>
                  <a:lnTo>
                    <a:pt x="17" y="21"/>
                  </a:lnTo>
                  <a:lnTo>
                    <a:pt x="9" y="25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3"/>
                  </a:lnTo>
                  <a:lnTo>
                    <a:pt x="9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5" name="Freeform 155"/>
            <p:cNvSpPr>
              <a:spLocks/>
            </p:cNvSpPr>
            <p:nvPr/>
          </p:nvSpPr>
          <p:spPr bwMode="auto">
            <a:xfrm>
              <a:off x="4746" y="2601"/>
              <a:ext cx="23" cy="19"/>
            </a:xfrm>
            <a:custGeom>
              <a:avLst/>
              <a:gdLst>
                <a:gd name="T0" fmla="*/ 13 w 28"/>
                <a:gd name="T1" fmla="*/ 18 h 19"/>
                <a:gd name="T2" fmla="*/ 22 w 28"/>
                <a:gd name="T3" fmla="*/ 15 h 19"/>
                <a:gd name="T4" fmla="*/ 27 w 28"/>
                <a:gd name="T5" fmla="*/ 9 h 19"/>
                <a:gd name="T6" fmla="*/ 22 w 28"/>
                <a:gd name="T7" fmla="*/ 3 h 19"/>
                <a:gd name="T8" fmla="*/ 13 w 28"/>
                <a:gd name="T9" fmla="*/ 0 h 19"/>
                <a:gd name="T10" fmla="*/ 4 w 28"/>
                <a:gd name="T11" fmla="*/ 3 h 19"/>
                <a:gd name="T12" fmla="*/ 0 w 28"/>
                <a:gd name="T13" fmla="*/ 9 h 19"/>
                <a:gd name="T14" fmla="*/ 4 w 28"/>
                <a:gd name="T15" fmla="*/ 15 h 19"/>
                <a:gd name="T16" fmla="*/ 13 w 28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19"/>
                <a:gd name="T29" fmla="*/ 28 w 2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19">
                  <a:moveTo>
                    <a:pt x="13" y="18"/>
                  </a:moveTo>
                  <a:lnTo>
                    <a:pt x="22" y="15"/>
                  </a:lnTo>
                  <a:lnTo>
                    <a:pt x="27" y="9"/>
                  </a:lnTo>
                  <a:lnTo>
                    <a:pt x="22" y="3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9"/>
                  </a:lnTo>
                  <a:lnTo>
                    <a:pt x="4" y="15"/>
                  </a:lnTo>
                  <a:lnTo>
                    <a:pt x="13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6" name="Freeform 156"/>
            <p:cNvSpPr>
              <a:spLocks/>
            </p:cNvSpPr>
            <p:nvPr/>
          </p:nvSpPr>
          <p:spPr bwMode="auto">
            <a:xfrm>
              <a:off x="5036" y="2587"/>
              <a:ext cx="15" cy="17"/>
            </a:xfrm>
            <a:custGeom>
              <a:avLst/>
              <a:gdLst>
                <a:gd name="T0" fmla="*/ 10 w 21"/>
                <a:gd name="T1" fmla="*/ 18 h 19"/>
                <a:gd name="T2" fmla="*/ 17 w 21"/>
                <a:gd name="T3" fmla="*/ 13 h 19"/>
                <a:gd name="T4" fmla="*/ 20 w 21"/>
                <a:gd name="T5" fmla="*/ 6 h 19"/>
                <a:gd name="T6" fmla="*/ 17 w 21"/>
                <a:gd name="T7" fmla="*/ 2 h 19"/>
                <a:gd name="T8" fmla="*/ 10 w 21"/>
                <a:gd name="T9" fmla="*/ 0 h 19"/>
                <a:gd name="T10" fmla="*/ 2 w 21"/>
                <a:gd name="T11" fmla="*/ 2 h 19"/>
                <a:gd name="T12" fmla="*/ 0 w 21"/>
                <a:gd name="T13" fmla="*/ 6 h 19"/>
                <a:gd name="T14" fmla="*/ 2 w 21"/>
                <a:gd name="T15" fmla="*/ 13 h 19"/>
                <a:gd name="T16" fmla="*/ 10 w 21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10" y="18"/>
                  </a:moveTo>
                  <a:lnTo>
                    <a:pt x="17" y="13"/>
                  </a:lnTo>
                  <a:lnTo>
                    <a:pt x="20" y="6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3"/>
                  </a:lnTo>
                  <a:lnTo>
                    <a:pt x="10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7" name="Freeform 157"/>
            <p:cNvSpPr>
              <a:spLocks/>
            </p:cNvSpPr>
            <p:nvPr/>
          </p:nvSpPr>
          <p:spPr bwMode="auto">
            <a:xfrm>
              <a:off x="5057" y="2606"/>
              <a:ext cx="17" cy="19"/>
            </a:xfrm>
            <a:custGeom>
              <a:avLst/>
              <a:gdLst>
                <a:gd name="T0" fmla="*/ 9 w 21"/>
                <a:gd name="T1" fmla="*/ 18 h 19"/>
                <a:gd name="T2" fmla="*/ 15 w 21"/>
                <a:gd name="T3" fmla="*/ 13 h 19"/>
                <a:gd name="T4" fmla="*/ 20 w 21"/>
                <a:gd name="T5" fmla="*/ 6 h 19"/>
                <a:gd name="T6" fmla="*/ 15 w 21"/>
                <a:gd name="T7" fmla="*/ 0 h 19"/>
                <a:gd name="T8" fmla="*/ 9 w 21"/>
                <a:gd name="T9" fmla="*/ 0 h 19"/>
                <a:gd name="T10" fmla="*/ 1 w 21"/>
                <a:gd name="T11" fmla="*/ 0 h 19"/>
                <a:gd name="T12" fmla="*/ 0 w 21"/>
                <a:gd name="T13" fmla="*/ 6 h 19"/>
                <a:gd name="T14" fmla="*/ 9 w 21"/>
                <a:gd name="T15" fmla="*/ 1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9"/>
                <a:gd name="T26" fmla="*/ 21 w 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9">
                  <a:moveTo>
                    <a:pt x="9" y="18"/>
                  </a:moveTo>
                  <a:lnTo>
                    <a:pt x="15" y="13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9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8" name="Freeform 158"/>
            <p:cNvSpPr>
              <a:spLocks/>
            </p:cNvSpPr>
            <p:nvPr/>
          </p:nvSpPr>
          <p:spPr bwMode="auto">
            <a:xfrm>
              <a:off x="5074" y="2618"/>
              <a:ext cx="19" cy="19"/>
            </a:xfrm>
            <a:custGeom>
              <a:avLst/>
              <a:gdLst>
                <a:gd name="T0" fmla="*/ 10 w 21"/>
                <a:gd name="T1" fmla="*/ 18 h 19"/>
                <a:gd name="T2" fmla="*/ 20 w 21"/>
                <a:gd name="T3" fmla="*/ 9 h 19"/>
                <a:gd name="T4" fmla="*/ 18 w 21"/>
                <a:gd name="T5" fmla="*/ 2 h 19"/>
                <a:gd name="T6" fmla="*/ 10 w 21"/>
                <a:gd name="T7" fmla="*/ 0 h 19"/>
                <a:gd name="T8" fmla="*/ 3 w 21"/>
                <a:gd name="T9" fmla="*/ 2 h 19"/>
                <a:gd name="T10" fmla="*/ 0 w 21"/>
                <a:gd name="T11" fmla="*/ 9 h 19"/>
                <a:gd name="T12" fmla="*/ 10 w 21"/>
                <a:gd name="T13" fmla="*/ 1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9"/>
                <a:gd name="T23" fmla="*/ 21 w 21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9">
                  <a:moveTo>
                    <a:pt x="10" y="18"/>
                  </a:moveTo>
                  <a:lnTo>
                    <a:pt x="20" y="9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9"/>
                  </a:lnTo>
                  <a:lnTo>
                    <a:pt x="10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9" name="Freeform 159"/>
            <p:cNvSpPr>
              <a:spLocks/>
            </p:cNvSpPr>
            <p:nvPr/>
          </p:nvSpPr>
          <p:spPr bwMode="auto">
            <a:xfrm>
              <a:off x="5089" y="2626"/>
              <a:ext cx="19" cy="17"/>
            </a:xfrm>
            <a:custGeom>
              <a:avLst/>
              <a:gdLst>
                <a:gd name="T0" fmla="*/ 10 w 21"/>
                <a:gd name="T1" fmla="*/ 18 h 19"/>
                <a:gd name="T2" fmla="*/ 20 w 21"/>
                <a:gd name="T3" fmla="*/ 10 h 19"/>
                <a:gd name="T4" fmla="*/ 17 w 21"/>
                <a:gd name="T5" fmla="*/ 3 h 19"/>
                <a:gd name="T6" fmla="*/ 10 w 21"/>
                <a:gd name="T7" fmla="*/ 0 h 19"/>
                <a:gd name="T8" fmla="*/ 0 w 21"/>
                <a:gd name="T9" fmla="*/ 10 h 19"/>
                <a:gd name="T10" fmla="*/ 10 w 21"/>
                <a:gd name="T11" fmla="*/ 1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9"/>
                <a:gd name="T20" fmla="*/ 21 w 2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9">
                  <a:moveTo>
                    <a:pt x="10" y="18"/>
                  </a:moveTo>
                  <a:lnTo>
                    <a:pt x="20" y="10"/>
                  </a:lnTo>
                  <a:lnTo>
                    <a:pt x="17" y="3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0" name="Freeform 160"/>
            <p:cNvSpPr>
              <a:spLocks/>
            </p:cNvSpPr>
            <p:nvPr/>
          </p:nvSpPr>
          <p:spPr bwMode="auto">
            <a:xfrm>
              <a:off x="5101" y="2640"/>
              <a:ext cx="17" cy="19"/>
            </a:xfrm>
            <a:custGeom>
              <a:avLst/>
              <a:gdLst>
                <a:gd name="T0" fmla="*/ 10 w 21"/>
                <a:gd name="T1" fmla="*/ 18 h 19"/>
                <a:gd name="T2" fmla="*/ 20 w 21"/>
                <a:gd name="T3" fmla="*/ 9 h 19"/>
                <a:gd name="T4" fmla="*/ 10 w 21"/>
                <a:gd name="T5" fmla="*/ 0 h 19"/>
                <a:gd name="T6" fmla="*/ 0 w 21"/>
                <a:gd name="T7" fmla="*/ 9 h 19"/>
                <a:gd name="T8" fmla="*/ 10 w 21"/>
                <a:gd name="T9" fmla="*/ 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10" y="18"/>
                  </a:moveTo>
                  <a:lnTo>
                    <a:pt x="20" y="9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1" name="Freeform 161"/>
            <p:cNvSpPr>
              <a:spLocks/>
            </p:cNvSpPr>
            <p:nvPr/>
          </p:nvSpPr>
          <p:spPr bwMode="auto">
            <a:xfrm>
              <a:off x="5109" y="2648"/>
              <a:ext cx="17" cy="17"/>
            </a:xfrm>
            <a:custGeom>
              <a:avLst/>
              <a:gdLst>
                <a:gd name="T0" fmla="*/ 10 w 21"/>
                <a:gd name="T1" fmla="*/ 18 h 19"/>
                <a:gd name="T2" fmla="*/ 20 w 21"/>
                <a:gd name="T3" fmla="*/ 9 h 19"/>
                <a:gd name="T4" fmla="*/ 10 w 21"/>
                <a:gd name="T5" fmla="*/ 0 h 19"/>
                <a:gd name="T6" fmla="*/ 0 w 21"/>
                <a:gd name="T7" fmla="*/ 9 h 19"/>
                <a:gd name="T8" fmla="*/ 10 w 21"/>
                <a:gd name="T9" fmla="*/ 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10" y="18"/>
                  </a:moveTo>
                  <a:lnTo>
                    <a:pt x="20" y="9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2" name="Freeform 162"/>
            <p:cNvSpPr>
              <a:spLocks/>
            </p:cNvSpPr>
            <p:nvPr/>
          </p:nvSpPr>
          <p:spPr bwMode="auto">
            <a:xfrm>
              <a:off x="5141" y="2917"/>
              <a:ext cx="23" cy="19"/>
            </a:xfrm>
            <a:custGeom>
              <a:avLst/>
              <a:gdLst>
                <a:gd name="T0" fmla="*/ 11 w 24"/>
                <a:gd name="T1" fmla="*/ 0 h 19"/>
                <a:gd name="T2" fmla="*/ 20 w 24"/>
                <a:gd name="T3" fmla="*/ 3 h 19"/>
                <a:gd name="T4" fmla="*/ 23 w 24"/>
                <a:gd name="T5" fmla="*/ 8 h 19"/>
                <a:gd name="T6" fmla="*/ 20 w 24"/>
                <a:gd name="T7" fmla="*/ 16 h 19"/>
                <a:gd name="T8" fmla="*/ 11 w 24"/>
                <a:gd name="T9" fmla="*/ 18 h 19"/>
                <a:gd name="T10" fmla="*/ 3 w 24"/>
                <a:gd name="T11" fmla="*/ 16 h 19"/>
                <a:gd name="T12" fmla="*/ 0 w 24"/>
                <a:gd name="T13" fmla="*/ 8 h 19"/>
                <a:gd name="T14" fmla="*/ 3 w 24"/>
                <a:gd name="T15" fmla="*/ 3 h 19"/>
                <a:gd name="T16" fmla="*/ 11 w 24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9"/>
                <a:gd name="T29" fmla="*/ 24 w 24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9">
                  <a:moveTo>
                    <a:pt x="11" y="0"/>
                  </a:moveTo>
                  <a:lnTo>
                    <a:pt x="20" y="3"/>
                  </a:lnTo>
                  <a:lnTo>
                    <a:pt x="23" y="8"/>
                  </a:lnTo>
                  <a:lnTo>
                    <a:pt x="20" y="16"/>
                  </a:lnTo>
                  <a:lnTo>
                    <a:pt x="11" y="18"/>
                  </a:lnTo>
                  <a:lnTo>
                    <a:pt x="3" y="16"/>
                  </a:lnTo>
                  <a:lnTo>
                    <a:pt x="0" y="8"/>
                  </a:lnTo>
                  <a:lnTo>
                    <a:pt x="3" y="3"/>
                  </a:lnTo>
                  <a:lnTo>
                    <a:pt x="11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3" name="Freeform 163"/>
            <p:cNvSpPr>
              <a:spLocks/>
            </p:cNvSpPr>
            <p:nvPr/>
          </p:nvSpPr>
          <p:spPr bwMode="auto">
            <a:xfrm>
              <a:off x="5164" y="2921"/>
              <a:ext cx="21" cy="15"/>
            </a:xfrm>
            <a:custGeom>
              <a:avLst/>
              <a:gdLst>
                <a:gd name="T0" fmla="*/ 11 w 23"/>
                <a:gd name="T1" fmla="*/ 0 h 19"/>
                <a:gd name="T2" fmla="*/ 18 w 23"/>
                <a:gd name="T3" fmla="*/ 2 h 19"/>
                <a:gd name="T4" fmla="*/ 22 w 23"/>
                <a:gd name="T5" fmla="*/ 9 h 19"/>
                <a:gd name="T6" fmla="*/ 18 w 23"/>
                <a:gd name="T7" fmla="*/ 15 h 19"/>
                <a:gd name="T8" fmla="*/ 11 w 23"/>
                <a:gd name="T9" fmla="*/ 18 h 19"/>
                <a:gd name="T10" fmla="*/ 3 w 23"/>
                <a:gd name="T11" fmla="*/ 15 h 19"/>
                <a:gd name="T12" fmla="*/ 0 w 23"/>
                <a:gd name="T13" fmla="*/ 9 h 19"/>
                <a:gd name="T14" fmla="*/ 3 w 23"/>
                <a:gd name="T15" fmla="*/ 2 h 19"/>
                <a:gd name="T16" fmla="*/ 11 w 23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9"/>
                <a:gd name="T29" fmla="*/ 23 w 23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9">
                  <a:moveTo>
                    <a:pt x="11" y="0"/>
                  </a:moveTo>
                  <a:lnTo>
                    <a:pt x="18" y="2"/>
                  </a:lnTo>
                  <a:lnTo>
                    <a:pt x="22" y="9"/>
                  </a:lnTo>
                  <a:lnTo>
                    <a:pt x="18" y="15"/>
                  </a:lnTo>
                  <a:lnTo>
                    <a:pt x="11" y="18"/>
                  </a:lnTo>
                  <a:lnTo>
                    <a:pt x="3" y="15"/>
                  </a:lnTo>
                  <a:lnTo>
                    <a:pt x="0" y="9"/>
                  </a:lnTo>
                  <a:lnTo>
                    <a:pt x="3" y="2"/>
                  </a:lnTo>
                  <a:lnTo>
                    <a:pt x="11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4" name="Freeform 164"/>
            <p:cNvSpPr>
              <a:spLocks/>
            </p:cNvSpPr>
            <p:nvPr/>
          </p:nvSpPr>
          <p:spPr bwMode="auto">
            <a:xfrm>
              <a:off x="5187" y="2917"/>
              <a:ext cx="19" cy="19"/>
            </a:xfrm>
            <a:custGeom>
              <a:avLst/>
              <a:gdLst>
                <a:gd name="T0" fmla="*/ 9 w 22"/>
                <a:gd name="T1" fmla="*/ 0 h 19"/>
                <a:gd name="T2" fmla="*/ 18 w 22"/>
                <a:gd name="T3" fmla="*/ 2 h 19"/>
                <a:gd name="T4" fmla="*/ 21 w 22"/>
                <a:gd name="T5" fmla="*/ 8 h 19"/>
                <a:gd name="T6" fmla="*/ 18 w 22"/>
                <a:gd name="T7" fmla="*/ 15 h 19"/>
                <a:gd name="T8" fmla="*/ 9 w 22"/>
                <a:gd name="T9" fmla="*/ 18 h 19"/>
                <a:gd name="T10" fmla="*/ 2 w 22"/>
                <a:gd name="T11" fmla="*/ 15 h 19"/>
                <a:gd name="T12" fmla="*/ 0 w 22"/>
                <a:gd name="T13" fmla="*/ 8 h 19"/>
                <a:gd name="T14" fmla="*/ 2 w 22"/>
                <a:gd name="T15" fmla="*/ 2 h 19"/>
                <a:gd name="T16" fmla="*/ 9 w 22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9"/>
                <a:gd name="T29" fmla="*/ 22 w 22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9">
                  <a:moveTo>
                    <a:pt x="9" y="0"/>
                  </a:moveTo>
                  <a:lnTo>
                    <a:pt x="18" y="2"/>
                  </a:lnTo>
                  <a:lnTo>
                    <a:pt x="21" y="8"/>
                  </a:lnTo>
                  <a:lnTo>
                    <a:pt x="18" y="15"/>
                  </a:lnTo>
                  <a:lnTo>
                    <a:pt x="9" y="18"/>
                  </a:lnTo>
                  <a:lnTo>
                    <a:pt x="2" y="15"/>
                  </a:lnTo>
                  <a:lnTo>
                    <a:pt x="0" y="8"/>
                  </a:lnTo>
                  <a:lnTo>
                    <a:pt x="2" y="2"/>
                  </a:lnTo>
                  <a:lnTo>
                    <a:pt x="9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5" name="Freeform 165"/>
            <p:cNvSpPr>
              <a:spLocks/>
            </p:cNvSpPr>
            <p:nvPr/>
          </p:nvSpPr>
          <p:spPr bwMode="auto">
            <a:xfrm>
              <a:off x="5013" y="2878"/>
              <a:ext cx="25" cy="20"/>
            </a:xfrm>
            <a:custGeom>
              <a:avLst/>
              <a:gdLst>
                <a:gd name="T0" fmla="*/ 13 w 29"/>
                <a:gd name="T1" fmla="*/ 18 h 19"/>
                <a:gd name="T2" fmla="*/ 23 w 29"/>
                <a:gd name="T3" fmla="*/ 16 h 19"/>
                <a:gd name="T4" fmla="*/ 28 w 29"/>
                <a:gd name="T5" fmla="*/ 9 h 19"/>
                <a:gd name="T6" fmla="*/ 23 w 29"/>
                <a:gd name="T7" fmla="*/ 3 h 19"/>
                <a:gd name="T8" fmla="*/ 13 w 29"/>
                <a:gd name="T9" fmla="*/ 0 h 19"/>
                <a:gd name="T10" fmla="*/ 3 w 29"/>
                <a:gd name="T11" fmla="*/ 3 h 19"/>
                <a:gd name="T12" fmla="*/ 0 w 29"/>
                <a:gd name="T13" fmla="*/ 9 h 19"/>
                <a:gd name="T14" fmla="*/ 3 w 29"/>
                <a:gd name="T15" fmla="*/ 16 h 19"/>
                <a:gd name="T16" fmla="*/ 13 w 29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9"/>
                <a:gd name="T29" fmla="*/ 29 w 2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9">
                  <a:moveTo>
                    <a:pt x="13" y="18"/>
                  </a:moveTo>
                  <a:lnTo>
                    <a:pt x="23" y="16"/>
                  </a:lnTo>
                  <a:lnTo>
                    <a:pt x="28" y="9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16"/>
                  </a:lnTo>
                  <a:lnTo>
                    <a:pt x="13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6" name="Freeform 166"/>
            <p:cNvSpPr>
              <a:spLocks/>
            </p:cNvSpPr>
            <p:nvPr/>
          </p:nvSpPr>
          <p:spPr bwMode="auto">
            <a:xfrm>
              <a:off x="5084" y="2921"/>
              <a:ext cx="17" cy="19"/>
            </a:xfrm>
            <a:custGeom>
              <a:avLst/>
              <a:gdLst>
                <a:gd name="T0" fmla="*/ 9 w 20"/>
                <a:gd name="T1" fmla="*/ 18 h 19"/>
                <a:gd name="T2" fmla="*/ 16 w 20"/>
                <a:gd name="T3" fmla="*/ 16 h 19"/>
                <a:gd name="T4" fmla="*/ 19 w 20"/>
                <a:gd name="T5" fmla="*/ 9 h 19"/>
                <a:gd name="T6" fmla="*/ 16 w 20"/>
                <a:gd name="T7" fmla="*/ 3 h 19"/>
                <a:gd name="T8" fmla="*/ 9 w 20"/>
                <a:gd name="T9" fmla="*/ 0 h 19"/>
                <a:gd name="T10" fmla="*/ 3 w 20"/>
                <a:gd name="T11" fmla="*/ 3 h 19"/>
                <a:gd name="T12" fmla="*/ 0 w 20"/>
                <a:gd name="T13" fmla="*/ 9 h 19"/>
                <a:gd name="T14" fmla="*/ 3 w 20"/>
                <a:gd name="T15" fmla="*/ 16 h 19"/>
                <a:gd name="T16" fmla="*/ 9 w 20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9"/>
                <a:gd name="T29" fmla="*/ 20 w 2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9">
                  <a:moveTo>
                    <a:pt x="9" y="18"/>
                  </a:moveTo>
                  <a:lnTo>
                    <a:pt x="16" y="16"/>
                  </a:lnTo>
                  <a:lnTo>
                    <a:pt x="19" y="9"/>
                  </a:lnTo>
                  <a:lnTo>
                    <a:pt x="16" y="3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16"/>
                  </a:lnTo>
                  <a:lnTo>
                    <a:pt x="9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7" name="Freeform 167"/>
            <p:cNvSpPr>
              <a:spLocks/>
            </p:cNvSpPr>
            <p:nvPr/>
          </p:nvSpPr>
          <p:spPr bwMode="auto">
            <a:xfrm>
              <a:off x="5045" y="2921"/>
              <a:ext cx="17" cy="19"/>
            </a:xfrm>
            <a:custGeom>
              <a:avLst/>
              <a:gdLst>
                <a:gd name="T0" fmla="*/ 10 w 21"/>
                <a:gd name="T1" fmla="*/ 18 h 19"/>
                <a:gd name="T2" fmla="*/ 17 w 21"/>
                <a:gd name="T3" fmla="*/ 16 h 19"/>
                <a:gd name="T4" fmla="*/ 20 w 21"/>
                <a:gd name="T5" fmla="*/ 9 h 19"/>
                <a:gd name="T6" fmla="*/ 17 w 21"/>
                <a:gd name="T7" fmla="*/ 3 h 19"/>
                <a:gd name="T8" fmla="*/ 10 w 21"/>
                <a:gd name="T9" fmla="*/ 0 h 19"/>
                <a:gd name="T10" fmla="*/ 2 w 21"/>
                <a:gd name="T11" fmla="*/ 3 h 19"/>
                <a:gd name="T12" fmla="*/ 0 w 21"/>
                <a:gd name="T13" fmla="*/ 9 h 19"/>
                <a:gd name="T14" fmla="*/ 2 w 21"/>
                <a:gd name="T15" fmla="*/ 16 h 19"/>
                <a:gd name="T16" fmla="*/ 10 w 21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10" y="18"/>
                  </a:moveTo>
                  <a:lnTo>
                    <a:pt x="17" y="16"/>
                  </a:lnTo>
                  <a:lnTo>
                    <a:pt x="20" y="9"/>
                  </a:lnTo>
                  <a:lnTo>
                    <a:pt x="17" y="3"/>
                  </a:lnTo>
                  <a:lnTo>
                    <a:pt x="10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6"/>
                  </a:lnTo>
                  <a:lnTo>
                    <a:pt x="10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8" name="Freeform 168"/>
            <p:cNvSpPr>
              <a:spLocks/>
            </p:cNvSpPr>
            <p:nvPr/>
          </p:nvSpPr>
          <p:spPr bwMode="auto">
            <a:xfrm>
              <a:off x="5038" y="3258"/>
              <a:ext cx="67" cy="104"/>
            </a:xfrm>
            <a:custGeom>
              <a:avLst/>
              <a:gdLst>
                <a:gd name="T0" fmla="*/ 7 w 76"/>
                <a:gd name="T1" fmla="*/ 0 h 112"/>
                <a:gd name="T2" fmla="*/ 2 w 76"/>
                <a:gd name="T3" fmla="*/ 2 h 112"/>
                <a:gd name="T4" fmla="*/ 0 w 76"/>
                <a:gd name="T5" fmla="*/ 5 h 112"/>
                <a:gd name="T6" fmla="*/ 1 w 76"/>
                <a:gd name="T7" fmla="*/ 12 h 112"/>
                <a:gd name="T8" fmla="*/ 21 w 76"/>
                <a:gd name="T9" fmla="*/ 40 h 112"/>
                <a:gd name="T10" fmla="*/ 21 w 76"/>
                <a:gd name="T11" fmla="*/ 54 h 112"/>
                <a:gd name="T12" fmla="*/ 19 w 76"/>
                <a:gd name="T13" fmla="*/ 64 h 112"/>
                <a:gd name="T14" fmla="*/ 16 w 76"/>
                <a:gd name="T15" fmla="*/ 73 h 112"/>
                <a:gd name="T16" fmla="*/ 16 w 76"/>
                <a:gd name="T17" fmla="*/ 78 h 112"/>
                <a:gd name="T18" fmla="*/ 21 w 76"/>
                <a:gd name="T19" fmla="*/ 84 h 112"/>
                <a:gd name="T20" fmla="*/ 27 w 76"/>
                <a:gd name="T21" fmla="*/ 90 h 112"/>
                <a:gd name="T22" fmla="*/ 32 w 76"/>
                <a:gd name="T23" fmla="*/ 99 h 112"/>
                <a:gd name="T24" fmla="*/ 36 w 76"/>
                <a:gd name="T25" fmla="*/ 111 h 112"/>
                <a:gd name="T26" fmla="*/ 44 w 76"/>
                <a:gd name="T27" fmla="*/ 96 h 112"/>
                <a:gd name="T28" fmla="*/ 51 w 76"/>
                <a:gd name="T29" fmla="*/ 86 h 112"/>
                <a:gd name="T30" fmla="*/ 58 w 76"/>
                <a:gd name="T31" fmla="*/ 80 h 112"/>
                <a:gd name="T32" fmla="*/ 65 w 76"/>
                <a:gd name="T33" fmla="*/ 73 h 112"/>
                <a:gd name="T34" fmla="*/ 70 w 76"/>
                <a:gd name="T35" fmla="*/ 63 h 112"/>
                <a:gd name="T36" fmla="*/ 75 w 76"/>
                <a:gd name="T37" fmla="*/ 49 h 112"/>
                <a:gd name="T38" fmla="*/ 65 w 76"/>
                <a:gd name="T39" fmla="*/ 52 h 112"/>
                <a:gd name="T40" fmla="*/ 49 w 76"/>
                <a:gd name="T41" fmla="*/ 49 h 112"/>
                <a:gd name="T42" fmla="*/ 36 w 76"/>
                <a:gd name="T43" fmla="*/ 38 h 112"/>
                <a:gd name="T44" fmla="*/ 30 w 76"/>
                <a:gd name="T45" fmla="*/ 28 h 112"/>
                <a:gd name="T46" fmla="*/ 18 w 76"/>
                <a:gd name="T47" fmla="*/ 11 h 112"/>
                <a:gd name="T48" fmla="*/ 16 w 76"/>
                <a:gd name="T49" fmla="*/ 5 h 112"/>
                <a:gd name="T50" fmla="*/ 14 w 76"/>
                <a:gd name="T51" fmla="*/ 2 h 112"/>
                <a:gd name="T52" fmla="*/ 7 w 76"/>
                <a:gd name="T53" fmla="*/ 0 h 1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"/>
                <a:gd name="T82" fmla="*/ 0 h 112"/>
                <a:gd name="T83" fmla="*/ 76 w 76"/>
                <a:gd name="T84" fmla="*/ 112 h 1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" h="112">
                  <a:moveTo>
                    <a:pt x="7" y="0"/>
                  </a:moveTo>
                  <a:lnTo>
                    <a:pt x="2" y="2"/>
                  </a:lnTo>
                  <a:lnTo>
                    <a:pt x="0" y="5"/>
                  </a:lnTo>
                  <a:lnTo>
                    <a:pt x="1" y="12"/>
                  </a:lnTo>
                  <a:lnTo>
                    <a:pt x="21" y="40"/>
                  </a:lnTo>
                  <a:lnTo>
                    <a:pt x="21" y="54"/>
                  </a:lnTo>
                  <a:lnTo>
                    <a:pt x="19" y="64"/>
                  </a:lnTo>
                  <a:lnTo>
                    <a:pt x="16" y="73"/>
                  </a:lnTo>
                  <a:lnTo>
                    <a:pt x="16" y="78"/>
                  </a:lnTo>
                  <a:lnTo>
                    <a:pt x="21" y="84"/>
                  </a:lnTo>
                  <a:lnTo>
                    <a:pt x="27" y="90"/>
                  </a:lnTo>
                  <a:lnTo>
                    <a:pt x="32" y="99"/>
                  </a:lnTo>
                  <a:lnTo>
                    <a:pt x="36" y="111"/>
                  </a:lnTo>
                  <a:lnTo>
                    <a:pt x="44" y="96"/>
                  </a:lnTo>
                  <a:lnTo>
                    <a:pt x="51" y="86"/>
                  </a:lnTo>
                  <a:lnTo>
                    <a:pt x="58" y="80"/>
                  </a:lnTo>
                  <a:lnTo>
                    <a:pt x="65" y="73"/>
                  </a:lnTo>
                  <a:lnTo>
                    <a:pt x="70" y="63"/>
                  </a:lnTo>
                  <a:lnTo>
                    <a:pt x="75" y="49"/>
                  </a:lnTo>
                  <a:lnTo>
                    <a:pt x="65" y="52"/>
                  </a:lnTo>
                  <a:lnTo>
                    <a:pt x="49" y="49"/>
                  </a:lnTo>
                  <a:lnTo>
                    <a:pt x="36" y="38"/>
                  </a:lnTo>
                  <a:lnTo>
                    <a:pt x="30" y="28"/>
                  </a:lnTo>
                  <a:lnTo>
                    <a:pt x="18" y="11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7" y="0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9" name="Freeform 169"/>
            <p:cNvSpPr>
              <a:spLocks/>
            </p:cNvSpPr>
            <p:nvPr/>
          </p:nvSpPr>
          <p:spPr bwMode="auto">
            <a:xfrm>
              <a:off x="4971" y="3353"/>
              <a:ext cx="86" cy="99"/>
            </a:xfrm>
            <a:custGeom>
              <a:avLst/>
              <a:gdLst>
                <a:gd name="T0" fmla="*/ 4 w 100"/>
                <a:gd name="T1" fmla="*/ 78 h 105"/>
                <a:gd name="T2" fmla="*/ 1 w 100"/>
                <a:gd name="T3" fmla="*/ 86 h 105"/>
                <a:gd name="T4" fmla="*/ 0 w 100"/>
                <a:gd name="T5" fmla="*/ 90 h 105"/>
                <a:gd name="T6" fmla="*/ 3 w 100"/>
                <a:gd name="T7" fmla="*/ 95 h 105"/>
                <a:gd name="T8" fmla="*/ 35 w 100"/>
                <a:gd name="T9" fmla="*/ 104 h 105"/>
                <a:gd name="T10" fmla="*/ 41 w 100"/>
                <a:gd name="T11" fmla="*/ 104 h 105"/>
                <a:gd name="T12" fmla="*/ 45 w 100"/>
                <a:gd name="T13" fmla="*/ 99 h 105"/>
                <a:gd name="T14" fmla="*/ 55 w 100"/>
                <a:gd name="T15" fmla="*/ 89 h 105"/>
                <a:gd name="T16" fmla="*/ 55 w 100"/>
                <a:gd name="T17" fmla="*/ 82 h 105"/>
                <a:gd name="T18" fmla="*/ 55 w 100"/>
                <a:gd name="T19" fmla="*/ 76 h 105"/>
                <a:gd name="T20" fmla="*/ 55 w 100"/>
                <a:gd name="T21" fmla="*/ 71 h 105"/>
                <a:gd name="T22" fmla="*/ 58 w 100"/>
                <a:gd name="T23" fmla="*/ 67 h 105"/>
                <a:gd name="T24" fmla="*/ 72 w 100"/>
                <a:gd name="T25" fmla="*/ 52 h 105"/>
                <a:gd name="T26" fmla="*/ 80 w 100"/>
                <a:gd name="T27" fmla="*/ 42 h 105"/>
                <a:gd name="T28" fmla="*/ 86 w 100"/>
                <a:gd name="T29" fmla="*/ 29 h 105"/>
                <a:gd name="T30" fmla="*/ 95 w 100"/>
                <a:gd name="T31" fmla="*/ 20 h 105"/>
                <a:gd name="T32" fmla="*/ 99 w 100"/>
                <a:gd name="T33" fmla="*/ 12 h 105"/>
                <a:gd name="T34" fmla="*/ 99 w 100"/>
                <a:gd name="T35" fmla="*/ 8 h 105"/>
                <a:gd name="T36" fmla="*/ 96 w 100"/>
                <a:gd name="T37" fmla="*/ 6 h 105"/>
                <a:gd name="T38" fmla="*/ 84 w 100"/>
                <a:gd name="T39" fmla="*/ 1 h 105"/>
                <a:gd name="T40" fmla="*/ 77 w 100"/>
                <a:gd name="T41" fmla="*/ 0 h 105"/>
                <a:gd name="T42" fmla="*/ 74 w 100"/>
                <a:gd name="T43" fmla="*/ 2 h 105"/>
                <a:gd name="T44" fmla="*/ 65 w 100"/>
                <a:gd name="T45" fmla="*/ 13 h 105"/>
                <a:gd name="T46" fmla="*/ 61 w 100"/>
                <a:gd name="T47" fmla="*/ 25 h 105"/>
                <a:gd name="T48" fmla="*/ 45 w 100"/>
                <a:gd name="T49" fmla="*/ 36 h 105"/>
                <a:gd name="T50" fmla="*/ 33 w 100"/>
                <a:gd name="T51" fmla="*/ 44 h 105"/>
                <a:gd name="T52" fmla="*/ 22 w 100"/>
                <a:gd name="T53" fmla="*/ 61 h 105"/>
                <a:gd name="T54" fmla="*/ 15 w 100"/>
                <a:gd name="T55" fmla="*/ 71 h 105"/>
                <a:gd name="T56" fmla="*/ 11 w 100"/>
                <a:gd name="T57" fmla="*/ 71 h 105"/>
                <a:gd name="T58" fmla="*/ 4 w 100"/>
                <a:gd name="T59" fmla="*/ 78 h 1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"/>
                <a:gd name="T91" fmla="*/ 0 h 105"/>
                <a:gd name="T92" fmla="*/ 100 w 100"/>
                <a:gd name="T93" fmla="*/ 105 h 10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" h="105">
                  <a:moveTo>
                    <a:pt x="4" y="78"/>
                  </a:moveTo>
                  <a:lnTo>
                    <a:pt x="1" y="86"/>
                  </a:lnTo>
                  <a:lnTo>
                    <a:pt x="0" y="90"/>
                  </a:lnTo>
                  <a:lnTo>
                    <a:pt x="3" y="95"/>
                  </a:lnTo>
                  <a:lnTo>
                    <a:pt x="35" y="104"/>
                  </a:lnTo>
                  <a:lnTo>
                    <a:pt x="41" y="104"/>
                  </a:lnTo>
                  <a:lnTo>
                    <a:pt x="45" y="99"/>
                  </a:lnTo>
                  <a:lnTo>
                    <a:pt x="55" y="89"/>
                  </a:lnTo>
                  <a:lnTo>
                    <a:pt x="55" y="82"/>
                  </a:lnTo>
                  <a:lnTo>
                    <a:pt x="55" y="76"/>
                  </a:lnTo>
                  <a:lnTo>
                    <a:pt x="55" y="71"/>
                  </a:lnTo>
                  <a:lnTo>
                    <a:pt x="58" y="67"/>
                  </a:lnTo>
                  <a:lnTo>
                    <a:pt x="72" y="52"/>
                  </a:lnTo>
                  <a:lnTo>
                    <a:pt x="80" y="42"/>
                  </a:lnTo>
                  <a:lnTo>
                    <a:pt x="86" y="29"/>
                  </a:lnTo>
                  <a:lnTo>
                    <a:pt x="95" y="20"/>
                  </a:lnTo>
                  <a:lnTo>
                    <a:pt x="99" y="12"/>
                  </a:lnTo>
                  <a:lnTo>
                    <a:pt x="99" y="8"/>
                  </a:lnTo>
                  <a:lnTo>
                    <a:pt x="96" y="6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65" y="13"/>
                  </a:lnTo>
                  <a:lnTo>
                    <a:pt x="61" y="25"/>
                  </a:lnTo>
                  <a:lnTo>
                    <a:pt x="45" y="36"/>
                  </a:lnTo>
                  <a:lnTo>
                    <a:pt x="33" y="44"/>
                  </a:lnTo>
                  <a:lnTo>
                    <a:pt x="22" y="6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4" y="7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0" name="Freeform 170"/>
            <p:cNvSpPr>
              <a:spLocks/>
            </p:cNvSpPr>
            <p:nvPr/>
          </p:nvSpPr>
          <p:spPr bwMode="auto">
            <a:xfrm>
              <a:off x="4955" y="3528"/>
              <a:ext cx="17" cy="20"/>
            </a:xfrm>
            <a:custGeom>
              <a:avLst/>
              <a:gdLst>
                <a:gd name="T0" fmla="*/ 9 w 21"/>
                <a:gd name="T1" fmla="*/ 18 h 19"/>
                <a:gd name="T2" fmla="*/ 18 w 21"/>
                <a:gd name="T3" fmla="*/ 15 h 19"/>
                <a:gd name="T4" fmla="*/ 20 w 21"/>
                <a:gd name="T5" fmla="*/ 9 h 19"/>
                <a:gd name="T6" fmla="*/ 18 w 21"/>
                <a:gd name="T7" fmla="*/ 2 h 19"/>
                <a:gd name="T8" fmla="*/ 9 w 21"/>
                <a:gd name="T9" fmla="*/ 0 h 19"/>
                <a:gd name="T10" fmla="*/ 2 w 21"/>
                <a:gd name="T11" fmla="*/ 2 h 19"/>
                <a:gd name="T12" fmla="*/ 0 w 21"/>
                <a:gd name="T13" fmla="*/ 9 h 19"/>
                <a:gd name="T14" fmla="*/ 2 w 21"/>
                <a:gd name="T15" fmla="*/ 15 h 19"/>
                <a:gd name="T16" fmla="*/ 9 w 21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9" y="18"/>
                  </a:moveTo>
                  <a:lnTo>
                    <a:pt x="18" y="15"/>
                  </a:lnTo>
                  <a:lnTo>
                    <a:pt x="20" y="9"/>
                  </a:lnTo>
                  <a:lnTo>
                    <a:pt x="18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2" y="15"/>
                  </a:lnTo>
                  <a:lnTo>
                    <a:pt x="9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3" name="Freeform 173"/>
            <p:cNvSpPr>
              <a:spLocks/>
            </p:cNvSpPr>
            <p:nvPr/>
          </p:nvSpPr>
          <p:spPr bwMode="auto">
            <a:xfrm>
              <a:off x="5107" y="3532"/>
              <a:ext cx="23" cy="19"/>
            </a:xfrm>
            <a:custGeom>
              <a:avLst/>
              <a:gdLst>
                <a:gd name="T0" fmla="*/ 12 w 24"/>
                <a:gd name="T1" fmla="*/ 18 h 19"/>
                <a:gd name="T2" fmla="*/ 20 w 24"/>
                <a:gd name="T3" fmla="*/ 16 h 19"/>
                <a:gd name="T4" fmla="*/ 23 w 24"/>
                <a:gd name="T5" fmla="*/ 9 h 19"/>
                <a:gd name="T6" fmla="*/ 20 w 24"/>
                <a:gd name="T7" fmla="*/ 3 h 19"/>
                <a:gd name="T8" fmla="*/ 12 w 24"/>
                <a:gd name="T9" fmla="*/ 0 h 19"/>
                <a:gd name="T10" fmla="*/ 2 w 24"/>
                <a:gd name="T11" fmla="*/ 3 h 19"/>
                <a:gd name="T12" fmla="*/ 0 w 24"/>
                <a:gd name="T13" fmla="*/ 9 h 19"/>
                <a:gd name="T14" fmla="*/ 2 w 24"/>
                <a:gd name="T15" fmla="*/ 16 h 19"/>
                <a:gd name="T16" fmla="*/ 12 w 24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9"/>
                <a:gd name="T29" fmla="*/ 24 w 24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9">
                  <a:moveTo>
                    <a:pt x="12" y="18"/>
                  </a:moveTo>
                  <a:lnTo>
                    <a:pt x="20" y="16"/>
                  </a:lnTo>
                  <a:lnTo>
                    <a:pt x="23" y="9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6"/>
                  </a:lnTo>
                  <a:lnTo>
                    <a:pt x="12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4" name="Freeform 174"/>
            <p:cNvSpPr>
              <a:spLocks/>
            </p:cNvSpPr>
            <p:nvPr/>
          </p:nvSpPr>
          <p:spPr bwMode="auto">
            <a:xfrm>
              <a:off x="5134" y="3487"/>
              <a:ext cx="25" cy="17"/>
            </a:xfrm>
            <a:custGeom>
              <a:avLst/>
              <a:gdLst>
                <a:gd name="T0" fmla="*/ 14 w 28"/>
                <a:gd name="T1" fmla="*/ 18 h 19"/>
                <a:gd name="T2" fmla="*/ 24 w 28"/>
                <a:gd name="T3" fmla="*/ 15 h 19"/>
                <a:gd name="T4" fmla="*/ 27 w 28"/>
                <a:gd name="T5" fmla="*/ 9 h 19"/>
                <a:gd name="T6" fmla="*/ 24 w 28"/>
                <a:gd name="T7" fmla="*/ 2 h 19"/>
                <a:gd name="T8" fmla="*/ 14 w 28"/>
                <a:gd name="T9" fmla="*/ 0 h 19"/>
                <a:gd name="T10" fmla="*/ 4 w 28"/>
                <a:gd name="T11" fmla="*/ 2 h 19"/>
                <a:gd name="T12" fmla="*/ 0 w 28"/>
                <a:gd name="T13" fmla="*/ 9 h 19"/>
                <a:gd name="T14" fmla="*/ 4 w 28"/>
                <a:gd name="T15" fmla="*/ 15 h 19"/>
                <a:gd name="T16" fmla="*/ 14 w 28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19"/>
                <a:gd name="T29" fmla="*/ 28 w 2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19">
                  <a:moveTo>
                    <a:pt x="14" y="18"/>
                  </a:moveTo>
                  <a:lnTo>
                    <a:pt x="24" y="15"/>
                  </a:lnTo>
                  <a:lnTo>
                    <a:pt x="27" y="9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9"/>
                  </a:lnTo>
                  <a:lnTo>
                    <a:pt x="4" y="15"/>
                  </a:lnTo>
                  <a:lnTo>
                    <a:pt x="14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5" name="Freeform 175"/>
            <p:cNvSpPr>
              <a:spLocks/>
            </p:cNvSpPr>
            <p:nvPr/>
          </p:nvSpPr>
          <p:spPr bwMode="auto">
            <a:xfrm>
              <a:off x="5210" y="3411"/>
              <a:ext cx="21" cy="19"/>
            </a:xfrm>
            <a:custGeom>
              <a:avLst/>
              <a:gdLst>
                <a:gd name="T0" fmla="*/ 9 w 22"/>
                <a:gd name="T1" fmla="*/ 18 h 19"/>
                <a:gd name="T2" fmla="*/ 18 w 22"/>
                <a:gd name="T3" fmla="*/ 16 h 19"/>
                <a:gd name="T4" fmla="*/ 21 w 22"/>
                <a:gd name="T5" fmla="*/ 9 h 19"/>
                <a:gd name="T6" fmla="*/ 18 w 22"/>
                <a:gd name="T7" fmla="*/ 1 h 19"/>
                <a:gd name="T8" fmla="*/ 9 w 22"/>
                <a:gd name="T9" fmla="*/ 0 h 19"/>
                <a:gd name="T10" fmla="*/ 2 w 22"/>
                <a:gd name="T11" fmla="*/ 1 h 19"/>
                <a:gd name="T12" fmla="*/ 0 w 22"/>
                <a:gd name="T13" fmla="*/ 9 h 19"/>
                <a:gd name="T14" fmla="*/ 2 w 22"/>
                <a:gd name="T15" fmla="*/ 16 h 19"/>
                <a:gd name="T16" fmla="*/ 9 w 22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9"/>
                <a:gd name="T29" fmla="*/ 22 w 22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9">
                  <a:moveTo>
                    <a:pt x="9" y="18"/>
                  </a:moveTo>
                  <a:lnTo>
                    <a:pt x="18" y="16"/>
                  </a:lnTo>
                  <a:lnTo>
                    <a:pt x="21" y="9"/>
                  </a:lnTo>
                  <a:lnTo>
                    <a:pt x="18" y="1"/>
                  </a:lnTo>
                  <a:lnTo>
                    <a:pt x="9" y="0"/>
                  </a:lnTo>
                  <a:lnTo>
                    <a:pt x="2" y="1"/>
                  </a:lnTo>
                  <a:lnTo>
                    <a:pt x="0" y="9"/>
                  </a:lnTo>
                  <a:lnTo>
                    <a:pt x="2" y="16"/>
                  </a:lnTo>
                  <a:lnTo>
                    <a:pt x="9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6" name="Freeform 176"/>
            <p:cNvSpPr>
              <a:spLocks/>
            </p:cNvSpPr>
            <p:nvPr/>
          </p:nvSpPr>
          <p:spPr bwMode="auto">
            <a:xfrm>
              <a:off x="4522" y="2592"/>
              <a:ext cx="17" cy="20"/>
            </a:xfrm>
            <a:custGeom>
              <a:avLst/>
              <a:gdLst>
                <a:gd name="T0" fmla="*/ 9 w 21"/>
                <a:gd name="T1" fmla="*/ 18 h 19"/>
                <a:gd name="T2" fmla="*/ 15 w 21"/>
                <a:gd name="T3" fmla="*/ 15 h 19"/>
                <a:gd name="T4" fmla="*/ 20 w 21"/>
                <a:gd name="T5" fmla="*/ 8 h 19"/>
                <a:gd name="T6" fmla="*/ 15 w 21"/>
                <a:gd name="T7" fmla="*/ 2 h 19"/>
                <a:gd name="T8" fmla="*/ 9 w 21"/>
                <a:gd name="T9" fmla="*/ 0 h 19"/>
                <a:gd name="T10" fmla="*/ 1 w 21"/>
                <a:gd name="T11" fmla="*/ 2 h 19"/>
                <a:gd name="T12" fmla="*/ 0 w 21"/>
                <a:gd name="T13" fmla="*/ 8 h 19"/>
                <a:gd name="T14" fmla="*/ 1 w 21"/>
                <a:gd name="T15" fmla="*/ 15 h 19"/>
                <a:gd name="T16" fmla="*/ 9 w 21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9" y="18"/>
                  </a:moveTo>
                  <a:lnTo>
                    <a:pt x="15" y="15"/>
                  </a:lnTo>
                  <a:lnTo>
                    <a:pt x="20" y="8"/>
                  </a:lnTo>
                  <a:lnTo>
                    <a:pt x="15" y="2"/>
                  </a:lnTo>
                  <a:lnTo>
                    <a:pt x="9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15"/>
                  </a:lnTo>
                  <a:lnTo>
                    <a:pt x="9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7" name="Freeform 177"/>
            <p:cNvSpPr>
              <a:spLocks/>
            </p:cNvSpPr>
            <p:nvPr/>
          </p:nvSpPr>
          <p:spPr bwMode="auto">
            <a:xfrm>
              <a:off x="4489" y="2487"/>
              <a:ext cx="33" cy="88"/>
            </a:xfrm>
            <a:custGeom>
              <a:avLst/>
              <a:gdLst>
                <a:gd name="T0" fmla="*/ 19 w 39"/>
                <a:gd name="T1" fmla="*/ 0 h 96"/>
                <a:gd name="T2" fmla="*/ 12 w 39"/>
                <a:gd name="T3" fmla="*/ 0 h 96"/>
                <a:gd name="T4" fmla="*/ 4 w 39"/>
                <a:gd name="T5" fmla="*/ 2 h 96"/>
                <a:gd name="T6" fmla="*/ 2 w 39"/>
                <a:gd name="T7" fmla="*/ 7 h 96"/>
                <a:gd name="T8" fmla="*/ 0 w 39"/>
                <a:gd name="T9" fmla="*/ 24 h 96"/>
                <a:gd name="T10" fmla="*/ 0 w 39"/>
                <a:gd name="T11" fmla="*/ 48 h 96"/>
                <a:gd name="T12" fmla="*/ 2 w 39"/>
                <a:gd name="T13" fmla="*/ 54 h 96"/>
                <a:gd name="T14" fmla="*/ 2 w 39"/>
                <a:gd name="T15" fmla="*/ 56 h 96"/>
                <a:gd name="T16" fmla="*/ 0 w 39"/>
                <a:gd name="T17" fmla="*/ 59 h 96"/>
                <a:gd name="T18" fmla="*/ 0 w 39"/>
                <a:gd name="T19" fmla="*/ 66 h 96"/>
                <a:gd name="T20" fmla="*/ 5 w 39"/>
                <a:gd name="T21" fmla="*/ 81 h 96"/>
                <a:gd name="T22" fmla="*/ 14 w 39"/>
                <a:gd name="T23" fmla="*/ 95 h 96"/>
                <a:gd name="T24" fmla="*/ 19 w 39"/>
                <a:gd name="T25" fmla="*/ 93 h 96"/>
                <a:gd name="T26" fmla="*/ 23 w 39"/>
                <a:gd name="T27" fmla="*/ 87 h 96"/>
                <a:gd name="T28" fmla="*/ 24 w 39"/>
                <a:gd name="T29" fmla="*/ 55 h 96"/>
                <a:gd name="T30" fmla="*/ 30 w 39"/>
                <a:gd name="T31" fmla="*/ 41 h 96"/>
                <a:gd name="T32" fmla="*/ 31 w 39"/>
                <a:gd name="T33" fmla="*/ 32 h 96"/>
                <a:gd name="T34" fmla="*/ 34 w 39"/>
                <a:gd name="T35" fmla="*/ 22 h 96"/>
                <a:gd name="T36" fmla="*/ 35 w 39"/>
                <a:gd name="T37" fmla="*/ 13 h 96"/>
                <a:gd name="T38" fmla="*/ 38 w 39"/>
                <a:gd name="T39" fmla="*/ 0 h 96"/>
                <a:gd name="T40" fmla="*/ 30 w 39"/>
                <a:gd name="T41" fmla="*/ 1 h 96"/>
                <a:gd name="T42" fmla="*/ 19 w 39"/>
                <a:gd name="T43" fmla="*/ 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96"/>
                <a:gd name="T68" fmla="*/ 39 w 39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96">
                  <a:moveTo>
                    <a:pt x="19" y="0"/>
                  </a:moveTo>
                  <a:lnTo>
                    <a:pt x="12" y="0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5" y="81"/>
                  </a:lnTo>
                  <a:lnTo>
                    <a:pt x="14" y="95"/>
                  </a:lnTo>
                  <a:lnTo>
                    <a:pt x="19" y="93"/>
                  </a:lnTo>
                  <a:lnTo>
                    <a:pt x="23" y="87"/>
                  </a:lnTo>
                  <a:lnTo>
                    <a:pt x="24" y="55"/>
                  </a:lnTo>
                  <a:lnTo>
                    <a:pt x="30" y="41"/>
                  </a:lnTo>
                  <a:lnTo>
                    <a:pt x="31" y="32"/>
                  </a:lnTo>
                  <a:lnTo>
                    <a:pt x="34" y="22"/>
                  </a:lnTo>
                  <a:lnTo>
                    <a:pt x="35" y="13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19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8" name="Freeform 178"/>
            <p:cNvSpPr>
              <a:spLocks/>
            </p:cNvSpPr>
            <p:nvPr/>
          </p:nvSpPr>
          <p:spPr bwMode="auto">
            <a:xfrm>
              <a:off x="4461" y="2577"/>
              <a:ext cx="29" cy="32"/>
            </a:xfrm>
            <a:custGeom>
              <a:avLst/>
              <a:gdLst>
                <a:gd name="T0" fmla="*/ 0 w 33"/>
                <a:gd name="T1" fmla="*/ 28 h 35"/>
                <a:gd name="T2" fmla="*/ 0 w 33"/>
                <a:gd name="T3" fmla="*/ 30 h 35"/>
                <a:gd name="T4" fmla="*/ 2 w 33"/>
                <a:gd name="T5" fmla="*/ 34 h 35"/>
                <a:gd name="T6" fmla="*/ 14 w 33"/>
                <a:gd name="T7" fmla="*/ 28 h 35"/>
                <a:gd name="T8" fmla="*/ 21 w 33"/>
                <a:gd name="T9" fmla="*/ 22 h 35"/>
                <a:gd name="T10" fmla="*/ 32 w 33"/>
                <a:gd name="T11" fmla="*/ 5 h 35"/>
                <a:gd name="T12" fmla="*/ 32 w 33"/>
                <a:gd name="T13" fmla="*/ 1 h 35"/>
                <a:gd name="T14" fmla="*/ 29 w 33"/>
                <a:gd name="T15" fmla="*/ 0 h 35"/>
                <a:gd name="T16" fmla="*/ 26 w 33"/>
                <a:gd name="T17" fmla="*/ 0 h 35"/>
                <a:gd name="T18" fmla="*/ 11 w 33"/>
                <a:gd name="T19" fmla="*/ 15 h 35"/>
                <a:gd name="T20" fmla="*/ 0 w 33"/>
                <a:gd name="T21" fmla="*/ 2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5"/>
                <a:gd name="T35" fmla="*/ 33 w 33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5">
                  <a:moveTo>
                    <a:pt x="0" y="28"/>
                  </a:moveTo>
                  <a:lnTo>
                    <a:pt x="0" y="30"/>
                  </a:lnTo>
                  <a:lnTo>
                    <a:pt x="2" y="34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32" y="5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1" y="15"/>
                  </a:lnTo>
                  <a:lnTo>
                    <a:pt x="0" y="2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9" name="Freeform 179"/>
            <p:cNvSpPr>
              <a:spLocks/>
            </p:cNvSpPr>
            <p:nvPr/>
          </p:nvSpPr>
          <p:spPr bwMode="auto">
            <a:xfrm>
              <a:off x="4507" y="2574"/>
              <a:ext cx="19" cy="22"/>
            </a:xfrm>
            <a:custGeom>
              <a:avLst/>
              <a:gdLst>
                <a:gd name="T0" fmla="*/ 11 w 23"/>
                <a:gd name="T1" fmla="*/ 0 h 24"/>
                <a:gd name="T2" fmla="*/ 4 w 23"/>
                <a:gd name="T3" fmla="*/ 2 h 24"/>
                <a:gd name="T4" fmla="*/ 2 w 23"/>
                <a:gd name="T5" fmla="*/ 3 h 24"/>
                <a:gd name="T6" fmla="*/ 0 w 23"/>
                <a:gd name="T7" fmla="*/ 6 h 24"/>
                <a:gd name="T8" fmla="*/ 1 w 23"/>
                <a:gd name="T9" fmla="*/ 15 h 24"/>
                <a:gd name="T10" fmla="*/ 5 w 23"/>
                <a:gd name="T11" fmla="*/ 23 h 24"/>
                <a:gd name="T12" fmla="*/ 16 w 23"/>
                <a:gd name="T13" fmla="*/ 21 h 24"/>
                <a:gd name="T14" fmla="*/ 20 w 23"/>
                <a:gd name="T15" fmla="*/ 18 h 24"/>
                <a:gd name="T16" fmla="*/ 22 w 23"/>
                <a:gd name="T17" fmla="*/ 15 h 24"/>
                <a:gd name="T18" fmla="*/ 18 w 23"/>
                <a:gd name="T19" fmla="*/ 6 h 24"/>
                <a:gd name="T20" fmla="*/ 11 w 23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4"/>
                <a:gd name="T35" fmla="*/ 23 w 23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4">
                  <a:moveTo>
                    <a:pt x="11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5"/>
                  </a:lnTo>
                  <a:lnTo>
                    <a:pt x="5" y="23"/>
                  </a:lnTo>
                  <a:lnTo>
                    <a:pt x="16" y="21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18" y="6"/>
                  </a:lnTo>
                  <a:lnTo>
                    <a:pt x="11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0" name="Freeform 180"/>
            <p:cNvSpPr>
              <a:spLocks/>
            </p:cNvSpPr>
            <p:nvPr/>
          </p:nvSpPr>
          <p:spPr bwMode="auto">
            <a:xfrm>
              <a:off x="4512" y="2540"/>
              <a:ext cx="23" cy="19"/>
            </a:xfrm>
            <a:custGeom>
              <a:avLst/>
              <a:gdLst>
                <a:gd name="T0" fmla="*/ 13 w 27"/>
                <a:gd name="T1" fmla="*/ 18 h 19"/>
                <a:gd name="T2" fmla="*/ 22 w 27"/>
                <a:gd name="T3" fmla="*/ 15 h 19"/>
                <a:gd name="T4" fmla="*/ 26 w 27"/>
                <a:gd name="T5" fmla="*/ 9 h 19"/>
                <a:gd name="T6" fmla="*/ 24 w 27"/>
                <a:gd name="T7" fmla="*/ 4 h 19"/>
                <a:gd name="T8" fmla="*/ 22 w 27"/>
                <a:gd name="T9" fmla="*/ 3 h 19"/>
                <a:gd name="T10" fmla="*/ 13 w 27"/>
                <a:gd name="T11" fmla="*/ 0 h 19"/>
                <a:gd name="T12" fmla="*/ 4 w 27"/>
                <a:gd name="T13" fmla="*/ 3 h 19"/>
                <a:gd name="T14" fmla="*/ 0 w 27"/>
                <a:gd name="T15" fmla="*/ 9 h 19"/>
                <a:gd name="T16" fmla="*/ 4 w 27"/>
                <a:gd name="T17" fmla="*/ 15 h 19"/>
                <a:gd name="T18" fmla="*/ 13 w 27"/>
                <a:gd name="T19" fmla="*/ 18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9"/>
                <a:gd name="T32" fmla="*/ 27 w 2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9">
                  <a:moveTo>
                    <a:pt x="13" y="18"/>
                  </a:moveTo>
                  <a:lnTo>
                    <a:pt x="22" y="15"/>
                  </a:lnTo>
                  <a:lnTo>
                    <a:pt x="26" y="9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9"/>
                  </a:lnTo>
                  <a:lnTo>
                    <a:pt x="4" y="15"/>
                  </a:lnTo>
                  <a:lnTo>
                    <a:pt x="13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1" name="Freeform 181"/>
            <p:cNvSpPr>
              <a:spLocks/>
            </p:cNvSpPr>
            <p:nvPr/>
          </p:nvSpPr>
          <p:spPr bwMode="auto">
            <a:xfrm>
              <a:off x="4535" y="2568"/>
              <a:ext cx="19" cy="19"/>
            </a:xfrm>
            <a:custGeom>
              <a:avLst/>
              <a:gdLst>
                <a:gd name="T0" fmla="*/ 11 w 22"/>
                <a:gd name="T1" fmla="*/ 19 h 20"/>
                <a:gd name="T2" fmla="*/ 16 w 22"/>
                <a:gd name="T3" fmla="*/ 15 h 20"/>
                <a:gd name="T4" fmla="*/ 21 w 22"/>
                <a:gd name="T5" fmla="*/ 8 h 20"/>
                <a:gd name="T6" fmla="*/ 16 w 22"/>
                <a:gd name="T7" fmla="*/ 2 h 20"/>
                <a:gd name="T8" fmla="*/ 11 w 22"/>
                <a:gd name="T9" fmla="*/ 0 h 20"/>
                <a:gd name="T10" fmla="*/ 3 w 22"/>
                <a:gd name="T11" fmla="*/ 2 h 20"/>
                <a:gd name="T12" fmla="*/ 0 w 22"/>
                <a:gd name="T13" fmla="*/ 8 h 20"/>
                <a:gd name="T14" fmla="*/ 3 w 22"/>
                <a:gd name="T15" fmla="*/ 15 h 20"/>
                <a:gd name="T16" fmla="*/ 11 w 22"/>
                <a:gd name="T17" fmla="*/ 19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0"/>
                <a:gd name="T29" fmla="*/ 22 w 2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0">
                  <a:moveTo>
                    <a:pt x="11" y="19"/>
                  </a:moveTo>
                  <a:lnTo>
                    <a:pt x="16" y="15"/>
                  </a:lnTo>
                  <a:lnTo>
                    <a:pt x="21" y="8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1" y="19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2" name="Freeform 182"/>
            <p:cNvSpPr>
              <a:spLocks/>
            </p:cNvSpPr>
            <p:nvPr/>
          </p:nvSpPr>
          <p:spPr bwMode="auto">
            <a:xfrm>
              <a:off x="4512" y="2601"/>
              <a:ext cx="58" cy="41"/>
            </a:xfrm>
            <a:custGeom>
              <a:avLst/>
              <a:gdLst>
                <a:gd name="T0" fmla="*/ 43 w 67"/>
                <a:gd name="T1" fmla="*/ 0 h 46"/>
                <a:gd name="T2" fmla="*/ 32 w 67"/>
                <a:gd name="T3" fmla="*/ 7 h 46"/>
                <a:gd name="T4" fmla="*/ 21 w 67"/>
                <a:gd name="T5" fmla="*/ 9 h 46"/>
                <a:gd name="T6" fmla="*/ 5 w 67"/>
                <a:gd name="T7" fmla="*/ 15 h 46"/>
                <a:gd name="T8" fmla="*/ 1 w 67"/>
                <a:gd name="T9" fmla="*/ 24 h 46"/>
                <a:gd name="T10" fmla="*/ 0 w 67"/>
                <a:gd name="T11" fmla="*/ 31 h 46"/>
                <a:gd name="T12" fmla="*/ 3 w 67"/>
                <a:gd name="T13" fmla="*/ 33 h 46"/>
                <a:gd name="T14" fmla="*/ 22 w 67"/>
                <a:gd name="T15" fmla="*/ 30 h 46"/>
                <a:gd name="T16" fmla="*/ 22 w 67"/>
                <a:gd name="T17" fmla="*/ 36 h 46"/>
                <a:gd name="T18" fmla="*/ 23 w 67"/>
                <a:gd name="T19" fmla="*/ 40 h 46"/>
                <a:gd name="T20" fmla="*/ 27 w 67"/>
                <a:gd name="T21" fmla="*/ 42 h 46"/>
                <a:gd name="T22" fmla="*/ 39 w 67"/>
                <a:gd name="T23" fmla="*/ 45 h 46"/>
                <a:gd name="T24" fmla="*/ 43 w 67"/>
                <a:gd name="T25" fmla="*/ 45 h 46"/>
                <a:gd name="T26" fmla="*/ 48 w 67"/>
                <a:gd name="T27" fmla="*/ 41 h 46"/>
                <a:gd name="T28" fmla="*/ 49 w 67"/>
                <a:gd name="T29" fmla="*/ 36 h 46"/>
                <a:gd name="T30" fmla="*/ 45 w 67"/>
                <a:gd name="T31" fmla="*/ 31 h 46"/>
                <a:gd name="T32" fmla="*/ 48 w 67"/>
                <a:gd name="T33" fmla="*/ 27 h 46"/>
                <a:gd name="T34" fmla="*/ 50 w 67"/>
                <a:gd name="T35" fmla="*/ 28 h 46"/>
                <a:gd name="T36" fmla="*/ 52 w 67"/>
                <a:gd name="T37" fmla="*/ 30 h 46"/>
                <a:gd name="T38" fmla="*/ 58 w 67"/>
                <a:gd name="T39" fmla="*/ 33 h 46"/>
                <a:gd name="T40" fmla="*/ 62 w 67"/>
                <a:gd name="T41" fmla="*/ 30 h 46"/>
                <a:gd name="T42" fmla="*/ 64 w 67"/>
                <a:gd name="T43" fmla="*/ 23 h 46"/>
                <a:gd name="T44" fmla="*/ 66 w 67"/>
                <a:gd name="T45" fmla="*/ 16 h 46"/>
                <a:gd name="T46" fmla="*/ 62 w 67"/>
                <a:gd name="T47" fmla="*/ 10 h 46"/>
                <a:gd name="T48" fmla="*/ 53 w 67"/>
                <a:gd name="T49" fmla="*/ 2 h 46"/>
                <a:gd name="T50" fmla="*/ 50 w 67"/>
                <a:gd name="T51" fmla="*/ 0 h 46"/>
                <a:gd name="T52" fmla="*/ 43 w 67"/>
                <a:gd name="T53" fmla="*/ 0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7"/>
                <a:gd name="T82" fmla="*/ 0 h 46"/>
                <a:gd name="T83" fmla="*/ 67 w 67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7" h="46">
                  <a:moveTo>
                    <a:pt x="43" y="0"/>
                  </a:moveTo>
                  <a:lnTo>
                    <a:pt x="32" y="7"/>
                  </a:lnTo>
                  <a:lnTo>
                    <a:pt x="21" y="9"/>
                  </a:lnTo>
                  <a:lnTo>
                    <a:pt x="5" y="15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23" y="40"/>
                  </a:lnTo>
                  <a:lnTo>
                    <a:pt x="27" y="42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48" y="41"/>
                  </a:lnTo>
                  <a:lnTo>
                    <a:pt x="49" y="36"/>
                  </a:lnTo>
                  <a:lnTo>
                    <a:pt x="45" y="31"/>
                  </a:lnTo>
                  <a:lnTo>
                    <a:pt x="48" y="27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8" y="33"/>
                  </a:lnTo>
                  <a:lnTo>
                    <a:pt x="62" y="30"/>
                  </a:lnTo>
                  <a:lnTo>
                    <a:pt x="64" y="23"/>
                  </a:lnTo>
                  <a:lnTo>
                    <a:pt x="66" y="16"/>
                  </a:lnTo>
                  <a:lnTo>
                    <a:pt x="62" y="10"/>
                  </a:lnTo>
                  <a:lnTo>
                    <a:pt x="53" y="2"/>
                  </a:lnTo>
                  <a:lnTo>
                    <a:pt x="50" y="0"/>
                  </a:lnTo>
                  <a:lnTo>
                    <a:pt x="43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3" name="Freeform 183"/>
            <p:cNvSpPr>
              <a:spLocks/>
            </p:cNvSpPr>
            <p:nvPr/>
          </p:nvSpPr>
          <p:spPr bwMode="auto">
            <a:xfrm>
              <a:off x="4380" y="2626"/>
              <a:ext cx="104" cy="88"/>
            </a:xfrm>
            <a:custGeom>
              <a:avLst/>
              <a:gdLst>
                <a:gd name="T0" fmla="*/ 67 w 120"/>
                <a:gd name="T1" fmla="*/ 54 h 95"/>
                <a:gd name="T2" fmla="*/ 75 w 120"/>
                <a:gd name="T3" fmla="*/ 44 h 95"/>
                <a:gd name="T4" fmla="*/ 91 w 120"/>
                <a:gd name="T5" fmla="*/ 44 h 95"/>
                <a:gd name="T6" fmla="*/ 105 w 120"/>
                <a:gd name="T7" fmla="*/ 42 h 95"/>
                <a:gd name="T8" fmla="*/ 110 w 120"/>
                <a:gd name="T9" fmla="*/ 40 h 95"/>
                <a:gd name="T10" fmla="*/ 94 w 120"/>
                <a:gd name="T11" fmla="*/ 35 h 95"/>
                <a:gd name="T12" fmla="*/ 117 w 120"/>
                <a:gd name="T13" fmla="*/ 30 h 95"/>
                <a:gd name="T14" fmla="*/ 119 w 120"/>
                <a:gd name="T15" fmla="*/ 26 h 95"/>
                <a:gd name="T16" fmla="*/ 117 w 120"/>
                <a:gd name="T17" fmla="*/ 24 h 95"/>
                <a:gd name="T18" fmla="*/ 113 w 120"/>
                <a:gd name="T19" fmla="*/ 22 h 95"/>
                <a:gd name="T20" fmla="*/ 99 w 120"/>
                <a:gd name="T21" fmla="*/ 6 h 95"/>
                <a:gd name="T22" fmla="*/ 93 w 120"/>
                <a:gd name="T23" fmla="*/ 0 h 95"/>
                <a:gd name="T24" fmla="*/ 89 w 120"/>
                <a:gd name="T25" fmla="*/ 0 h 95"/>
                <a:gd name="T26" fmla="*/ 80 w 120"/>
                <a:gd name="T27" fmla="*/ 2 h 95"/>
                <a:gd name="T28" fmla="*/ 74 w 120"/>
                <a:gd name="T29" fmla="*/ 6 h 95"/>
                <a:gd name="T30" fmla="*/ 63 w 120"/>
                <a:gd name="T31" fmla="*/ 12 h 95"/>
                <a:gd name="T32" fmla="*/ 52 w 120"/>
                <a:gd name="T33" fmla="*/ 35 h 95"/>
                <a:gd name="T34" fmla="*/ 35 w 120"/>
                <a:gd name="T35" fmla="*/ 45 h 95"/>
                <a:gd name="T36" fmla="*/ 24 w 120"/>
                <a:gd name="T37" fmla="*/ 53 h 95"/>
                <a:gd name="T38" fmla="*/ 17 w 120"/>
                <a:gd name="T39" fmla="*/ 61 h 95"/>
                <a:gd name="T40" fmla="*/ 9 w 120"/>
                <a:gd name="T41" fmla="*/ 81 h 95"/>
                <a:gd name="T42" fmla="*/ 0 w 120"/>
                <a:gd name="T43" fmla="*/ 85 h 95"/>
                <a:gd name="T44" fmla="*/ 4 w 120"/>
                <a:gd name="T45" fmla="*/ 89 h 95"/>
                <a:gd name="T46" fmla="*/ 9 w 120"/>
                <a:gd name="T47" fmla="*/ 91 h 95"/>
                <a:gd name="T48" fmla="*/ 15 w 120"/>
                <a:gd name="T49" fmla="*/ 94 h 95"/>
                <a:gd name="T50" fmla="*/ 21 w 120"/>
                <a:gd name="T51" fmla="*/ 91 h 95"/>
                <a:gd name="T52" fmla="*/ 26 w 120"/>
                <a:gd name="T53" fmla="*/ 85 h 95"/>
                <a:gd name="T54" fmla="*/ 31 w 120"/>
                <a:gd name="T55" fmla="*/ 80 h 95"/>
                <a:gd name="T56" fmla="*/ 35 w 120"/>
                <a:gd name="T57" fmla="*/ 77 h 95"/>
                <a:gd name="T58" fmla="*/ 41 w 120"/>
                <a:gd name="T59" fmla="*/ 76 h 95"/>
                <a:gd name="T60" fmla="*/ 51 w 120"/>
                <a:gd name="T61" fmla="*/ 71 h 95"/>
                <a:gd name="T62" fmla="*/ 57 w 120"/>
                <a:gd name="T63" fmla="*/ 67 h 95"/>
                <a:gd name="T64" fmla="*/ 67 w 120"/>
                <a:gd name="T65" fmla="*/ 54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"/>
                <a:gd name="T100" fmla="*/ 0 h 95"/>
                <a:gd name="T101" fmla="*/ 120 w 120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" h="95">
                  <a:moveTo>
                    <a:pt x="67" y="54"/>
                  </a:moveTo>
                  <a:lnTo>
                    <a:pt x="75" y="44"/>
                  </a:lnTo>
                  <a:lnTo>
                    <a:pt x="91" y="44"/>
                  </a:lnTo>
                  <a:lnTo>
                    <a:pt x="105" y="42"/>
                  </a:lnTo>
                  <a:lnTo>
                    <a:pt x="110" y="40"/>
                  </a:lnTo>
                  <a:lnTo>
                    <a:pt x="94" y="35"/>
                  </a:lnTo>
                  <a:lnTo>
                    <a:pt x="117" y="30"/>
                  </a:lnTo>
                  <a:lnTo>
                    <a:pt x="119" y="26"/>
                  </a:lnTo>
                  <a:lnTo>
                    <a:pt x="117" y="24"/>
                  </a:lnTo>
                  <a:lnTo>
                    <a:pt x="113" y="22"/>
                  </a:lnTo>
                  <a:lnTo>
                    <a:pt x="99" y="6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80" y="2"/>
                  </a:lnTo>
                  <a:lnTo>
                    <a:pt x="74" y="6"/>
                  </a:lnTo>
                  <a:lnTo>
                    <a:pt x="63" y="12"/>
                  </a:lnTo>
                  <a:lnTo>
                    <a:pt x="52" y="35"/>
                  </a:lnTo>
                  <a:lnTo>
                    <a:pt x="35" y="45"/>
                  </a:lnTo>
                  <a:lnTo>
                    <a:pt x="24" y="53"/>
                  </a:lnTo>
                  <a:lnTo>
                    <a:pt x="17" y="61"/>
                  </a:lnTo>
                  <a:lnTo>
                    <a:pt x="9" y="81"/>
                  </a:lnTo>
                  <a:lnTo>
                    <a:pt x="0" y="85"/>
                  </a:lnTo>
                  <a:lnTo>
                    <a:pt x="4" y="89"/>
                  </a:lnTo>
                  <a:lnTo>
                    <a:pt x="9" y="91"/>
                  </a:lnTo>
                  <a:lnTo>
                    <a:pt x="15" y="94"/>
                  </a:lnTo>
                  <a:lnTo>
                    <a:pt x="21" y="91"/>
                  </a:lnTo>
                  <a:lnTo>
                    <a:pt x="26" y="85"/>
                  </a:lnTo>
                  <a:lnTo>
                    <a:pt x="31" y="80"/>
                  </a:lnTo>
                  <a:lnTo>
                    <a:pt x="35" y="77"/>
                  </a:lnTo>
                  <a:lnTo>
                    <a:pt x="41" y="76"/>
                  </a:lnTo>
                  <a:lnTo>
                    <a:pt x="51" y="71"/>
                  </a:lnTo>
                  <a:lnTo>
                    <a:pt x="57" y="67"/>
                  </a:lnTo>
                  <a:lnTo>
                    <a:pt x="67" y="54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4" name="Freeform 184"/>
            <p:cNvSpPr>
              <a:spLocks/>
            </p:cNvSpPr>
            <p:nvPr/>
          </p:nvSpPr>
          <p:spPr bwMode="auto">
            <a:xfrm>
              <a:off x="4363" y="2665"/>
              <a:ext cx="115" cy="102"/>
            </a:xfrm>
            <a:custGeom>
              <a:avLst/>
              <a:gdLst>
                <a:gd name="T0" fmla="*/ 110 w 132"/>
                <a:gd name="T1" fmla="*/ 27 h 109"/>
                <a:gd name="T2" fmla="*/ 109 w 132"/>
                <a:gd name="T3" fmla="*/ 32 h 109"/>
                <a:gd name="T4" fmla="*/ 116 w 132"/>
                <a:gd name="T5" fmla="*/ 33 h 109"/>
                <a:gd name="T6" fmla="*/ 124 w 132"/>
                <a:gd name="T7" fmla="*/ 36 h 109"/>
                <a:gd name="T8" fmla="*/ 128 w 132"/>
                <a:gd name="T9" fmla="*/ 41 h 109"/>
                <a:gd name="T10" fmla="*/ 126 w 132"/>
                <a:gd name="T11" fmla="*/ 46 h 109"/>
                <a:gd name="T12" fmla="*/ 122 w 132"/>
                <a:gd name="T13" fmla="*/ 48 h 109"/>
                <a:gd name="T14" fmla="*/ 116 w 132"/>
                <a:gd name="T15" fmla="*/ 48 h 109"/>
                <a:gd name="T16" fmla="*/ 110 w 132"/>
                <a:gd name="T17" fmla="*/ 51 h 109"/>
                <a:gd name="T18" fmla="*/ 107 w 132"/>
                <a:gd name="T19" fmla="*/ 55 h 109"/>
                <a:gd name="T20" fmla="*/ 105 w 132"/>
                <a:gd name="T21" fmla="*/ 68 h 109"/>
                <a:gd name="T22" fmla="*/ 96 w 132"/>
                <a:gd name="T23" fmla="*/ 73 h 109"/>
                <a:gd name="T24" fmla="*/ 91 w 132"/>
                <a:gd name="T25" fmla="*/ 78 h 109"/>
                <a:gd name="T26" fmla="*/ 89 w 132"/>
                <a:gd name="T27" fmla="*/ 87 h 109"/>
                <a:gd name="T28" fmla="*/ 85 w 132"/>
                <a:gd name="T29" fmla="*/ 100 h 109"/>
                <a:gd name="T30" fmla="*/ 77 w 132"/>
                <a:gd name="T31" fmla="*/ 105 h 109"/>
                <a:gd name="T32" fmla="*/ 70 w 132"/>
                <a:gd name="T33" fmla="*/ 108 h 109"/>
                <a:gd name="T34" fmla="*/ 66 w 132"/>
                <a:gd name="T35" fmla="*/ 100 h 109"/>
                <a:gd name="T36" fmla="*/ 53 w 132"/>
                <a:gd name="T37" fmla="*/ 100 h 109"/>
                <a:gd name="T38" fmla="*/ 54 w 132"/>
                <a:gd name="T39" fmla="*/ 96 h 109"/>
                <a:gd name="T40" fmla="*/ 51 w 132"/>
                <a:gd name="T41" fmla="*/ 95 h 109"/>
                <a:gd name="T42" fmla="*/ 43 w 132"/>
                <a:gd name="T43" fmla="*/ 94 h 109"/>
                <a:gd name="T44" fmla="*/ 32 w 132"/>
                <a:gd name="T45" fmla="*/ 94 h 109"/>
                <a:gd name="T46" fmla="*/ 24 w 132"/>
                <a:gd name="T47" fmla="*/ 90 h 109"/>
                <a:gd name="T48" fmla="*/ 14 w 132"/>
                <a:gd name="T49" fmla="*/ 84 h 109"/>
                <a:gd name="T50" fmla="*/ 2 w 132"/>
                <a:gd name="T51" fmla="*/ 79 h 109"/>
                <a:gd name="T52" fmla="*/ 0 w 132"/>
                <a:gd name="T53" fmla="*/ 76 h 109"/>
                <a:gd name="T54" fmla="*/ 0 w 132"/>
                <a:gd name="T55" fmla="*/ 73 h 109"/>
                <a:gd name="T56" fmla="*/ 4 w 132"/>
                <a:gd name="T57" fmla="*/ 70 h 109"/>
                <a:gd name="T58" fmla="*/ 2 w 132"/>
                <a:gd name="T59" fmla="*/ 59 h 109"/>
                <a:gd name="T60" fmla="*/ 3 w 132"/>
                <a:gd name="T61" fmla="*/ 47 h 109"/>
                <a:gd name="T62" fmla="*/ 8 w 132"/>
                <a:gd name="T63" fmla="*/ 41 h 109"/>
                <a:gd name="T64" fmla="*/ 30 w 132"/>
                <a:gd name="T65" fmla="*/ 41 h 109"/>
                <a:gd name="T66" fmla="*/ 22 w 132"/>
                <a:gd name="T67" fmla="*/ 45 h 109"/>
                <a:gd name="T68" fmla="*/ 31 w 132"/>
                <a:gd name="T69" fmla="*/ 50 h 109"/>
                <a:gd name="T70" fmla="*/ 39 w 132"/>
                <a:gd name="T71" fmla="*/ 51 h 109"/>
                <a:gd name="T72" fmla="*/ 48 w 132"/>
                <a:gd name="T73" fmla="*/ 43 h 109"/>
                <a:gd name="T74" fmla="*/ 51 w 132"/>
                <a:gd name="T75" fmla="*/ 40 h 109"/>
                <a:gd name="T76" fmla="*/ 60 w 132"/>
                <a:gd name="T77" fmla="*/ 36 h 109"/>
                <a:gd name="T78" fmla="*/ 71 w 132"/>
                <a:gd name="T79" fmla="*/ 30 h 109"/>
                <a:gd name="T80" fmla="*/ 78 w 132"/>
                <a:gd name="T81" fmla="*/ 27 h 109"/>
                <a:gd name="T82" fmla="*/ 89 w 132"/>
                <a:gd name="T83" fmla="*/ 13 h 109"/>
                <a:gd name="T84" fmla="*/ 96 w 132"/>
                <a:gd name="T85" fmla="*/ 3 h 109"/>
                <a:gd name="T86" fmla="*/ 110 w 132"/>
                <a:gd name="T87" fmla="*/ 3 h 109"/>
                <a:gd name="T88" fmla="*/ 122 w 132"/>
                <a:gd name="T89" fmla="*/ 2 h 109"/>
                <a:gd name="T90" fmla="*/ 131 w 132"/>
                <a:gd name="T91" fmla="*/ 0 h 109"/>
                <a:gd name="T92" fmla="*/ 124 w 132"/>
                <a:gd name="T93" fmla="*/ 5 h 109"/>
                <a:gd name="T94" fmla="*/ 110 w 132"/>
                <a:gd name="T95" fmla="*/ 13 h 109"/>
                <a:gd name="T96" fmla="*/ 110 w 132"/>
                <a:gd name="T97" fmla="*/ 27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2"/>
                <a:gd name="T148" fmla="*/ 0 h 109"/>
                <a:gd name="T149" fmla="*/ 132 w 132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2" h="109">
                  <a:moveTo>
                    <a:pt x="110" y="27"/>
                  </a:moveTo>
                  <a:lnTo>
                    <a:pt x="109" y="32"/>
                  </a:lnTo>
                  <a:lnTo>
                    <a:pt x="116" y="33"/>
                  </a:lnTo>
                  <a:lnTo>
                    <a:pt x="124" y="36"/>
                  </a:lnTo>
                  <a:lnTo>
                    <a:pt x="128" y="41"/>
                  </a:lnTo>
                  <a:lnTo>
                    <a:pt x="126" y="46"/>
                  </a:lnTo>
                  <a:lnTo>
                    <a:pt x="122" y="48"/>
                  </a:lnTo>
                  <a:lnTo>
                    <a:pt x="116" y="48"/>
                  </a:lnTo>
                  <a:lnTo>
                    <a:pt x="110" y="51"/>
                  </a:lnTo>
                  <a:lnTo>
                    <a:pt x="107" y="55"/>
                  </a:lnTo>
                  <a:lnTo>
                    <a:pt x="105" y="68"/>
                  </a:lnTo>
                  <a:lnTo>
                    <a:pt x="96" y="73"/>
                  </a:lnTo>
                  <a:lnTo>
                    <a:pt x="91" y="78"/>
                  </a:lnTo>
                  <a:lnTo>
                    <a:pt x="89" y="87"/>
                  </a:lnTo>
                  <a:lnTo>
                    <a:pt x="85" y="100"/>
                  </a:lnTo>
                  <a:lnTo>
                    <a:pt x="77" y="105"/>
                  </a:lnTo>
                  <a:lnTo>
                    <a:pt x="70" y="108"/>
                  </a:lnTo>
                  <a:lnTo>
                    <a:pt x="66" y="100"/>
                  </a:lnTo>
                  <a:lnTo>
                    <a:pt x="53" y="100"/>
                  </a:lnTo>
                  <a:lnTo>
                    <a:pt x="54" y="96"/>
                  </a:lnTo>
                  <a:lnTo>
                    <a:pt x="51" y="95"/>
                  </a:lnTo>
                  <a:lnTo>
                    <a:pt x="43" y="94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14" y="84"/>
                  </a:lnTo>
                  <a:lnTo>
                    <a:pt x="2" y="79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4" y="70"/>
                  </a:lnTo>
                  <a:lnTo>
                    <a:pt x="2" y="59"/>
                  </a:lnTo>
                  <a:lnTo>
                    <a:pt x="3" y="47"/>
                  </a:lnTo>
                  <a:lnTo>
                    <a:pt x="8" y="41"/>
                  </a:lnTo>
                  <a:lnTo>
                    <a:pt x="30" y="41"/>
                  </a:lnTo>
                  <a:lnTo>
                    <a:pt x="22" y="45"/>
                  </a:lnTo>
                  <a:lnTo>
                    <a:pt x="31" y="50"/>
                  </a:lnTo>
                  <a:lnTo>
                    <a:pt x="39" y="51"/>
                  </a:lnTo>
                  <a:lnTo>
                    <a:pt x="48" y="43"/>
                  </a:lnTo>
                  <a:lnTo>
                    <a:pt x="51" y="40"/>
                  </a:lnTo>
                  <a:lnTo>
                    <a:pt x="60" y="36"/>
                  </a:lnTo>
                  <a:lnTo>
                    <a:pt x="71" y="30"/>
                  </a:lnTo>
                  <a:lnTo>
                    <a:pt x="78" y="27"/>
                  </a:lnTo>
                  <a:lnTo>
                    <a:pt x="89" y="13"/>
                  </a:lnTo>
                  <a:lnTo>
                    <a:pt x="96" y="3"/>
                  </a:lnTo>
                  <a:lnTo>
                    <a:pt x="110" y="3"/>
                  </a:lnTo>
                  <a:lnTo>
                    <a:pt x="122" y="2"/>
                  </a:lnTo>
                  <a:lnTo>
                    <a:pt x="131" y="0"/>
                  </a:lnTo>
                  <a:lnTo>
                    <a:pt x="124" y="5"/>
                  </a:lnTo>
                  <a:lnTo>
                    <a:pt x="110" y="13"/>
                  </a:lnTo>
                  <a:lnTo>
                    <a:pt x="110" y="27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5" name="Freeform 185"/>
            <p:cNvSpPr>
              <a:spLocks/>
            </p:cNvSpPr>
            <p:nvPr/>
          </p:nvSpPr>
          <p:spPr bwMode="auto">
            <a:xfrm>
              <a:off x="4735" y="2742"/>
              <a:ext cx="121" cy="100"/>
            </a:xfrm>
            <a:custGeom>
              <a:avLst/>
              <a:gdLst>
                <a:gd name="T0" fmla="*/ 85 w 141"/>
                <a:gd name="T1" fmla="*/ 39 h 109"/>
                <a:gd name="T2" fmla="*/ 81 w 141"/>
                <a:gd name="T3" fmla="*/ 36 h 109"/>
                <a:gd name="T4" fmla="*/ 74 w 141"/>
                <a:gd name="T5" fmla="*/ 32 h 109"/>
                <a:gd name="T6" fmla="*/ 43 w 141"/>
                <a:gd name="T7" fmla="*/ 10 h 109"/>
                <a:gd name="T8" fmla="*/ 28 w 141"/>
                <a:gd name="T9" fmla="*/ 7 h 109"/>
                <a:gd name="T10" fmla="*/ 4 w 141"/>
                <a:gd name="T11" fmla="*/ 0 h 109"/>
                <a:gd name="T12" fmla="*/ 0 w 141"/>
                <a:gd name="T13" fmla="*/ 78 h 109"/>
                <a:gd name="T14" fmla="*/ 14 w 141"/>
                <a:gd name="T15" fmla="*/ 86 h 109"/>
                <a:gd name="T16" fmla="*/ 31 w 141"/>
                <a:gd name="T17" fmla="*/ 79 h 109"/>
                <a:gd name="T18" fmla="*/ 37 w 141"/>
                <a:gd name="T19" fmla="*/ 70 h 109"/>
                <a:gd name="T20" fmla="*/ 46 w 141"/>
                <a:gd name="T21" fmla="*/ 67 h 109"/>
                <a:gd name="T22" fmla="*/ 57 w 141"/>
                <a:gd name="T23" fmla="*/ 68 h 109"/>
                <a:gd name="T24" fmla="*/ 84 w 141"/>
                <a:gd name="T25" fmla="*/ 82 h 109"/>
                <a:gd name="T26" fmla="*/ 93 w 141"/>
                <a:gd name="T27" fmla="*/ 94 h 109"/>
                <a:gd name="T28" fmla="*/ 113 w 141"/>
                <a:gd name="T29" fmla="*/ 101 h 109"/>
                <a:gd name="T30" fmla="*/ 138 w 141"/>
                <a:gd name="T31" fmla="*/ 108 h 109"/>
                <a:gd name="T32" fmla="*/ 140 w 141"/>
                <a:gd name="T33" fmla="*/ 104 h 109"/>
                <a:gd name="T34" fmla="*/ 140 w 141"/>
                <a:gd name="T35" fmla="*/ 101 h 109"/>
                <a:gd name="T36" fmla="*/ 137 w 141"/>
                <a:gd name="T37" fmla="*/ 96 h 109"/>
                <a:gd name="T38" fmla="*/ 104 w 141"/>
                <a:gd name="T39" fmla="*/ 69 h 109"/>
                <a:gd name="T40" fmla="*/ 88 w 141"/>
                <a:gd name="T41" fmla="*/ 59 h 109"/>
                <a:gd name="T42" fmla="*/ 104 w 141"/>
                <a:gd name="T43" fmla="*/ 54 h 109"/>
                <a:gd name="T44" fmla="*/ 99 w 141"/>
                <a:gd name="T45" fmla="*/ 46 h 109"/>
                <a:gd name="T46" fmla="*/ 92 w 141"/>
                <a:gd name="T47" fmla="*/ 43 h 109"/>
                <a:gd name="T48" fmla="*/ 87 w 141"/>
                <a:gd name="T49" fmla="*/ 41 h 109"/>
                <a:gd name="T50" fmla="*/ 85 w 141"/>
                <a:gd name="T51" fmla="*/ 39 h 1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1"/>
                <a:gd name="T79" fmla="*/ 0 h 109"/>
                <a:gd name="T80" fmla="*/ 141 w 141"/>
                <a:gd name="T81" fmla="*/ 109 h 1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1" h="109">
                  <a:moveTo>
                    <a:pt x="85" y="39"/>
                  </a:moveTo>
                  <a:lnTo>
                    <a:pt x="81" y="36"/>
                  </a:lnTo>
                  <a:lnTo>
                    <a:pt x="74" y="32"/>
                  </a:lnTo>
                  <a:lnTo>
                    <a:pt x="43" y="10"/>
                  </a:lnTo>
                  <a:lnTo>
                    <a:pt x="28" y="7"/>
                  </a:lnTo>
                  <a:lnTo>
                    <a:pt x="4" y="0"/>
                  </a:lnTo>
                  <a:lnTo>
                    <a:pt x="0" y="78"/>
                  </a:lnTo>
                  <a:lnTo>
                    <a:pt x="14" y="86"/>
                  </a:lnTo>
                  <a:lnTo>
                    <a:pt x="31" y="79"/>
                  </a:lnTo>
                  <a:lnTo>
                    <a:pt x="37" y="70"/>
                  </a:lnTo>
                  <a:lnTo>
                    <a:pt x="46" y="67"/>
                  </a:lnTo>
                  <a:lnTo>
                    <a:pt x="57" y="68"/>
                  </a:lnTo>
                  <a:lnTo>
                    <a:pt x="84" y="82"/>
                  </a:lnTo>
                  <a:lnTo>
                    <a:pt x="93" y="94"/>
                  </a:lnTo>
                  <a:lnTo>
                    <a:pt x="113" y="101"/>
                  </a:lnTo>
                  <a:lnTo>
                    <a:pt x="138" y="108"/>
                  </a:lnTo>
                  <a:lnTo>
                    <a:pt x="140" y="104"/>
                  </a:lnTo>
                  <a:lnTo>
                    <a:pt x="140" y="101"/>
                  </a:lnTo>
                  <a:lnTo>
                    <a:pt x="137" y="96"/>
                  </a:lnTo>
                  <a:lnTo>
                    <a:pt x="104" y="69"/>
                  </a:lnTo>
                  <a:lnTo>
                    <a:pt x="88" y="59"/>
                  </a:lnTo>
                  <a:lnTo>
                    <a:pt x="104" y="54"/>
                  </a:lnTo>
                  <a:lnTo>
                    <a:pt x="99" y="46"/>
                  </a:lnTo>
                  <a:lnTo>
                    <a:pt x="92" y="43"/>
                  </a:lnTo>
                  <a:lnTo>
                    <a:pt x="87" y="41"/>
                  </a:lnTo>
                  <a:lnTo>
                    <a:pt x="85" y="39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6" name="Freeform 186"/>
            <p:cNvSpPr>
              <a:spLocks/>
            </p:cNvSpPr>
            <p:nvPr/>
          </p:nvSpPr>
          <p:spPr bwMode="auto">
            <a:xfrm>
              <a:off x="4627" y="2716"/>
              <a:ext cx="113" cy="99"/>
            </a:xfrm>
            <a:custGeom>
              <a:avLst/>
              <a:gdLst>
                <a:gd name="T0" fmla="*/ 131 w 132"/>
                <a:gd name="T1" fmla="*/ 27 h 108"/>
                <a:gd name="T2" fmla="*/ 104 w 132"/>
                <a:gd name="T3" fmla="*/ 15 h 108"/>
                <a:gd name="T4" fmla="*/ 89 w 132"/>
                <a:gd name="T5" fmla="*/ 13 h 108"/>
                <a:gd name="T6" fmla="*/ 77 w 132"/>
                <a:gd name="T7" fmla="*/ 19 h 108"/>
                <a:gd name="T8" fmla="*/ 76 w 132"/>
                <a:gd name="T9" fmla="*/ 29 h 108"/>
                <a:gd name="T10" fmla="*/ 72 w 132"/>
                <a:gd name="T11" fmla="*/ 37 h 108"/>
                <a:gd name="T12" fmla="*/ 67 w 132"/>
                <a:gd name="T13" fmla="*/ 41 h 108"/>
                <a:gd name="T14" fmla="*/ 53 w 132"/>
                <a:gd name="T15" fmla="*/ 40 h 108"/>
                <a:gd name="T16" fmla="*/ 47 w 132"/>
                <a:gd name="T17" fmla="*/ 38 h 108"/>
                <a:gd name="T18" fmla="*/ 42 w 132"/>
                <a:gd name="T19" fmla="*/ 32 h 108"/>
                <a:gd name="T20" fmla="*/ 32 w 132"/>
                <a:gd name="T21" fmla="*/ 12 h 108"/>
                <a:gd name="T22" fmla="*/ 23 w 132"/>
                <a:gd name="T23" fmla="*/ 3 h 108"/>
                <a:gd name="T24" fmla="*/ 13 w 132"/>
                <a:gd name="T25" fmla="*/ 0 h 108"/>
                <a:gd name="T26" fmla="*/ 2 w 132"/>
                <a:gd name="T27" fmla="*/ 4 h 108"/>
                <a:gd name="T28" fmla="*/ 0 w 132"/>
                <a:gd name="T29" fmla="*/ 6 h 108"/>
                <a:gd name="T30" fmla="*/ 1 w 132"/>
                <a:gd name="T31" fmla="*/ 13 h 108"/>
                <a:gd name="T32" fmla="*/ 6 w 132"/>
                <a:gd name="T33" fmla="*/ 21 h 108"/>
                <a:gd name="T34" fmla="*/ 13 w 132"/>
                <a:gd name="T35" fmla="*/ 32 h 108"/>
                <a:gd name="T36" fmla="*/ 16 w 132"/>
                <a:gd name="T37" fmla="*/ 45 h 108"/>
                <a:gd name="T38" fmla="*/ 21 w 132"/>
                <a:gd name="T39" fmla="*/ 48 h 108"/>
                <a:gd name="T40" fmla="*/ 24 w 132"/>
                <a:gd name="T41" fmla="*/ 49 h 108"/>
                <a:gd name="T42" fmla="*/ 36 w 132"/>
                <a:gd name="T43" fmla="*/ 48 h 108"/>
                <a:gd name="T44" fmla="*/ 44 w 132"/>
                <a:gd name="T45" fmla="*/ 51 h 108"/>
                <a:gd name="T46" fmla="*/ 63 w 132"/>
                <a:gd name="T47" fmla="*/ 56 h 108"/>
                <a:gd name="T48" fmla="*/ 77 w 132"/>
                <a:gd name="T49" fmla="*/ 57 h 108"/>
                <a:gd name="T50" fmla="*/ 94 w 132"/>
                <a:gd name="T51" fmla="*/ 72 h 108"/>
                <a:gd name="T52" fmla="*/ 105 w 132"/>
                <a:gd name="T53" fmla="*/ 90 h 108"/>
                <a:gd name="T54" fmla="*/ 121 w 132"/>
                <a:gd name="T55" fmla="*/ 104 h 108"/>
                <a:gd name="T56" fmla="*/ 126 w 132"/>
                <a:gd name="T57" fmla="*/ 107 h 108"/>
                <a:gd name="T58" fmla="*/ 131 w 132"/>
                <a:gd name="T59" fmla="*/ 27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2"/>
                <a:gd name="T91" fmla="*/ 0 h 108"/>
                <a:gd name="T92" fmla="*/ 132 w 132"/>
                <a:gd name="T93" fmla="*/ 108 h 1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2" h="108">
                  <a:moveTo>
                    <a:pt x="131" y="27"/>
                  </a:moveTo>
                  <a:lnTo>
                    <a:pt x="104" y="15"/>
                  </a:lnTo>
                  <a:lnTo>
                    <a:pt x="89" y="13"/>
                  </a:lnTo>
                  <a:lnTo>
                    <a:pt x="77" y="19"/>
                  </a:lnTo>
                  <a:lnTo>
                    <a:pt x="76" y="29"/>
                  </a:lnTo>
                  <a:lnTo>
                    <a:pt x="72" y="37"/>
                  </a:lnTo>
                  <a:lnTo>
                    <a:pt x="67" y="41"/>
                  </a:lnTo>
                  <a:lnTo>
                    <a:pt x="53" y="40"/>
                  </a:lnTo>
                  <a:lnTo>
                    <a:pt x="47" y="38"/>
                  </a:lnTo>
                  <a:lnTo>
                    <a:pt x="42" y="32"/>
                  </a:lnTo>
                  <a:lnTo>
                    <a:pt x="32" y="12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1" y="13"/>
                  </a:lnTo>
                  <a:lnTo>
                    <a:pt x="6" y="21"/>
                  </a:lnTo>
                  <a:lnTo>
                    <a:pt x="13" y="32"/>
                  </a:lnTo>
                  <a:lnTo>
                    <a:pt x="16" y="45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36" y="48"/>
                  </a:lnTo>
                  <a:lnTo>
                    <a:pt x="44" y="51"/>
                  </a:lnTo>
                  <a:lnTo>
                    <a:pt x="63" y="56"/>
                  </a:lnTo>
                  <a:lnTo>
                    <a:pt x="77" y="57"/>
                  </a:lnTo>
                  <a:lnTo>
                    <a:pt x="94" y="72"/>
                  </a:lnTo>
                  <a:lnTo>
                    <a:pt x="105" y="90"/>
                  </a:lnTo>
                  <a:lnTo>
                    <a:pt x="121" y="104"/>
                  </a:lnTo>
                  <a:lnTo>
                    <a:pt x="126" y="107"/>
                  </a:lnTo>
                  <a:lnTo>
                    <a:pt x="131" y="27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7" name="Freeform 187"/>
            <p:cNvSpPr>
              <a:spLocks/>
            </p:cNvSpPr>
            <p:nvPr/>
          </p:nvSpPr>
          <p:spPr bwMode="auto">
            <a:xfrm>
              <a:off x="4416" y="2882"/>
              <a:ext cx="470" cy="374"/>
            </a:xfrm>
            <a:custGeom>
              <a:avLst/>
              <a:gdLst>
                <a:gd name="T0" fmla="*/ 96 w 549"/>
                <a:gd name="T1" fmla="*/ 129 h 406"/>
                <a:gd name="T2" fmla="*/ 116 w 549"/>
                <a:gd name="T3" fmla="*/ 103 h 406"/>
                <a:gd name="T4" fmla="*/ 132 w 549"/>
                <a:gd name="T5" fmla="*/ 84 h 406"/>
                <a:gd name="T6" fmla="*/ 141 w 549"/>
                <a:gd name="T7" fmla="*/ 70 h 406"/>
                <a:gd name="T8" fmla="*/ 168 w 549"/>
                <a:gd name="T9" fmla="*/ 47 h 406"/>
                <a:gd name="T10" fmla="*/ 206 w 549"/>
                <a:gd name="T11" fmla="*/ 58 h 406"/>
                <a:gd name="T12" fmla="*/ 219 w 549"/>
                <a:gd name="T13" fmla="*/ 54 h 406"/>
                <a:gd name="T14" fmla="*/ 211 w 549"/>
                <a:gd name="T15" fmla="*/ 40 h 406"/>
                <a:gd name="T16" fmla="*/ 219 w 549"/>
                <a:gd name="T17" fmla="*/ 25 h 406"/>
                <a:gd name="T18" fmla="*/ 245 w 549"/>
                <a:gd name="T19" fmla="*/ 18 h 406"/>
                <a:gd name="T20" fmla="*/ 249 w 549"/>
                <a:gd name="T21" fmla="*/ 10 h 406"/>
                <a:gd name="T22" fmla="*/ 243 w 549"/>
                <a:gd name="T23" fmla="*/ 1 h 406"/>
                <a:gd name="T24" fmla="*/ 266 w 549"/>
                <a:gd name="T25" fmla="*/ 2 h 406"/>
                <a:gd name="T26" fmla="*/ 271 w 549"/>
                <a:gd name="T27" fmla="*/ 11 h 406"/>
                <a:gd name="T28" fmla="*/ 275 w 549"/>
                <a:gd name="T29" fmla="*/ 3 h 406"/>
                <a:gd name="T30" fmla="*/ 289 w 549"/>
                <a:gd name="T31" fmla="*/ 18 h 406"/>
                <a:gd name="T32" fmla="*/ 318 w 549"/>
                <a:gd name="T33" fmla="*/ 15 h 406"/>
                <a:gd name="T34" fmla="*/ 322 w 549"/>
                <a:gd name="T35" fmla="*/ 31 h 406"/>
                <a:gd name="T36" fmla="*/ 331 w 549"/>
                <a:gd name="T37" fmla="*/ 68 h 406"/>
                <a:gd name="T38" fmla="*/ 365 w 549"/>
                <a:gd name="T39" fmla="*/ 82 h 406"/>
                <a:gd name="T40" fmla="*/ 378 w 549"/>
                <a:gd name="T41" fmla="*/ 56 h 406"/>
                <a:gd name="T42" fmla="*/ 385 w 549"/>
                <a:gd name="T43" fmla="*/ 3 h 406"/>
                <a:gd name="T44" fmla="*/ 404 w 549"/>
                <a:gd name="T45" fmla="*/ 4 h 406"/>
                <a:gd name="T46" fmla="*/ 405 w 549"/>
                <a:gd name="T47" fmla="*/ 32 h 406"/>
                <a:gd name="T48" fmla="*/ 419 w 549"/>
                <a:gd name="T49" fmla="*/ 40 h 406"/>
                <a:gd name="T50" fmla="*/ 433 w 549"/>
                <a:gd name="T51" fmla="*/ 61 h 406"/>
                <a:gd name="T52" fmla="*/ 458 w 549"/>
                <a:gd name="T53" fmla="*/ 103 h 406"/>
                <a:gd name="T54" fmla="*/ 489 w 549"/>
                <a:gd name="T55" fmla="*/ 142 h 406"/>
                <a:gd name="T56" fmla="*/ 541 w 549"/>
                <a:gd name="T57" fmla="*/ 193 h 406"/>
                <a:gd name="T58" fmla="*/ 541 w 549"/>
                <a:gd name="T59" fmla="*/ 280 h 406"/>
                <a:gd name="T60" fmla="*/ 517 w 549"/>
                <a:gd name="T61" fmla="*/ 309 h 406"/>
                <a:gd name="T62" fmla="*/ 502 w 549"/>
                <a:gd name="T63" fmla="*/ 336 h 406"/>
                <a:gd name="T64" fmla="*/ 501 w 549"/>
                <a:gd name="T65" fmla="*/ 371 h 406"/>
                <a:gd name="T66" fmla="*/ 467 w 549"/>
                <a:gd name="T67" fmla="*/ 396 h 406"/>
                <a:gd name="T68" fmla="*/ 428 w 549"/>
                <a:gd name="T69" fmla="*/ 393 h 406"/>
                <a:gd name="T70" fmla="*/ 400 w 549"/>
                <a:gd name="T71" fmla="*/ 393 h 406"/>
                <a:gd name="T72" fmla="*/ 365 w 549"/>
                <a:gd name="T73" fmla="*/ 375 h 406"/>
                <a:gd name="T74" fmla="*/ 340 w 549"/>
                <a:gd name="T75" fmla="*/ 330 h 406"/>
                <a:gd name="T76" fmla="*/ 291 w 549"/>
                <a:gd name="T77" fmla="*/ 312 h 406"/>
                <a:gd name="T78" fmla="*/ 236 w 549"/>
                <a:gd name="T79" fmla="*/ 290 h 406"/>
                <a:gd name="T80" fmla="*/ 192 w 549"/>
                <a:gd name="T81" fmla="*/ 302 h 406"/>
                <a:gd name="T82" fmla="*/ 142 w 549"/>
                <a:gd name="T83" fmla="*/ 328 h 406"/>
                <a:gd name="T84" fmla="*/ 119 w 549"/>
                <a:gd name="T85" fmla="*/ 337 h 406"/>
                <a:gd name="T86" fmla="*/ 80 w 549"/>
                <a:gd name="T87" fmla="*/ 337 h 406"/>
                <a:gd name="T88" fmla="*/ 55 w 549"/>
                <a:gd name="T89" fmla="*/ 349 h 406"/>
                <a:gd name="T90" fmla="*/ 34 w 549"/>
                <a:gd name="T91" fmla="*/ 342 h 406"/>
                <a:gd name="T92" fmla="*/ 25 w 549"/>
                <a:gd name="T93" fmla="*/ 342 h 406"/>
                <a:gd name="T94" fmla="*/ 17 w 549"/>
                <a:gd name="T95" fmla="*/ 329 h 406"/>
                <a:gd name="T96" fmla="*/ 28 w 549"/>
                <a:gd name="T97" fmla="*/ 288 h 406"/>
                <a:gd name="T98" fmla="*/ 4 w 549"/>
                <a:gd name="T99" fmla="*/ 229 h 406"/>
                <a:gd name="T100" fmla="*/ 8 w 549"/>
                <a:gd name="T101" fmla="*/ 203 h 406"/>
                <a:gd name="T102" fmla="*/ 0 w 549"/>
                <a:gd name="T103" fmla="*/ 165 h 4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406"/>
                <a:gd name="T158" fmla="*/ 549 w 549"/>
                <a:gd name="T159" fmla="*/ 406 h 4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406">
                  <a:moveTo>
                    <a:pt x="32" y="136"/>
                  </a:moveTo>
                  <a:lnTo>
                    <a:pt x="64" y="135"/>
                  </a:lnTo>
                  <a:lnTo>
                    <a:pt x="96" y="129"/>
                  </a:lnTo>
                  <a:lnTo>
                    <a:pt x="108" y="119"/>
                  </a:lnTo>
                  <a:lnTo>
                    <a:pt x="114" y="110"/>
                  </a:lnTo>
                  <a:lnTo>
                    <a:pt x="116" y="103"/>
                  </a:lnTo>
                  <a:lnTo>
                    <a:pt x="120" y="90"/>
                  </a:lnTo>
                  <a:lnTo>
                    <a:pt x="125" y="85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39" y="76"/>
                  </a:lnTo>
                  <a:lnTo>
                    <a:pt x="141" y="70"/>
                  </a:lnTo>
                  <a:lnTo>
                    <a:pt x="147" y="68"/>
                  </a:lnTo>
                  <a:lnTo>
                    <a:pt x="157" y="55"/>
                  </a:lnTo>
                  <a:lnTo>
                    <a:pt x="168" y="47"/>
                  </a:lnTo>
                  <a:lnTo>
                    <a:pt x="182" y="47"/>
                  </a:lnTo>
                  <a:lnTo>
                    <a:pt x="197" y="55"/>
                  </a:lnTo>
                  <a:lnTo>
                    <a:pt x="206" y="58"/>
                  </a:lnTo>
                  <a:lnTo>
                    <a:pt x="212" y="59"/>
                  </a:lnTo>
                  <a:lnTo>
                    <a:pt x="217" y="56"/>
                  </a:lnTo>
                  <a:lnTo>
                    <a:pt x="219" y="54"/>
                  </a:lnTo>
                  <a:lnTo>
                    <a:pt x="217" y="50"/>
                  </a:lnTo>
                  <a:lnTo>
                    <a:pt x="211" y="45"/>
                  </a:lnTo>
                  <a:lnTo>
                    <a:pt x="211" y="40"/>
                  </a:lnTo>
                  <a:lnTo>
                    <a:pt x="217" y="38"/>
                  </a:lnTo>
                  <a:lnTo>
                    <a:pt x="219" y="31"/>
                  </a:lnTo>
                  <a:lnTo>
                    <a:pt x="219" y="25"/>
                  </a:lnTo>
                  <a:lnTo>
                    <a:pt x="222" y="22"/>
                  </a:lnTo>
                  <a:lnTo>
                    <a:pt x="228" y="19"/>
                  </a:lnTo>
                  <a:lnTo>
                    <a:pt x="245" y="18"/>
                  </a:lnTo>
                  <a:lnTo>
                    <a:pt x="248" y="15"/>
                  </a:lnTo>
                  <a:lnTo>
                    <a:pt x="250" y="12"/>
                  </a:lnTo>
                  <a:lnTo>
                    <a:pt x="249" y="10"/>
                  </a:lnTo>
                  <a:lnTo>
                    <a:pt x="238" y="10"/>
                  </a:lnTo>
                  <a:lnTo>
                    <a:pt x="239" y="4"/>
                  </a:lnTo>
                  <a:lnTo>
                    <a:pt x="243" y="1"/>
                  </a:lnTo>
                  <a:lnTo>
                    <a:pt x="248" y="0"/>
                  </a:lnTo>
                  <a:lnTo>
                    <a:pt x="262" y="0"/>
                  </a:lnTo>
                  <a:lnTo>
                    <a:pt x="266" y="2"/>
                  </a:lnTo>
                  <a:lnTo>
                    <a:pt x="264" y="7"/>
                  </a:lnTo>
                  <a:lnTo>
                    <a:pt x="262" y="9"/>
                  </a:lnTo>
                  <a:lnTo>
                    <a:pt x="271" y="11"/>
                  </a:lnTo>
                  <a:lnTo>
                    <a:pt x="272" y="10"/>
                  </a:lnTo>
                  <a:lnTo>
                    <a:pt x="274" y="7"/>
                  </a:lnTo>
                  <a:lnTo>
                    <a:pt x="275" y="3"/>
                  </a:lnTo>
                  <a:lnTo>
                    <a:pt x="277" y="2"/>
                  </a:lnTo>
                  <a:lnTo>
                    <a:pt x="280" y="6"/>
                  </a:lnTo>
                  <a:lnTo>
                    <a:pt x="289" y="18"/>
                  </a:lnTo>
                  <a:lnTo>
                    <a:pt x="301" y="13"/>
                  </a:lnTo>
                  <a:lnTo>
                    <a:pt x="311" y="13"/>
                  </a:lnTo>
                  <a:lnTo>
                    <a:pt x="318" y="15"/>
                  </a:lnTo>
                  <a:lnTo>
                    <a:pt x="324" y="20"/>
                  </a:lnTo>
                  <a:lnTo>
                    <a:pt x="326" y="29"/>
                  </a:lnTo>
                  <a:lnTo>
                    <a:pt x="322" y="31"/>
                  </a:lnTo>
                  <a:lnTo>
                    <a:pt x="312" y="41"/>
                  </a:lnTo>
                  <a:lnTo>
                    <a:pt x="308" y="52"/>
                  </a:lnTo>
                  <a:lnTo>
                    <a:pt x="331" y="68"/>
                  </a:lnTo>
                  <a:lnTo>
                    <a:pt x="355" y="82"/>
                  </a:lnTo>
                  <a:lnTo>
                    <a:pt x="360" y="83"/>
                  </a:lnTo>
                  <a:lnTo>
                    <a:pt x="365" y="82"/>
                  </a:lnTo>
                  <a:lnTo>
                    <a:pt x="369" y="77"/>
                  </a:lnTo>
                  <a:lnTo>
                    <a:pt x="375" y="68"/>
                  </a:lnTo>
                  <a:lnTo>
                    <a:pt x="378" y="56"/>
                  </a:lnTo>
                  <a:lnTo>
                    <a:pt x="382" y="41"/>
                  </a:lnTo>
                  <a:lnTo>
                    <a:pt x="385" y="11"/>
                  </a:lnTo>
                  <a:lnTo>
                    <a:pt x="385" y="3"/>
                  </a:lnTo>
                  <a:lnTo>
                    <a:pt x="388" y="0"/>
                  </a:lnTo>
                  <a:lnTo>
                    <a:pt x="395" y="0"/>
                  </a:lnTo>
                  <a:lnTo>
                    <a:pt x="404" y="4"/>
                  </a:lnTo>
                  <a:lnTo>
                    <a:pt x="406" y="12"/>
                  </a:lnTo>
                  <a:lnTo>
                    <a:pt x="406" y="22"/>
                  </a:lnTo>
                  <a:lnTo>
                    <a:pt x="405" y="32"/>
                  </a:lnTo>
                  <a:lnTo>
                    <a:pt x="406" y="38"/>
                  </a:lnTo>
                  <a:lnTo>
                    <a:pt x="409" y="41"/>
                  </a:lnTo>
                  <a:lnTo>
                    <a:pt x="419" y="40"/>
                  </a:lnTo>
                  <a:lnTo>
                    <a:pt x="424" y="42"/>
                  </a:lnTo>
                  <a:lnTo>
                    <a:pt x="426" y="49"/>
                  </a:lnTo>
                  <a:lnTo>
                    <a:pt x="433" y="61"/>
                  </a:lnTo>
                  <a:lnTo>
                    <a:pt x="439" y="67"/>
                  </a:lnTo>
                  <a:lnTo>
                    <a:pt x="447" y="90"/>
                  </a:lnTo>
                  <a:lnTo>
                    <a:pt x="458" y="103"/>
                  </a:lnTo>
                  <a:lnTo>
                    <a:pt x="470" y="112"/>
                  </a:lnTo>
                  <a:lnTo>
                    <a:pt x="489" y="135"/>
                  </a:lnTo>
                  <a:lnTo>
                    <a:pt x="489" y="142"/>
                  </a:lnTo>
                  <a:lnTo>
                    <a:pt x="524" y="168"/>
                  </a:lnTo>
                  <a:lnTo>
                    <a:pt x="534" y="180"/>
                  </a:lnTo>
                  <a:lnTo>
                    <a:pt x="541" y="193"/>
                  </a:lnTo>
                  <a:lnTo>
                    <a:pt x="545" y="208"/>
                  </a:lnTo>
                  <a:lnTo>
                    <a:pt x="548" y="270"/>
                  </a:lnTo>
                  <a:lnTo>
                    <a:pt x="541" y="280"/>
                  </a:lnTo>
                  <a:lnTo>
                    <a:pt x="535" y="286"/>
                  </a:lnTo>
                  <a:lnTo>
                    <a:pt x="525" y="292"/>
                  </a:lnTo>
                  <a:lnTo>
                    <a:pt x="517" y="309"/>
                  </a:lnTo>
                  <a:lnTo>
                    <a:pt x="512" y="321"/>
                  </a:lnTo>
                  <a:lnTo>
                    <a:pt x="507" y="330"/>
                  </a:lnTo>
                  <a:lnTo>
                    <a:pt x="502" y="336"/>
                  </a:lnTo>
                  <a:lnTo>
                    <a:pt x="494" y="342"/>
                  </a:lnTo>
                  <a:lnTo>
                    <a:pt x="496" y="355"/>
                  </a:lnTo>
                  <a:lnTo>
                    <a:pt x="501" y="371"/>
                  </a:lnTo>
                  <a:lnTo>
                    <a:pt x="500" y="375"/>
                  </a:lnTo>
                  <a:lnTo>
                    <a:pt x="495" y="381"/>
                  </a:lnTo>
                  <a:lnTo>
                    <a:pt x="467" y="396"/>
                  </a:lnTo>
                  <a:lnTo>
                    <a:pt x="447" y="405"/>
                  </a:lnTo>
                  <a:lnTo>
                    <a:pt x="441" y="402"/>
                  </a:lnTo>
                  <a:lnTo>
                    <a:pt x="428" y="393"/>
                  </a:lnTo>
                  <a:lnTo>
                    <a:pt x="421" y="388"/>
                  </a:lnTo>
                  <a:lnTo>
                    <a:pt x="414" y="393"/>
                  </a:lnTo>
                  <a:lnTo>
                    <a:pt x="400" y="393"/>
                  </a:lnTo>
                  <a:lnTo>
                    <a:pt x="393" y="390"/>
                  </a:lnTo>
                  <a:lnTo>
                    <a:pt x="372" y="389"/>
                  </a:lnTo>
                  <a:lnTo>
                    <a:pt x="365" y="375"/>
                  </a:lnTo>
                  <a:lnTo>
                    <a:pt x="358" y="364"/>
                  </a:lnTo>
                  <a:lnTo>
                    <a:pt x="356" y="351"/>
                  </a:lnTo>
                  <a:lnTo>
                    <a:pt x="340" y="330"/>
                  </a:lnTo>
                  <a:lnTo>
                    <a:pt x="315" y="330"/>
                  </a:lnTo>
                  <a:lnTo>
                    <a:pt x="295" y="316"/>
                  </a:lnTo>
                  <a:lnTo>
                    <a:pt x="291" y="312"/>
                  </a:lnTo>
                  <a:lnTo>
                    <a:pt x="282" y="304"/>
                  </a:lnTo>
                  <a:lnTo>
                    <a:pt x="264" y="295"/>
                  </a:lnTo>
                  <a:lnTo>
                    <a:pt x="236" y="290"/>
                  </a:lnTo>
                  <a:lnTo>
                    <a:pt x="219" y="293"/>
                  </a:lnTo>
                  <a:lnTo>
                    <a:pt x="204" y="297"/>
                  </a:lnTo>
                  <a:lnTo>
                    <a:pt x="192" y="302"/>
                  </a:lnTo>
                  <a:lnTo>
                    <a:pt x="153" y="322"/>
                  </a:lnTo>
                  <a:lnTo>
                    <a:pt x="145" y="322"/>
                  </a:lnTo>
                  <a:lnTo>
                    <a:pt x="142" y="328"/>
                  </a:lnTo>
                  <a:lnTo>
                    <a:pt x="139" y="334"/>
                  </a:lnTo>
                  <a:lnTo>
                    <a:pt x="133" y="337"/>
                  </a:lnTo>
                  <a:lnTo>
                    <a:pt x="119" y="337"/>
                  </a:lnTo>
                  <a:lnTo>
                    <a:pt x="110" y="336"/>
                  </a:lnTo>
                  <a:lnTo>
                    <a:pt x="84" y="335"/>
                  </a:lnTo>
                  <a:lnTo>
                    <a:pt x="80" y="337"/>
                  </a:lnTo>
                  <a:lnTo>
                    <a:pt x="73" y="344"/>
                  </a:lnTo>
                  <a:lnTo>
                    <a:pt x="66" y="348"/>
                  </a:lnTo>
                  <a:lnTo>
                    <a:pt x="55" y="349"/>
                  </a:lnTo>
                  <a:lnTo>
                    <a:pt x="40" y="348"/>
                  </a:lnTo>
                  <a:lnTo>
                    <a:pt x="35" y="346"/>
                  </a:lnTo>
                  <a:lnTo>
                    <a:pt x="34" y="342"/>
                  </a:lnTo>
                  <a:lnTo>
                    <a:pt x="35" y="338"/>
                  </a:lnTo>
                  <a:lnTo>
                    <a:pt x="32" y="338"/>
                  </a:lnTo>
                  <a:lnTo>
                    <a:pt x="25" y="342"/>
                  </a:lnTo>
                  <a:lnTo>
                    <a:pt x="22" y="339"/>
                  </a:lnTo>
                  <a:lnTo>
                    <a:pt x="17" y="336"/>
                  </a:lnTo>
                  <a:lnTo>
                    <a:pt x="17" y="329"/>
                  </a:lnTo>
                  <a:lnTo>
                    <a:pt x="26" y="324"/>
                  </a:lnTo>
                  <a:lnTo>
                    <a:pt x="32" y="298"/>
                  </a:lnTo>
                  <a:lnTo>
                    <a:pt x="28" y="288"/>
                  </a:lnTo>
                  <a:lnTo>
                    <a:pt x="23" y="275"/>
                  </a:lnTo>
                  <a:lnTo>
                    <a:pt x="11" y="247"/>
                  </a:lnTo>
                  <a:lnTo>
                    <a:pt x="4" y="229"/>
                  </a:lnTo>
                  <a:lnTo>
                    <a:pt x="4" y="217"/>
                  </a:lnTo>
                  <a:lnTo>
                    <a:pt x="8" y="210"/>
                  </a:lnTo>
                  <a:lnTo>
                    <a:pt x="8" y="203"/>
                  </a:lnTo>
                  <a:lnTo>
                    <a:pt x="4" y="191"/>
                  </a:lnTo>
                  <a:lnTo>
                    <a:pt x="0" y="176"/>
                  </a:lnTo>
                  <a:lnTo>
                    <a:pt x="0" y="165"/>
                  </a:lnTo>
                  <a:lnTo>
                    <a:pt x="4" y="159"/>
                  </a:lnTo>
                  <a:lnTo>
                    <a:pt x="32" y="136"/>
                  </a:lnTo>
                </a:path>
              </a:pathLst>
            </a:custGeom>
            <a:solidFill>
              <a:srgbClr val="0A2873"/>
            </a:solidFill>
            <a:ln w="635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8" name="Freeform 188"/>
            <p:cNvSpPr>
              <a:spLocks/>
            </p:cNvSpPr>
            <p:nvPr/>
          </p:nvSpPr>
          <p:spPr bwMode="auto">
            <a:xfrm>
              <a:off x="4577" y="2684"/>
              <a:ext cx="17" cy="34"/>
            </a:xfrm>
            <a:custGeom>
              <a:avLst/>
              <a:gdLst>
                <a:gd name="T0" fmla="*/ 10 w 21"/>
                <a:gd name="T1" fmla="*/ 0 h 36"/>
                <a:gd name="T2" fmla="*/ 17 w 21"/>
                <a:gd name="T3" fmla="*/ 4 h 36"/>
                <a:gd name="T4" fmla="*/ 20 w 21"/>
                <a:gd name="T5" fmla="*/ 16 h 36"/>
                <a:gd name="T6" fmla="*/ 17 w 21"/>
                <a:gd name="T7" fmla="*/ 29 h 36"/>
                <a:gd name="T8" fmla="*/ 10 w 21"/>
                <a:gd name="T9" fmla="*/ 35 h 36"/>
                <a:gd name="T10" fmla="*/ 1 w 21"/>
                <a:gd name="T11" fmla="*/ 29 h 36"/>
                <a:gd name="T12" fmla="*/ 0 w 21"/>
                <a:gd name="T13" fmla="*/ 16 h 36"/>
                <a:gd name="T14" fmla="*/ 1 w 21"/>
                <a:gd name="T15" fmla="*/ 4 h 36"/>
                <a:gd name="T16" fmla="*/ 10 w 21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36"/>
                <a:gd name="T29" fmla="*/ 21 w 21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36">
                  <a:moveTo>
                    <a:pt x="10" y="0"/>
                  </a:moveTo>
                  <a:lnTo>
                    <a:pt x="17" y="4"/>
                  </a:lnTo>
                  <a:lnTo>
                    <a:pt x="20" y="16"/>
                  </a:lnTo>
                  <a:lnTo>
                    <a:pt x="17" y="29"/>
                  </a:lnTo>
                  <a:lnTo>
                    <a:pt x="10" y="35"/>
                  </a:lnTo>
                  <a:lnTo>
                    <a:pt x="1" y="29"/>
                  </a:lnTo>
                  <a:lnTo>
                    <a:pt x="0" y="16"/>
                  </a:lnTo>
                  <a:lnTo>
                    <a:pt x="1" y="4"/>
                  </a:lnTo>
                  <a:lnTo>
                    <a:pt x="10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9" name="Freeform 189"/>
            <p:cNvSpPr>
              <a:spLocks/>
            </p:cNvSpPr>
            <p:nvPr/>
          </p:nvSpPr>
          <p:spPr bwMode="auto">
            <a:xfrm>
              <a:off x="4622" y="2667"/>
              <a:ext cx="17" cy="19"/>
            </a:xfrm>
            <a:custGeom>
              <a:avLst/>
              <a:gdLst>
                <a:gd name="T0" fmla="*/ 10 w 21"/>
                <a:gd name="T1" fmla="*/ 18 h 19"/>
                <a:gd name="T2" fmla="*/ 17 w 21"/>
                <a:gd name="T3" fmla="*/ 16 h 19"/>
                <a:gd name="T4" fmla="*/ 20 w 21"/>
                <a:gd name="T5" fmla="*/ 9 h 19"/>
                <a:gd name="T6" fmla="*/ 17 w 21"/>
                <a:gd name="T7" fmla="*/ 3 h 19"/>
                <a:gd name="T8" fmla="*/ 10 w 21"/>
                <a:gd name="T9" fmla="*/ 0 h 19"/>
                <a:gd name="T10" fmla="*/ 3 w 21"/>
                <a:gd name="T11" fmla="*/ 3 h 19"/>
                <a:gd name="T12" fmla="*/ 0 w 21"/>
                <a:gd name="T13" fmla="*/ 9 h 19"/>
                <a:gd name="T14" fmla="*/ 3 w 21"/>
                <a:gd name="T15" fmla="*/ 16 h 19"/>
                <a:gd name="T16" fmla="*/ 10 w 21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10" y="18"/>
                  </a:moveTo>
                  <a:lnTo>
                    <a:pt x="17" y="16"/>
                  </a:lnTo>
                  <a:lnTo>
                    <a:pt x="20" y="9"/>
                  </a:lnTo>
                  <a:lnTo>
                    <a:pt x="17" y="3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16"/>
                  </a:lnTo>
                  <a:lnTo>
                    <a:pt x="10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0" name="Freeform 190"/>
            <p:cNvSpPr>
              <a:spLocks/>
            </p:cNvSpPr>
            <p:nvPr/>
          </p:nvSpPr>
          <p:spPr bwMode="auto">
            <a:xfrm>
              <a:off x="4641" y="2631"/>
              <a:ext cx="15" cy="19"/>
            </a:xfrm>
            <a:custGeom>
              <a:avLst/>
              <a:gdLst>
                <a:gd name="T0" fmla="*/ 8 w 20"/>
                <a:gd name="T1" fmla="*/ 18 h 19"/>
                <a:gd name="T2" fmla="*/ 15 w 20"/>
                <a:gd name="T3" fmla="*/ 15 h 19"/>
                <a:gd name="T4" fmla="*/ 19 w 20"/>
                <a:gd name="T5" fmla="*/ 11 h 19"/>
                <a:gd name="T6" fmla="*/ 15 w 20"/>
                <a:gd name="T7" fmla="*/ 2 h 19"/>
                <a:gd name="T8" fmla="*/ 8 w 20"/>
                <a:gd name="T9" fmla="*/ 0 h 19"/>
                <a:gd name="T10" fmla="*/ 2 w 20"/>
                <a:gd name="T11" fmla="*/ 2 h 19"/>
                <a:gd name="T12" fmla="*/ 0 w 20"/>
                <a:gd name="T13" fmla="*/ 11 h 19"/>
                <a:gd name="T14" fmla="*/ 2 w 20"/>
                <a:gd name="T15" fmla="*/ 15 h 19"/>
                <a:gd name="T16" fmla="*/ 8 w 20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9"/>
                <a:gd name="T29" fmla="*/ 20 w 2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9">
                  <a:moveTo>
                    <a:pt x="8" y="18"/>
                  </a:moveTo>
                  <a:lnTo>
                    <a:pt x="15" y="15"/>
                  </a:lnTo>
                  <a:lnTo>
                    <a:pt x="19" y="11"/>
                  </a:lnTo>
                  <a:lnTo>
                    <a:pt x="15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8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1" name="Freeform 191"/>
            <p:cNvSpPr>
              <a:spLocks/>
            </p:cNvSpPr>
            <p:nvPr/>
          </p:nvSpPr>
          <p:spPr bwMode="auto">
            <a:xfrm>
              <a:off x="4677" y="2599"/>
              <a:ext cx="17" cy="19"/>
            </a:xfrm>
            <a:custGeom>
              <a:avLst/>
              <a:gdLst>
                <a:gd name="T0" fmla="*/ 10 w 21"/>
                <a:gd name="T1" fmla="*/ 18 h 19"/>
                <a:gd name="T2" fmla="*/ 15 w 21"/>
                <a:gd name="T3" fmla="*/ 16 h 19"/>
                <a:gd name="T4" fmla="*/ 20 w 21"/>
                <a:gd name="T5" fmla="*/ 9 h 19"/>
                <a:gd name="T6" fmla="*/ 15 w 21"/>
                <a:gd name="T7" fmla="*/ 3 h 19"/>
                <a:gd name="T8" fmla="*/ 10 w 21"/>
                <a:gd name="T9" fmla="*/ 0 h 19"/>
                <a:gd name="T10" fmla="*/ 3 w 21"/>
                <a:gd name="T11" fmla="*/ 3 h 19"/>
                <a:gd name="T12" fmla="*/ 0 w 21"/>
                <a:gd name="T13" fmla="*/ 9 h 19"/>
                <a:gd name="T14" fmla="*/ 10 w 21"/>
                <a:gd name="T15" fmla="*/ 1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9"/>
                <a:gd name="T26" fmla="*/ 21 w 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9">
                  <a:moveTo>
                    <a:pt x="10" y="18"/>
                  </a:moveTo>
                  <a:lnTo>
                    <a:pt x="15" y="16"/>
                  </a:lnTo>
                  <a:lnTo>
                    <a:pt x="20" y="9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10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2" name="Freeform 192"/>
            <p:cNvSpPr>
              <a:spLocks/>
            </p:cNvSpPr>
            <p:nvPr/>
          </p:nvSpPr>
          <p:spPr bwMode="auto">
            <a:xfrm>
              <a:off x="4587" y="2740"/>
              <a:ext cx="27" cy="19"/>
            </a:xfrm>
            <a:custGeom>
              <a:avLst/>
              <a:gdLst>
                <a:gd name="T0" fmla="*/ 15 w 31"/>
                <a:gd name="T1" fmla="*/ 19 h 20"/>
                <a:gd name="T2" fmla="*/ 25 w 31"/>
                <a:gd name="T3" fmla="*/ 15 h 20"/>
                <a:gd name="T4" fmla="*/ 30 w 31"/>
                <a:gd name="T5" fmla="*/ 8 h 20"/>
                <a:gd name="T6" fmla="*/ 28 w 31"/>
                <a:gd name="T7" fmla="*/ 5 h 20"/>
                <a:gd name="T8" fmla="*/ 25 w 31"/>
                <a:gd name="T9" fmla="*/ 3 h 20"/>
                <a:gd name="T10" fmla="*/ 15 w 31"/>
                <a:gd name="T11" fmla="*/ 0 h 20"/>
                <a:gd name="T12" fmla="*/ 3 w 31"/>
                <a:gd name="T13" fmla="*/ 3 h 20"/>
                <a:gd name="T14" fmla="*/ 0 w 31"/>
                <a:gd name="T15" fmla="*/ 8 h 20"/>
                <a:gd name="T16" fmla="*/ 3 w 31"/>
                <a:gd name="T17" fmla="*/ 15 h 20"/>
                <a:gd name="T18" fmla="*/ 15 w 31"/>
                <a:gd name="T19" fmla="*/ 19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0"/>
                <a:gd name="T32" fmla="*/ 31 w 3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0">
                  <a:moveTo>
                    <a:pt x="15" y="19"/>
                  </a:moveTo>
                  <a:lnTo>
                    <a:pt x="25" y="15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15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5" y="19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3" name="Freeform 193"/>
            <p:cNvSpPr>
              <a:spLocks/>
            </p:cNvSpPr>
            <p:nvPr/>
          </p:nvSpPr>
          <p:spPr bwMode="auto">
            <a:xfrm>
              <a:off x="4535" y="2735"/>
              <a:ext cx="36" cy="19"/>
            </a:xfrm>
            <a:custGeom>
              <a:avLst/>
              <a:gdLst>
                <a:gd name="T0" fmla="*/ 21 w 42"/>
                <a:gd name="T1" fmla="*/ 18 h 19"/>
                <a:gd name="T2" fmla="*/ 34 w 42"/>
                <a:gd name="T3" fmla="*/ 13 h 19"/>
                <a:gd name="T4" fmla="*/ 41 w 42"/>
                <a:gd name="T5" fmla="*/ 9 h 19"/>
                <a:gd name="T6" fmla="*/ 34 w 42"/>
                <a:gd name="T7" fmla="*/ 2 h 19"/>
                <a:gd name="T8" fmla="*/ 21 w 42"/>
                <a:gd name="T9" fmla="*/ 0 h 19"/>
                <a:gd name="T10" fmla="*/ 6 w 42"/>
                <a:gd name="T11" fmla="*/ 2 h 19"/>
                <a:gd name="T12" fmla="*/ 0 w 42"/>
                <a:gd name="T13" fmla="*/ 9 h 19"/>
                <a:gd name="T14" fmla="*/ 6 w 42"/>
                <a:gd name="T15" fmla="*/ 13 h 19"/>
                <a:gd name="T16" fmla="*/ 21 w 42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9"/>
                <a:gd name="T29" fmla="*/ 42 w 42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9">
                  <a:moveTo>
                    <a:pt x="21" y="18"/>
                  </a:moveTo>
                  <a:lnTo>
                    <a:pt x="34" y="13"/>
                  </a:lnTo>
                  <a:lnTo>
                    <a:pt x="41" y="9"/>
                  </a:lnTo>
                  <a:lnTo>
                    <a:pt x="34" y="2"/>
                  </a:lnTo>
                  <a:lnTo>
                    <a:pt x="21" y="0"/>
                  </a:lnTo>
                  <a:lnTo>
                    <a:pt x="6" y="2"/>
                  </a:lnTo>
                  <a:lnTo>
                    <a:pt x="0" y="9"/>
                  </a:lnTo>
                  <a:lnTo>
                    <a:pt x="6" y="13"/>
                  </a:lnTo>
                  <a:lnTo>
                    <a:pt x="21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4" name="Freeform 194"/>
            <p:cNvSpPr>
              <a:spLocks/>
            </p:cNvSpPr>
            <p:nvPr/>
          </p:nvSpPr>
          <p:spPr bwMode="auto">
            <a:xfrm>
              <a:off x="4568" y="2756"/>
              <a:ext cx="19" cy="15"/>
            </a:xfrm>
            <a:custGeom>
              <a:avLst/>
              <a:gdLst>
                <a:gd name="T0" fmla="*/ 11 w 23"/>
                <a:gd name="T1" fmla="*/ 18 h 19"/>
                <a:gd name="T2" fmla="*/ 18 w 23"/>
                <a:gd name="T3" fmla="*/ 16 h 19"/>
                <a:gd name="T4" fmla="*/ 22 w 23"/>
                <a:gd name="T5" fmla="*/ 9 h 19"/>
                <a:gd name="T6" fmla="*/ 18 w 23"/>
                <a:gd name="T7" fmla="*/ 3 h 19"/>
                <a:gd name="T8" fmla="*/ 11 w 23"/>
                <a:gd name="T9" fmla="*/ 0 h 19"/>
                <a:gd name="T10" fmla="*/ 2 w 23"/>
                <a:gd name="T11" fmla="*/ 3 h 19"/>
                <a:gd name="T12" fmla="*/ 0 w 23"/>
                <a:gd name="T13" fmla="*/ 9 h 19"/>
                <a:gd name="T14" fmla="*/ 2 w 23"/>
                <a:gd name="T15" fmla="*/ 16 h 19"/>
                <a:gd name="T16" fmla="*/ 11 w 23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9"/>
                <a:gd name="T29" fmla="*/ 23 w 23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9">
                  <a:moveTo>
                    <a:pt x="11" y="18"/>
                  </a:moveTo>
                  <a:lnTo>
                    <a:pt x="18" y="16"/>
                  </a:lnTo>
                  <a:lnTo>
                    <a:pt x="22" y="9"/>
                  </a:lnTo>
                  <a:lnTo>
                    <a:pt x="18" y="3"/>
                  </a:lnTo>
                  <a:lnTo>
                    <a:pt x="11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6"/>
                  </a:lnTo>
                  <a:lnTo>
                    <a:pt x="11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5" name="Freeform 195"/>
            <p:cNvSpPr>
              <a:spLocks/>
            </p:cNvSpPr>
            <p:nvPr/>
          </p:nvSpPr>
          <p:spPr bwMode="auto">
            <a:xfrm>
              <a:off x="4541" y="2752"/>
              <a:ext cx="17" cy="17"/>
            </a:xfrm>
            <a:custGeom>
              <a:avLst/>
              <a:gdLst>
                <a:gd name="T0" fmla="*/ 7 w 20"/>
                <a:gd name="T1" fmla="*/ 18 h 19"/>
                <a:gd name="T2" fmla="*/ 15 w 20"/>
                <a:gd name="T3" fmla="*/ 15 h 19"/>
                <a:gd name="T4" fmla="*/ 19 w 20"/>
                <a:gd name="T5" fmla="*/ 11 h 19"/>
                <a:gd name="T6" fmla="*/ 15 w 20"/>
                <a:gd name="T7" fmla="*/ 2 h 19"/>
                <a:gd name="T8" fmla="*/ 7 w 20"/>
                <a:gd name="T9" fmla="*/ 0 h 19"/>
                <a:gd name="T10" fmla="*/ 0 w 20"/>
                <a:gd name="T11" fmla="*/ 11 h 19"/>
                <a:gd name="T12" fmla="*/ 3 w 20"/>
                <a:gd name="T13" fmla="*/ 15 h 19"/>
                <a:gd name="T14" fmla="*/ 7 w 20"/>
                <a:gd name="T15" fmla="*/ 1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9"/>
                <a:gd name="T26" fmla="*/ 20 w 20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9">
                  <a:moveTo>
                    <a:pt x="7" y="18"/>
                  </a:moveTo>
                  <a:lnTo>
                    <a:pt x="15" y="15"/>
                  </a:lnTo>
                  <a:lnTo>
                    <a:pt x="19" y="11"/>
                  </a:lnTo>
                  <a:lnTo>
                    <a:pt x="15" y="2"/>
                  </a:lnTo>
                  <a:lnTo>
                    <a:pt x="7" y="0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7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6" name="Freeform 196"/>
            <p:cNvSpPr>
              <a:spLocks/>
            </p:cNvSpPr>
            <p:nvPr/>
          </p:nvSpPr>
          <p:spPr bwMode="auto">
            <a:xfrm>
              <a:off x="4480" y="2684"/>
              <a:ext cx="77" cy="92"/>
            </a:xfrm>
            <a:custGeom>
              <a:avLst/>
              <a:gdLst>
                <a:gd name="T0" fmla="*/ 11 w 90"/>
                <a:gd name="T1" fmla="*/ 91 h 98"/>
                <a:gd name="T2" fmla="*/ 11 w 90"/>
                <a:gd name="T3" fmla="*/ 67 h 98"/>
                <a:gd name="T4" fmla="*/ 12 w 90"/>
                <a:gd name="T5" fmla="*/ 55 h 98"/>
                <a:gd name="T6" fmla="*/ 2 w 90"/>
                <a:gd name="T7" fmla="*/ 51 h 98"/>
                <a:gd name="T8" fmla="*/ 8 w 90"/>
                <a:gd name="T9" fmla="*/ 30 h 98"/>
                <a:gd name="T10" fmla="*/ 9 w 90"/>
                <a:gd name="T11" fmla="*/ 20 h 98"/>
                <a:gd name="T12" fmla="*/ 16 w 90"/>
                <a:gd name="T13" fmla="*/ 16 h 98"/>
                <a:gd name="T14" fmla="*/ 26 w 90"/>
                <a:gd name="T15" fmla="*/ 6 h 98"/>
                <a:gd name="T16" fmla="*/ 44 w 90"/>
                <a:gd name="T17" fmla="*/ 0 h 98"/>
                <a:gd name="T18" fmla="*/ 73 w 90"/>
                <a:gd name="T19" fmla="*/ 4 h 98"/>
                <a:gd name="T20" fmla="*/ 81 w 90"/>
                <a:gd name="T21" fmla="*/ 6 h 98"/>
                <a:gd name="T22" fmla="*/ 87 w 90"/>
                <a:gd name="T23" fmla="*/ 9 h 98"/>
                <a:gd name="T24" fmla="*/ 83 w 90"/>
                <a:gd name="T25" fmla="*/ 20 h 98"/>
                <a:gd name="T26" fmla="*/ 73 w 90"/>
                <a:gd name="T27" fmla="*/ 20 h 98"/>
                <a:gd name="T28" fmla="*/ 53 w 90"/>
                <a:gd name="T29" fmla="*/ 6 h 98"/>
                <a:gd name="T30" fmla="*/ 38 w 90"/>
                <a:gd name="T31" fmla="*/ 9 h 98"/>
                <a:gd name="T32" fmla="*/ 24 w 90"/>
                <a:gd name="T33" fmla="*/ 24 h 98"/>
                <a:gd name="T34" fmla="*/ 22 w 90"/>
                <a:gd name="T35" fmla="*/ 33 h 98"/>
                <a:gd name="T36" fmla="*/ 24 w 90"/>
                <a:gd name="T37" fmla="*/ 38 h 98"/>
                <a:gd name="T38" fmla="*/ 44 w 90"/>
                <a:gd name="T39" fmla="*/ 33 h 98"/>
                <a:gd name="T40" fmla="*/ 52 w 90"/>
                <a:gd name="T41" fmla="*/ 29 h 98"/>
                <a:gd name="T42" fmla="*/ 57 w 90"/>
                <a:gd name="T43" fmla="*/ 33 h 98"/>
                <a:gd name="T44" fmla="*/ 53 w 90"/>
                <a:gd name="T45" fmla="*/ 38 h 98"/>
                <a:gd name="T46" fmla="*/ 33 w 90"/>
                <a:gd name="T47" fmla="*/ 47 h 98"/>
                <a:gd name="T48" fmla="*/ 38 w 90"/>
                <a:gd name="T49" fmla="*/ 51 h 98"/>
                <a:gd name="T50" fmla="*/ 47 w 90"/>
                <a:gd name="T51" fmla="*/ 60 h 98"/>
                <a:gd name="T52" fmla="*/ 62 w 90"/>
                <a:gd name="T53" fmla="*/ 76 h 98"/>
                <a:gd name="T54" fmla="*/ 48 w 90"/>
                <a:gd name="T55" fmla="*/ 92 h 98"/>
                <a:gd name="T56" fmla="*/ 36 w 90"/>
                <a:gd name="T57" fmla="*/ 78 h 98"/>
                <a:gd name="T58" fmla="*/ 34 w 90"/>
                <a:gd name="T59" fmla="*/ 62 h 98"/>
                <a:gd name="T60" fmla="*/ 24 w 90"/>
                <a:gd name="T61" fmla="*/ 57 h 98"/>
                <a:gd name="T62" fmla="*/ 17 w 90"/>
                <a:gd name="T63" fmla="*/ 89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0"/>
                <a:gd name="T97" fmla="*/ 0 h 98"/>
                <a:gd name="T98" fmla="*/ 90 w 90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0" h="98">
                  <a:moveTo>
                    <a:pt x="17" y="89"/>
                  </a:moveTo>
                  <a:lnTo>
                    <a:pt x="11" y="91"/>
                  </a:lnTo>
                  <a:lnTo>
                    <a:pt x="9" y="82"/>
                  </a:lnTo>
                  <a:lnTo>
                    <a:pt x="11" y="67"/>
                  </a:lnTo>
                  <a:lnTo>
                    <a:pt x="12" y="59"/>
                  </a:lnTo>
                  <a:lnTo>
                    <a:pt x="12" y="55"/>
                  </a:lnTo>
                  <a:lnTo>
                    <a:pt x="8" y="54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8" y="30"/>
                  </a:lnTo>
                  <a:lnTo>
                    <a:pt x="8" y="24"/>
                  </a:lnTo>
                  <a:lnTo>
                    <a:pt x="9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1" y="14"/>
                  </a:lnTo>
                  <a:lnTo>
                    <a:pt x="26" y="6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73" y="4"/>
                  </a:lnTo>
                  <a:lnTo>
                    <a:pt x="77" y="6"/>
                  </a:lnTo>
                  <a:lnTo>
                    <a:pt x="81" y="6"/>
                  </a:lnTo>
                  <a:lnTo>
                    <a:pt x="82" y="4"/>
                  </a:lnTo>
                  <a:lnTo>
                    <a:pt x="87" y="9"/>
                  </a:lnTo>
                  <a:lnTo>
                    <a:pt x="89" y="14"/>
                  </a:lnTo>
                  <a:lnTo>
                    <a:pt x="83" y="20"/>
                  </a:lnTo>
                  <a:lnTo>
                    <a:pt x="77" y="22"/>
                  </a:lnTo>
                  <a:lnTo>
                    <a:pt x="73" y="20"/>
                  </a:lnTo>
                  <a:lnTo>
                    <a:pt x="64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8" y="9"/>
                  </a:lnTo>
                  <a:lnTo>
                    <a:pt x="26" y="18"/>
                  </a:lnTo>
                  <a:lnTo>
                    <a:pt x="24" y="24"/>
                  </a:lnTo>
                  <a:lnTo>
                    <a:pt x="23" y="29"/>
                  </a:lnTo>
                  <a:lnTo>
                    <a:pt x="22" y="33"/>
                  </a:lnTo>
                  <a:lnTo>
                    <a:pt x="21" y="37"/>
                  </a:lnTo>
                  <a:lnTo>
                    <a:pt x="24" y="38"/>
                  </a:lnTo>
                  <a:lnTo>
                    <a:pt x="38" y="36"/>
                  </a:lnTo>
                  <a:lnTo>
                    <a:pt x="44" y="33"/>
                  </a:lnTo>
                  <a:lnTo>
                    <a:pt x="47" y="31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7" y="33"/>
                  </a:lnTo>
                  <a:lnTo>
                    <a:pt x="56" y="36"/>
                  </a:lnTo>
                  <a:lnTo>
                    <a:pt x="53" y="38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4" y="49"/>
                  </a:lnTo>
                  <a:lnTo>
                    <a:pt x="38" y="51"/>
                  </a:lnTo>
                  <a:lnTo>
                    <a:pt x="43" y="55"/>
                  </a:lnTo>
                  <a:lnTo>
                    <a:pt x="47" y="60"/>
                  </a:lnTo>
                  <a:lnTo>
                    <a:pt x="50" y="69"/>
                  </a:lnTo>
                  <a:lnTo>
                    <a:pt x="62" y="76"/>
                  </a:lnTo>
                  <a:lnTo>
                    <a:pt x="65" y="90"/>
                  </a:lnTo>
                  <a:lnTo>
                    <a:pt x="48" y="92"/>
                  </a:lnTo>
                  <a:lnTo>
                    <a:pt x="38" y="97"/>
                  </a:lnTo>
                  <a:lnTo>
                    <a:pt x="36" y="78"/>
                  </a:lnTo>
                  <a:lnTo>
                    <a:pt x="35" y="64"/>
                  </a:lnTo>
                  <a:lnTo>
                    <a:pt x="34" y="62"/>
                  </a:lnTo>
                  <a:lnTo>
                    <a:pt x="28" y="56"/>
                  </a:lnTo>
                  <a:lnTo>
                    <a:pt x="24" y="57"/>
                  </a:lnTo>
                  <a:lnTo>
                    <a:pt x="24" y="78"/>
                  </a:lnTo>
                  <a:lnTo>
                    <a:pt x="17" y="89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7" name="Freeform 197"/>
            <p:cNvSpPr>
              <a:spLocks/>
            </p:cNvSpPr>
            <p:nvPr/>
          </p:nvSpPr>
          <p:spPr bwMode="auto">
            <a:xfrm>
              <a:off x="4434" y="2807"/>
              <a:ext cx="19" cy="17"/>
            </a:xfrm>
            <a:custGeom>
              <a:avLst/>
              <a:gdLst>
                <a:gd name="T0" fmla="*/ 10 w 23"/>
                <a:gd name="T1" fmla="*/ 0 h 19"/>
                <a:gd name="T2" fmla="*/ 19 w 23"/>
                <a:gd name="T3" fmla="*/ 3 h 19"/>
                <a:gd name="T4" fmla="*/ 22 w 23"/>
                <a:gd name="T5" fmla="*/ 10 h 19"/>
                <a:gd name="T6" fmla="*/ 19 w 23"/>
                <a:gd name="T7" fmla="*/ 16 h 19"/>
                <a:gd name="T8" fmla="*/ 10 w 23"/>
                <a:gd name="T9" fmla="*/ 18 h 19"/>
                <a:gd name="T10" fmla="*/ 2 w 23"/>
                <a:gd name="T11" fmla="*/ 16 h 19"/>
                <a:gd name="T12" fmla="*/ 0 w 23"/>
                <a:gd name="T13" fmla="*/ 10 h 19"/>
                <a:gd name="T14" fmla="*/ 2 w 23"/>
                <a:gd name="T15" fmla="*/ 3 h 19"/>
                <a:gd name="T16" fmla="*/ 10 w 23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9"/>
                <a:gd name="T29" fmla="*/ 23 w 23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9">
                  <a:moveTo>
                    <a:pt x="10" y="0"/>
                  </a:moveTo>
                  <a:lnTo>
                    <a:pt x="19" y="3"/>
                  </a:lnTo>
                  <a:lnTo>
                    <a:pt x="22" y="10"/>
                  </a:lnTo>
                  <a:lnTo>
                    <a:pt x="19" y="16"/>
                  </a:lnTo>
                  <a:lnTo>
                    <a:pt x="10" y="18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2" y="3"/>
                  </a:lnTo>
                  <a:lnTo>
                    <a:pt x="10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8" name="Freeform 198"/>
            <p:cNvSpPr>
              <a:spLocks/>
            </p:cNvSpPr>
            <p:nvPr/>
          </p:nvSpPr>
          <p:spPr bwMode="auto">
            <a:xfrm>
              <a:off x="4462" y="2810"/>
              <a:ext cx="19" cy="19"/>
            </a:xfrm>
            <a:custGeom>
              <a:avLst/>
              <a:gdLst>
                <a:gd name="T0" fmla="*/ 9 w 20"/>
                <a:gd name="T1" fmla="*/ 0 h 19"/>
                <a:gd name="T2" fmla="*/ 16 w 20"/>
                <a:gd name="T3" fmla="*/ 2 h 19"/>
                <a:gd name="T4" fmla="*/ 19 w 20"/>
                <a:gd name="T5" fmla="*/ 10 h 19"/>
                <a:gd name="T6" fmla="*/ 16 w 20"/>
                <a:gd name="T7" fmla="*/ 15 h 19"/>
                <a:gd name="T8" fmla="*/ 9 w 20"/>
                <a:gd name="T9" fmla="*/ 18 h 19"/>
                <a:gd name="T10" fmla="*/ 3 w 20"/>
                <a:gd name="T11" fmla="*/ 15 h 19"/>
                <a:gd name="T12" fmla="*/ 0 w 20"/>
                <a:gd name="T13" fmla="*/ 10 h 19"/>
                <a:gd name="T14" fmla="*/ 3 w 20"/>
                <a:gd name="T15" fmla="*/ 2 h 19"/>
                <a:gd name="T16" fmla="*/ 9 w 20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9"/>
                <a:gd name="T29" fmla="*/ 20 w 2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9">
                  <a:moveTo>
                    <a:pt x="9" y="0"/>
                  </a:moveTo>
                  <a:lnTo>
                    <a:pt x="16" y="2"/>
                  </a:lnTo>
                  <a:lnTo>
                    <a:pt x="19" y="10"/>
                  </a:lnTo>
                  <a:lnTo>
                    <a:pt x="16" y="15"/>
                  </a:lnTo>
                  <a:lnTo>
                    <a:pt x="9" y="18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2"/>
                  </a:lnTo>
                  <a:lnTo>
                    <a:pt x="9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9" name="Freeform 199"/>
            <p:cNvSpPr>
              <a:spLocks/>
            </p:cNvSpPr>
            <p:nvPr/>
          </p:nvSpPr>
          <p:spPr bwMode="auto">
            <a:xfrm>
              <a:off x="4484" y="2820"/>
              <a:ext cx="17" cy="22"/>
            </a:xfrm>
            <a:custGeom>
              <a:avLst/>
              <a:gdLst>
                <a:gd name="T0" fmla="*/ 9 w 20"/>
                <a:gd name="T1" fmla="*/ 0 h 23"/>
                <a:gd name="T2" fmla="*/ 3 w 20"/>
                <a:gd name="T3" fmla="*/ 4 h 23"/>
                <a:gd name="T4" fmla="*/ 0 w 20"/>
                <a:gd name="T5" fmla="*/ 11 h 23"/>
                <a:gd name="T6" fmla="*/ 3 w 20"/>
                <a:gd name="T7" fmla="*/ 18 h 23"/>
                <a:gd name="T8" fmla="*/ 9 w 20"/>
                <a:gd name="T9" fmla="*/ 22 h 23"/>
                <a:gd name="T10" fmla="*/ 17 w 20"/>
                <a:gd name="T11" fmla="*/ 18 h 23"/>
                <a:gd name="T12" fmla="*/ 19 w 20"/>
                <a:gd name="T13" fmla="*/ 11 h 23"/>
                <a:gd name="T14" fmla="*/ 17 w 20"/>
                <a:gd name="T15" fmla="*/ 4 h 23"/>
                <a:gd name="T16" fmla="*/ 9 w 20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3"/>
                <a:gd name="T29" fmla="*/ 20 w 20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3">
                  <a:moveTo>
                    <a:pt x="9" y="0"/>
                  </a:moveTo>
                  <a:lnTo>
                    <a:pt x="3" y="4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9" y="22"/>
                  </a:lnTo>
                  <a:lnTo>
                    <a:pt x="17" y="18"/>
                  </a:lnTo>
                  <a:lnTo>
                    <a:pt x="19" y="11"/>
                  </a:lnTo>
                  <a:lnTo>
                    <a:pt x="17" y="4"/>
                  </a:lnTo>
                  <a:lnTo>
                    <a:pt x="9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0" name="Freeform 200"/>
            <p:cNvSpPr>
              <a:spLocks/>
            </p:cNvSpPr>
            <p:nvPr/>
          </p:nvSpPr>
          <p:spPr bwMode="auto">
            <a:xfrm>
              <a:off x="4489" y="2805"/>
              <a:ext cx="35" cy="15"/>
            </a:xfrm>
            <a:custGeom>
              <a:avLst/>
              <a:gdLst>
                <a:gd name="T0" fmla="*/ 20 w 42"/>
                <a:gd name="T1" fmla="*/ 18 h 19"/>
                <a:gd name="T2" fmla="*/ 33 w 42"/>
                <a:gd name="T3" fmla="*/ 14 h 19"/>
                <a:gd name="T4" fmla="*/ 41 w 42"/>
                <a:gd name="T5" fmla="*/ 8 h 19"/>
                <a:gd name="T6" fmla="*/ 33 w 42"/>
                <a:gd name="T7" fmla="*/ 2 h 19"/>
                <a:gd name="T8" fmla="*/ 20 w 42"/>
                <a:gd name="T9" fmla="*/ 0 h 19"/>
                <a:gd name="T10" fmla="*/ 5 w 42"/>
                <a:gd name="T11" fmla="*/ 2 h 19"/>
                <a:gd name="T12" fmla="*/ 0 w 42"/>
                <a:gd name="T13" fmla="*/ 8 h 19"/>
                <a:gd name="T14" fmla="*/ 5 w 42"/>
                <a:gd name="T15" fmla="*/ 14 h 19"/>
                <a:gd name="T16" fmla="*/ 20 w 42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9"/>
                <a:gd name="T29" fmla="*/ 42 w 42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9">
                  <a:moveTo>
                    <a:pt x="20" y="18"/>
                  </a:moveTo>
                  <a:lnTo>
                    <a:pt x="33" y="14"/>
                  </a:lnTo>
                  <a:lnTo>
                    <a:pt x="41" y="8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5" y="2"/>
                  </a:lnTo>
                  <a:lnTo>
                    <a:pt x="0" y="8"/>
                  </a:lnTo>
                  <a:lnTo>
                    <a:pt x="5" y="14"/>
                  </a:lnTo>
                  <a:lnTo>
                    <a:pt x="20" y="18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1" name="Freeform 201"/>
            <p:cNvSpPr>
              <a:spLocks/>
            </p:cNvSpPr>
            <p:nvPr/>
          </p:nvSpPr>
          <p:spPr bwMode="auto">
            <a:xfrm>
              <a:off x="4198" y="2648"/>
              <a:ext cx="125" cy="136"/>
            </a:xfrm>
            <a:custGeom>
              <a:avLst/>
              <a:gdLst>
                <a:gd name="T0" fmla="*/ 0 w 146"/>
                <a:gd name="T1" fmla="*/ 0 h 147"/>
                <a:gd name="T2" fmla="*/ 5 w 146"/>
                <a:gd name="T3" fmla="*/ 2 h 147"/>
                <a:gd name="T4" fmla="*/ 16 w 146"/>
                <a:gd name="T5" fmla="*/ 2 h 147"/>
                <a:gd name="T6" fmla="*/ 26 w 146"/>
                <a:gd name="T7" fmla="*/ 0 h 147"/>
                <a:gd name="T8" fmla="*/ 32 w 146"/>
                <a:gd name="T9" fmla="*/ 2 h 147"/>
                <a:gd name="T10" fmla="*/ 39 w 146"/>
                <a:gd name="T11" fmla="*/ 6 h 147"/>
                <a:gd name="T12" fmla="*/ 43 w 146"/>
                <a:gd name="T13" fmla="*/ 17 h 147"/>
                <a:gd name="T14" fmla="*/ 43 w 146"/>
                <a:gd name="T15" fmla="*/ 19 h 147"/>
                <a:gd name="T16" fmla="*/ 70 w 146"/>
                <a:gd name="T17" fmla="*/ 40 h 147"/>
                <a:gd name="T18" fmla="*/ 72 w 146"/>
                <a:gd name="T19" fmla="*/ 38 h 147"/>
                <a:gd name="T20" fmla="*/ 117 w 146"/>
                <a:gd name="T21" fmla="*/ 71 h 147"/>
                <a:gd name="T22" fmla="*/ 111 w 146"/>
                <a:gd name="T23" fmla="*/ 73 h 147"/>
                <a:gd name="T24" fmla="*/ 109 w 146"/>
                <a:gd name="T25" fmla="*/ 75 h 147"/>
                <a:gd name="T26" fmla="*/ 112 w 146"/>
                <a:gd name="T27" fmla="*/ 80 h 147"/>
                <a:gd name="T28" fmla="*/ 121 w 146"/>
                <a:gd name="T29" fmla="*/ 86 h 147"/>
                <a:gd name="T30" fmla="*/ 121 w 146"/>
                <a:gd name="T31" fmla="*/ 97 h 147"/>
                <a:gd name="T32" fmla="*/ 134 w 146"/>
                <a:gd name="T33" fmla="*/ 97 h 147"/>
                <a:gd name="T34" fmla="*/ 145 w 146"/>
                <a:gd name="T35" fmla="*/ 113 h 147"/>
                <a:gd name="T36" fmla="*/ 142 w 146"/>
                <a:gd name="T37" fmla="*/ 116 h 147"/>
                <a:gd name="T38" fmla="*/ 145 w 146"/>
                <a:gd name="T39" fmla="*/ 125 h 147"/>
                <a:gd name="T40" fmla="*/ 145 w 146"/>
                <a:gd name="T41" fmla="*/ 132 h 147"/>
                <a:gd name="T42" fmla="*/ 145 w 146"/>
                <a:gd name="T43" fmla="*/ 137 h 147"/>
                <a:gd name="T44" fmla="*/ 143 w 146"/>
                <a:gd name="T45" fmla="*/ 141 h 147"/>
                <a:gd name="T46" fmla="*/ 141 w 146"/>
                <a:gd name="T47" fmla="*/ 144 h 147"/>
                <a:gd name="T48" fmla="*/ 136 w 146"/>
                <a:gd name="T49" fmla="*/ 146 h 147"/>
                <a:gd name="T50" fmla="*/ 130 w 146"/>
                <a:gd name="T51" fmla="*/ 146 h 147"/>
                <a:gd name="T52" fmla="*/ 109 w 146"/>
                <a:gd name="T53" fmla="*/ 139 h 147"/>
                <a:gd name="T54" fmla="*/ 88 w 146"/>
                <a:gd name="T55" fmla="*/ 113 h 147"/>
                <a:gd name="T56" fmla="*/ 59 w 146"/>
                <a:gd name="T57" fmla="*/ 77 h 147"/>
                <a:gd name="T58" fmla="*/ 55 w 146"/>
                <a:gd name="T59" fmla="*/ 66 h 147"/>
                <a:gd name="T60" fmla="*/ 45 w 146"/>
                <a:gd name="T61" fmla="*/ 60 h 147"/>
                <a:gd name="T62" fmla="*/ 42 w 146"/>
                <a:gd name="T63" fmla="*/ 51 h 147"/>
                <a:gd name="T64" fmla="*/ 34 w 146"/>
                <a:gd name="T65" fmla="*/ 41 h 147"/>
                <a:gd name="T66" fmla="*/ 15 w 146"/>
                <a:gd name="T67" fmla="*/ 15 h 147"/>
                <a:gd name="T68" fmla="*/ 4 w 146"/>
                <a:gd name="T69" fmla="*/ 10 h 147"/>
                <a:gd name="T70" fmla="*/ 0 w 146"/>
                <a:gd name="T71" fmla="*/ 4 h 147"/>
                <a:gd name="T72" fmla="*/ 0 w 146"/>
                <a:gd name="T73" fmla="*/ 0 h 1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47"/>
                <a:gd name="T113" fmla="*/ 146 w 146"/>
                <a:gd name="T114" fmla="*/ 147 h 1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47">
                  <a:moveTo>
                    <a:pt x="0" y="0"/>
                  </a:moveTo>
                  <a:lnTo>
                    <a:pt x="5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117" y="71"/>
                  </a:lnTo>
                  <a:lnTo>
                    <a:pt x="111" y="73"/>
                  </a:lnTo>
                  <a:lnTo>
                    <a:pt x="109" y="75"/>
                  </a:lnTo>
                  <a:lnTo>
                    <a:pt x="112" y="80"/>
                  </a:lnTo>
                  <a:lnTo>
                    <a:pt x="121" y="86"/>
                  </a:lnTo>
                  <a:lnTo>
                    <a:pt x="121" y="97"/>
                  </a:lnTo>
                  <a:lnTo>
                    <a:pt x="134" y="97"/>
                  </a:lnTo>
                  <a:lnTo>
                    <a:pt x="145" y="113"/>
                  </a:lnTo>
                  <a:lnTo>
                    <a:pt x="142" y="116"/>
                  </a:lnTo>
                  <a:lnTo>
                    <a:pt x="145" y="125"/>
                  </a:lnTo>
                  <a:lnTo>
                    <a:pt x="145" y="132"/>
                  </a:lnTo>
                  <a:lnTo>
                    <a:pt x="145" y="137"/>
                  </a:lnTo>
                  <a:lnTo>
                    <a:pt x="143" y="141"/>
                  </a:lnTo>
                  <a:lnTo>
                    <a:pt x="141" y="144"/>
                  </a:lnTo>
                  <a:lnTo>
                    <a:pt x="136" y="146"/>
                  </a:lnTo>
                  <a:lnTo>
                    <a:pt x="130" y="146"/>
                  </a:lnTo>
                  <a:lnTo>
                    <a:pt x="109" y="139"/>
                  </a:lnTo>
                  <a:lnTo>
                    <a:pt x="88" y="113"/>
                  </a:lnTo>
                  <a:lnTo>
                    <a:pt x="59" y="77"/>
                  </a:lnTo>
                  <a:lnTo>
                    <a:pt x="55" y="66"/>
                  </a:lnTo>
                  <a:lnTo>
                    <a:pt x="45" y="60"/>
                  </a:lnTo>
                  <a:lnTo>
                    <a:pt x="42" y="51"/>
                  </a:lnTo>
                  <a:lnTo>
                    <a:pt x="34" y="41"/>
                  </a:lnTo>
                  <a:lnTo>
                    <a:pt x="15" y="15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2" name="Freeform 202"/>
            <p:cNvSpPr>
              <a:spLocks/>
            </p:cNvSpPr>
            <p:nvPr/>
          </p:nvSpPr>
          <p:spPr bwMode="auto">
            <a:xfrm>
              <a:off x="4319" y="2786"/>
              <a:ext cx="104" cy="32"/>
            </a:xfrm>
            <a:custGeom>
              <a:avLst/>
              <a:gdLst>
                <a:gd name="T0" fmla="*/ 52 w 123"/>
                <a:gd name="T1" fmla="*/ 22 h 34"/>
                <a:gd name="T2" fmla="*/ 23 w 123"/>
                <a:gd name="T3" fmla="*/ 21 h 34"/>
                <a:gd name="T4" fmla="*/ 0 w 123"/>
                <a:gd name="T5" fmla="*/ 11 h 34"/>
                <a:gd name="T6" fmla="*/ 1 w 123"/>
                <a:gd name="T7" fmla="*/ 3 h 34"/>
                <a:gd name="T8" fmla="*/ 9 w 123"/>
                <a:gd name="T9" fmla="*/ 1 h 34"/>
                <a:gd name="T10" fmla="*/ 26 w 123"/>
                <a:gd name="T11" fmla="*/ 0 h 34"/>
                <a:gd name="T12" fmla="*/ 59 w 123"/>
                <a:gd name="T13" fmla="*/ 7 h 34"/>
                <a:gd name="T14" fmla="*/ 69 w 123"/>
                <a:gd name="T15" fmla="*/ 6 h 34"/>
                <a:gd name="T16" fmla="*/ 79 w 123"/>
                <a:gd name="T17" fmla="*/ 6 h 34"/>
                <a:gd name="T18" fmla="*/ 88 w 123"/>
                <a:gd name="T19" fmla="*/ 7 h 34"/>
                <a:gd name="T20" fmla="*/ 119 w 123"/>
                <a:gd name="T21" fmla="*/ 19 h 34"/>
                <a:gd name="T22" fmla="*/ 122 w 123"/>
                <a:gd name="T23" fmla="*/ 26 h 34"/>
                <a:gd name="T24" fmla="*/ 122 w 123"/>
                <a:gd name="T25" fmla="*/ 30 h 34"/>
                <a:gd name="T26" fmla="*/ 115 w 123"/>
                <a:gd name="T27" fmla="*/ 33 h 34"/>
                <a:gd name="T28" fmla="*/ 76 w 123"/>
                <a:gd name="T29" fmla="*/ 28 h 34"/>
                <a:gd name="T30" fmla="*/ 52 w 123"/>
                <a:gd name="T31" fmla="*/ 22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34"/>
                <a:gd name="T50" fmla="*/ 123 w 123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34">
                  <a:moveTo>
                    <a:pt x="52" y="22"/>
                  </a:moveTo>
                  <a:lnTo>
                    <a:pt x="23" y="21"/>
                  </a:lnTo>
                  <a:lnTo>
                    <a:pt x="0" y="11"/>
                  </a:lnTo>
                  <a:lnTo>
                    <a:pt x="1" y="3"/>
                  </a:lnTo>
                  <a:lnTo>
                    <a:pt x="9" y="1"/>
                  </a:lnTo>
                  <a:lnTo>
                    <a:pt x="26" y="0"/>
                  </a:lnTo>
                  <a:lnTo>
                    <a:pt x="59" y="7"/>
                  </a:lnTo>
                  <a:lnTo>
                    <a:pt x="69" y="6"/>
                  </a:lnTo>
                  <a:lnTo>
                    <a:pt x="79" y="6"/>
                  </a:lnTo>
                  <a:lnTo>
                    <a:pt x="88" y="7"/>
                  </a:lnTo>
                  <a:lnTo>
                    <a:pt x="119" y="19"/>
                  </a:lnTo>
                  <a:lnTo>
                    <a:pt x="122" y="26"/>
                  </a:lnTo>
                  <a:lnTo>
                    <a:pt x="122" y="30"/>
                  </a:lnTo>
                  <a:lnTo>
                    <a:pt x="115" y="33"/>
                  </a:lnTo>
                  <a:lnTo>
                    <a:pt x="76" y="28"/>
                  </a:lnTo>
                  <a:lnTo>
                    <a:pt x="52" y="22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3" name="Freeform 203"/>
            <p:cNvSpPr>
              <a:spLocks/>
            </p:cNvSpPr>
            <p:nvPr/>
          </p:nvSpPr>
          <p:spPr bwMode="auto">
            <a:xfrm>
              <a:off x="4528" y="2807"/>
              <a:ext cx="56" cy="29"/>
            </a:xfrm>
            <a:custGeom>
              <a:avLst/>
              <a:gdLst>
                <a:gd name="T0" fmla="*/ 17 w 65"/>
                <a:gd name="T1" fmla="*/ 25 h 29"/>
                <a:gd name="T2" fmla="*/ 0 w 65"/>
                <a:gd name="T3" fmla="*/ 28 h 29"/>
                <a:gd name="T4" fmla="*/ 1 w 65"/>
                <a:gd name="T5" fmla="*/ 19 h 29"/>
                <a:gd name="T6" fmla="*/ 11 w 65"/>
                <a:gd name="T7" fmla="*/ 11 h 29"/>
                <a:gd name="T8" fmla="*/ 19 w 65"/>
                <a:gd name="T9" fmla="*/ 6 h 29"/>
                <a:gd name="T10" fmla="*/ 27 w 65"/>
                <a:gd name="T11" fmla="*/ 5 h 29"/>
                <a:gd name="T12" fmla="*/ 35 w 65"/>
                <a:gd name="T13" fmla="*/ 5 h 29"/>
                <a:gd name="T14" fmla="*/ 43 w 65"/>
                <a:gd name="T15" fmla="*/ 3 h 29"/>
                <a:gd name="T16" fmla="*/ 52 w 65"/>
                <a:gd name="T17" fmla="*/ 0 h 29"/>
                <a:gd name="T18" fmla="*/ 58 w 65"/>
                <a:gd name="T19" fmla="*/ 0 h 29"/>
                <a:gd name="T20" fmla="*/ 61 w 65"/>
                <a:gd name="T21" fmla="*/ 1 h 29"/>
                <a:gd name="T22" fmla="*/ 64 w 65"/>
                <a:gd name="T23" fmla="*/ 3 h 29"/>
                <a:gd name="T24" fmla="*/ 58 w 65"/>
                <a:gd name="T25" fmla="*/ 6 h 29"/>
                <a:gd name="T26" fmla="*/ 52 w 65"/>
                <a:gd name="T27" fmla="*/ 10 h 29"/>
                <a:gd name="T28" fmla="*/ 44 w 65"/>
                <a:gd name="T29" fmla="*/ 13 h 29"/>
                <a:gd name="T30" fmla="*/ 17 w 65"/>
                <a:gd name="T31" fmla="*/ 25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29"/>
                <a:gd name="T50" fmla="*/ 65 w 65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29">
                  <a:moveTo>
                    <a:pt x="17" y="25"/>
                  </a:moveTo>
                  <a:lnTo>
                    <a:pt x="0" y="28"/>
                  </a:lnTo>
                  <a:lnTo>
                    <a:pt x="1" y="19"/>
                  </a:lnTo>
                  <a:lnTo>
                    <a:pt x="11" y="11"/>
                  </a:lnTo>
                  <a:lnTo>
                    <a:pt x="19" y="6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3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1" y="1"/>
                  </a:lnTo>
                  <a:lnTo>
                    <a:pt x="64" y="3"/>
                  </a:lnTo>
                  <a:lnTo>
                    <a:pt x="58" y="6"/>
                  </a:lnTo>
                  <a:lnTo>
                    <a:pt x="52" y="10"/>
                  </a:lnTo>
                  <a:lnTo>
                    <a:pt x="44" y="13"/>
                  </a:lnTo>
                  <a:lnTo>
                    <a:pt x="17" y="25"/>
                  </a:lnTo>
                </a:path>
              </a:pathLst>
            </a:custGeom>
            <a:solidFill>
              <a:srgbClr val="0A2873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4" name="Freeform 204"/>
            <p:cNvSpPr>
              <a:spLocks/>
            </p:cNvSpPr>
            <p:nvPr/>
          </p:nvSpPr>
          <p:spPr bwMode="auto">
            <a:xfrm>
              <a:off x="1826" y="2716"/>
              <a:ext cx="163" cy="228"/>
            </a:xfrm>
            <a:custGeom>
              <a:avLst/>
              <a:gdLst>
                <a:gd name="T0" fmla="*/ 78 w 192"/>
                <a:gd name="T1" fmla="*/ 217 h 245"/>
                <a:gd name="T2" fmla="*/ 71 w 192"/>
                <a:gd name="T3" fmla="*/ 195 h 245"/>
                <a:gd name="T4" fmla="*/ 41 w 192"/>
                <a:gd name="T5" fmla="*/ 134 h 245"/>
                <a:gd name="T6" fmla="*/ 9 w 192"/>
                <a:gd name="T7" fmla="*/ 96 h 245"/>
                <a:gd name="T8" fmla="*/ 3 w 192"/>
                <a:gd name="T9" fmla="*/ 86 h 245"/>
                <a:gd name="T10" fmla="*/ 3 w 192"/>
                <a:gd name="T11" fmla="*/ 76 h 245"/>
                <a:gd name="T12" fmla="*/ 3 w 192"/>
                <a:gd name="T13" fmla="*/ 62 h 245"/>
                <a:gd name="T14" fmla="*/ 13 w 192"/>
                <a:gd name="T15" fmla="*/ 62 h 245"/>
                <a:gd name="T16" fmla="*/ 27 w 192"/>
                <a:gd name="T17" fmla="*/ 65 h 245"/>
                <a:gd name="T18" fmla="*/ 35 w 192"/>
                <a:gd name="T19" fmla="*/ 67 h 245"/>
                <a:gd name="T20" fmla="*/ 43 w 192"/>
                <a:gd name="T21" fmla="*/ 52 h 245"/>
                <a:gd name="T22" fmla="*/ 49 w 192"/>
                <a:gd name="T23" fmla="*/ 47 h 245"/>
                <a:gd name="T24" fmla="*/ 78 w 192"/>
                <a:gd name="T25" fmla="*/ 31 h 245"/>
                <a:gd name="T26" fmla="*/ 87 w 192"/>
                <a:gd name="T27" fmla="*/ 4 h 245"/>
                <a:gd name="T28" fmla="*/ 101 w 192"/>
                <a:gd name="T29" fmla="*/ 6 h 245"/>
                <a:gd name="T30" fmla="*/ 126 w 192"/>
                <a:gd name="T31" fmla="*/ 14 h 245"/>
                <a:gd name="T32" fmla="*/ 132 w 192"/>
                <a:gd name="T33" fmla="*/ 23 h 245"/>
                <a:gd name="T34" fmla="*/ 138 w 192"/>
                <a:gd name="T35" fmla="*/ 32 h 245"/>
                <a:gd name="T36" fmla="*/ 167 w 192"/>
                <a:gd name="T37" fmla="*/ 37 h 245"/>
                <a:gd name="T38" fmla="*/ 166 w 192"/>
                <a:gd name="T39" fmla="*/ 58 h 245"/>
                <a:gd name="T40" fmla="*/ 174 w 192"/>
                <a:gd name="T41" fmla="*/ 65 h 245"/>
                <a:gd name="T42" fmla="*/ 164 w 192"/>
                <a:gd name="T43" fmla="*/ 62 h 245"/>
                <a:gd name="T44" fmla="*/ 145 w 192"/>
                <a:gd name="T45" fmla="*/ 67 h 245"/>
                <a:gd name="T46" fmla="*/ 129 w 192"/>
                <a:gd name="T47" fmla="*/ 79 h 245"/>
                <a:gd name="T48" fmla="*/ 126 w 192"/>
                <a:gd name="T49" fmla="*/ 92 h 245"/>
                <a:gd name="T50" fmla="*/ 117 w 192"/>
                <a:gd name="T51" fmla="*/ 109 h 245"/>
                <a:gd name="T52" fmla="*/ 124 w 192"/>
                <a:gd name="T53" fmla="*/ 128 h 245"/>
                <a:gd name="T54" fmla="*/ 123 w 192"/>
                <a:gd name="T55" fmla="*/ 132 h 245"/>
                <a:gd name="T56" fmla="*/ 132 w 192"/>
                <a:gd name="T57" fmla="*/ 131 h 245"/>
                <a:gd name="T58" fmla="*/ 136 w 192"/>
                <a:gd name="T59" fmla="*/ 136 h 245"/>
                <a:gd name="T60" fmla="*/ 151 w 192"/>
                <a:gd name="T61" fmla="*/ 138 h 245"/>
                <a:gd name="T62" fmla="*/ 164 w 192"/>
                <a:gd name="T63" fmla="*/ 129 h 245"/>
                <a:gd name="T64" fmla="*/ 164 w 192"/>
                <a:gd name="T65" fmla="*/ 156 h 245"/>
                <a:gd name="T66" fmla="*/ 178 w 192"/>
                <a:gd name="T67" fmla="*/ 159 h 245"/>
                <a:gd name="T68" fmla="*/ 189 w 192"/>
                <a:gd name="T69" fmla="*/ 184 h 245"/>
                <a:gd name="T70" fmla="*/ 187 w 192"/>
                <a:gd name="T71" fmla="*/ 206 h 245"/>
                <a:gd name="T72" fmla="*/ 191 w 192"/>
                <a:gd name="T73" fmla="*/ 215 h 245"/>
                <a:gd name="T74" fmla="*/ 177 w 192"/>
                <a:gd name="T75" fmla="*/ 224 h 245"/>
                <a:gd name="T76" fmla="*/ 149 w 192"/>
                <a:gd name="T77" fmla="*/ 238 h 245"/>
                <a:gd name="T78" fmla="*/ 127 w 192"/>
                <a:gd name="T79" fmla="*/ 244 h 245"/>
                <a:gd name="T80" fmla="*/ 87 w 192"/>
                <a:gd name="T81" fmla="*/ 224 h 2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2"/>
                <a:gd name="T124" fmla="*/ 0 h 245"/>
                <a:gd name="T125" fmla="*/ 192 w 192"/>
                <a:gd name="T126" fmla="*/ 245 h 2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2" h="245">
                  <a:moveTo>
                    <a:pt x="87" y="224"/>
                  </a:moveTo>
                  <a:lnTo>
                    <a:pt x="78" y="217"/>
                  </a:lnTo>
                  <a:lnTo>
                    <a:pt x="74" y="209"/>
                  </a:lnTo>
                  <a:lnTo>
                    <a:pt x="71" y="195"/>
                  </a:lnTo>
                  <a:lnTo>
                    <a:pt x="47" y="147"/>
                  </a:lnTo>
                  <a:lnTo>
                    <a:pt x="41" y="134"/>
                  </a:lnTo>
                  <a:lnTo>
                    <a:pt x="30" y="120"/>
                  </a:lnTo>
                  <a:lnTo>
                    <a:pt x="9" y="96"/>
                  </a:lnTo>
                  <a:lnTo>
                    <a:pt x="4" y="91"/>
                  </a:lnTo>
                  <a:lnTo>
                    <a:pt x="3" y="86"/>
                  </a:lnTo>
                  <a:lnTo>
                    <a:pt x="5" y="83"/>
                  </a:lnTo>
                  <a:lnTo>
                    <a:pt x="3" y="76"/>
                  </a:lnTo>
                  <a:lnTo>
                    <a:pt x="0" y="74"/>
                  </a:lnTo>
                  <a:lnTo>
                    <a:pt x="3" y="62"/>
                  </a:lnTo>
                  <a:lnTo>
                    <a:pt x="11" y="61"/>
                  </a:lnTo>
                  <a:lnTo>
                    <a:pt x="13" y="62"/>
                  </a:lnTo>
                  <a:lnTo>
                    <a:pt x="16" y="66"/>
                  </a:lnTo>
                  <a:lnTo>
                    <a:pt x="27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38" y="62"/>
                  </a:lnTo>
                  <a:lnTo>
                    <a:pt x="43" y="52"/>
                  </a:lnTo>
                  <a:lnTo>
                    <a:pt x="47" y="47"/>
                  </a:lnTo>
                  <a:lnTo>
                    <a:pt x="49" y="47"/>
                  </a:lnTo>
                  <a:lnTo>
                    <a:pt x="66" y="42"/>
                  </a:lnTo>
                  <a:lnTo>
                    <a:pt x="78" y="31"/>
                  </a:lnTo>
                  <a:lnTo>
                    <a:pt x="88" y="13"/>
                  </a:lnTo>
                  <a:lnTo>
                    <a:pt x="87" y="4"/>
                  </a:lnTo>
                  <a:lnTo>
                    <a:pt x="87" y="0"/>
                  </a:lnTo>
                  <a:lnTo>
                    <a:pt x="101" y="6"/>
                  </a:lnTo>
                  <a:lnTo>
                    <a:pt x="115" y="10"/>
                  </a:lnTo>
                  <a:lnTo>
                    <a:pt x="126" y="14"/>
                  </a:lnTo>
                  <a:lnTo>
                    <a:pt x="133" y="21"/>
                  </a:lnTo>
                  <a:lnTo>
                    <a:pt x="132" y="23"/>
                  </a:lnTo>
                  <a:lnTo>
                    <a:pt x="133" y="28"/>
                  </a:lnTo>
                  <a:lnTo>
                    <a:pt x="138" y="32"/>
                  </a:lnTo>
                  <a:lnTo>
                    <a:pt x="149" y="35"/>
                  </a:lnTo>
                  <a:lnTo>
                    <a:pt x="167" y="37"/>
                  </a:lnTo>
                  <a:lnTo>
                    <a:pt x="174" y="43"/>
                  </a:lnTo>
                  <a:lnTo>
                    <a:pt x="166" y="58"/>
                  </a:lnTo>
                  <a:lnTo>
                    <a:pt x="174" y="59"/>
                  </a:lnTo>
                  <a:lnTo>
                    <a:pt x="174" y="65"/>
                  </a:lnTo>
                  <a:lnTo>
                    <a:pt x="166" y="65"/>
                  </a:lnTo>
                  <a:lnTo>
                    <a:pt x="164" y="62"/>
                  </a:lnTo>
                  <a:lnTo>
                    <a:pt x="156" y="65"/>
                  </a:lnTo>
                  <a:lnTo>
                    <a:pt x="145" y="67"/>
                  </a:lnTo>
                  <a:lnTo>
                    <a:pt x="137" y="71"/>
                  </a:lnTo>
                  <a:lnTo>
                    <a:pt x="129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19" y="100"/>
                  </a:lnTo>
                  <a:lnTo>
                    <a:pt x="117" y="109"/>
                  </a:lnTo>
                  <a:lnTo>
                    <a:pt x="119" y="121"/>
                  </a:lnTo>
                  <a:lnTo>
                    <a:pt x="124" y="128"/>
                  </a:lnTo>
                  <a:lnTo>
                    <a:pt x="125" y="131"/>
                  </a:lnTo>
                  <a:lnTo>
                    <a:pt x="123" y="132"/>
                  </a:lnTo>
                  <a:lnTo>
                    <a:pt x="128" y="131"/>
                  </a:lnTo>
                  <a:lnTo>
                    <a:pt x="132" y="131"/>
                  </a:lnTo>
                  <a:lnTo>
                    <a:pt x="135" y="134"/>
                  </a:lnTo>
                  <a:lnTo>
                    <a:pt x="136" y="136"/>
                  </a:lnTo>
                  <a:lnTo>
                    <a:pt x="141" y="137"/>
                  </a:lnTo>
                  <a:lnTo>
                    <a:pt x="151" y="138"/>
                  </a:lnTo>
                  <a:lnTo>
                    <a:pt x="157" y="136"/>
                  </a:lnTo>
                  <a:lnTo>
                    <a:pt x="164" y="129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71" y="159"/>
                  </a:lnTo>
                  <a:lnTo>
                    <a:pt x="178" y="159"/>
                  </a:lnTo>
                  <a:lnTo>
                    <a:pt x="188" y="176"/>
                  </a:lnTo>
                  <a:lnTo>
                    <a:pt x="189" y="184"/>
                  </a:lnTo>
                  <a:lnTo>
                    <a:pt x="187" y="193"/>
                  </a:lnTo>
                  <a:lnTo>
                    <a:pt x="187" y="206"/>
                  </a:lnTo>
                  <a:lnTo>
                    <a:pt x="191" y="211"/>
                  </a:lnTo>
                  <a:lnTo>
                    <a:pt x="191" y="215"/>
                  </a:lnTo>
                  <a:lnTo>
                    <a:pt x="187" y="221"/>
                  </a:lnTo>
                  <a:lnTo>
                    <a:pt x="177" y="224"/>
                  </a:lnTo>
                  <a:lnTo>
                    <a:pt x="164" y="232"/>
                  </a:lnTo>
                  <a:lnTo>
                    <a:pt x="149" y="238"/>
                  </a:lnTo>
                  <a:lnTo>
                    <a:pt x="137" y="244"/>
                  </a:lnTo>
                  <a:lnTo>
                    <a:pt x="127" y="244"/>
                  </a:lnTo>
                  <a:lnTo>
                    <a:pt x="99" y="228"/>
                  </a:lnTo>
                  <a:lnTo>
                    <a:pt x="87" y="22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5" name="Freeform 205"/>
            <p:cNvSpPr>
              <a:spLocks/>
            </p:cNvSpPr>
            <p:nvPr/>
          </p:nvSpPr>
          <p:spPr bwMode="auto">
            <a:xfrm>
              <a:off x="1830" y="2701"/>
              <a:ext cx="75" cy="78"/>
            </a:xfrm>
            <a:custGeom>
              <a:avLst/>
              <a:gdLst>
                <a:gd name="T0" fmla="*/ 10 w 87"/>
                <a:gd name="T1" fmla="*/ 78 h 85"/>
                <a:gd name="T2" fmla="*/ 10 w 87"/>
                <a:gd name="T3" fmla="*/ 72 h 85"/>
                <a:gd name="T4" fmla="*/ 5 w 87"/>
                <a:gd name="T5" fmla="*/ 72 h 85"/>
                <a:gd name="T6" fmla="*/ 2 w 87"/>
                <a:gd name="T7" fmla="*/ 70 h 85"/>
                <a:gd name="T8" fmla="*/ 0 w 87"/>
                <a:gd name="T9" fmla="*/ 66 h 85"/>
                <a:gd name="T10" fmla="*/ 4 w 87"/>
                <a:gd name="T11" fmla="*/ 53 h 85"/>
                <a:gd name="T12" fmla="*/ 14 w 87"/>
                <a:gd name="T13" fmla="*/ 43 h 85"/>
                <a:gd name="T14" fmla="*/ 29 w 87"/>
                <a:gd name="T15" fmla="*/ 34 h 85"/>
                <a:gd name="T16" fmla="*/ 32 w 87"/>
                <a:gd name="T17" fmla="*/ 21 h 85"/>
                <a:gd name="T18" fmla="*/ 37 w 87"/>
                <a:gd name="T19" fmla="*/ 16 h 85"/>
                <a:gd name="T20" fmla="*/ 41 w 87"/>
                <a:gd name="T21" fmla="*/ 13 h 85"/>
                <a:gd name="T22" fmla="*/ 41 w 87"/>
                <a:gd name="T23" fmla="*/ 8 h 85"/>
                <a:gd name="T24" fmla="*/ 41 w 87"/>
                <a:gd name="T25" fmla="*/ 2 h 85"/>
                <a:gd name="T26" fmla="*/ 41 w 87"/>
                <a:gd name="T27" fmla="*/ 0 h 85"/>
                <a:gd name="T28" fmla="*/ 70 w 87"/>
                <a:gd name="T29" fmla="*/ 5 h 85"/>
                <a:gd name="T30" fmla="*/ 71 w 87"/>
                <a:gd name="T31" fmla="*/ 5 h 85"/>
                <a:gd name="T32" fmla="*/ 83 w 87"/>
                <a:gd name="T33" fmla="*/ 16 h 85"/>
                <a:gd name="T34" fmla="*/ 86 w 87"/>
                <a:gd name="T35" fmla="*/ 29 h 85"/>
                <a:gd name="T36" fmla="*/ 74 w 87"/>
                <a:gd name="T37" fmla="*/ 48 h 85"/>
                <a:gd name="T38" fmla="*/ 62 w 87"/>
                <a:gd name="T39" fmla="*/ 59 h 85"/>
                <a:gd name="T40" fmla="*/ 46 w 87"/>
                <a:gd name="T41" fmla="*/ 63 h 85"/>
                <a:gd name="T42" fmla="*/ 43 w 87"/>
                <a:gd name="T43" fmla="*/ 63 h 85"/>
                <a:gd name="T44" fmla="*/ 39 w 87"/>
                <a:gd name="T45" fmla="*/ 68 h 85"/>
                <a:gd name="T46" fmla="*/ 34 w 87"/>
                <a:gd name="T47" fmla="*/ 79 h 85"/>
                <a:gd name="T48" fmla="*/ 32 w 87"/>
                <a:gd name="T49" fmla="*/ 84 h 85"/>
                <a:gd name="T50" fmla="*/ 26 w 87"/>
                <a:gd name="T51" fmla="*/ 84 h 85"/>
                <a:gd name="T52" fmla="*/ 24 w 87"/>
                <a:gd name="T53" fmla="*/ 81 h 85"/>
                <a:gd name="T54" fmla="*/ 12 w 87"/>
                <a:gd name="T55" fmla="*/ 82 h 85"/>
                <a:gd name="T56" fmla="*/ 10 w 87"/>
                <a:gd name="T57" fmla="*/ 78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7"/>
                <a:gd name="T88" fmla="*/ 0 h 85"/>
                <a:gd name="T89" fmla="*/ 87 w 87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7" h="85">
                  <a:moveTo>
                    <a:pt x="10" y="78"/>
                  </a:moveTo>
                  <a:lnTo>
                    <a:pt x="10" y="72"/>
                  </a:lnTo>
                  <a:lnTo>
                    <a:pt x="5" y="72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4" y="53"/>
                  </a:lnTo>
                  <a:lnTo>
                    <a:pt x="14" y="43"/>
                  </a:lnTo>
                  <a:lnTo>
                    <a:pt x="29" y="34"/>
                  </a:lnTo>
                  <a:lnTo>
                    <a:pt x="32" y="21"/>
                  </a:lnTo>
                  <a:lnTo>
                    <a:pt x="37" y="16"/>
                  </a:lnTo>
                  <a:lnTo>
                    <a:pt x="41" y="13"/>
                  </a:lnTo>
                  <a:lnTo>
                    <a:pt x="41" y="8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83" y="16"/>
                  </a:lnTo>
                  <a:lnTo>
                    <a:pt x="86" y="29"/>
                  </a:lnTo>
                  <a:lnTo>
                    <a:pt x="74" y="48"/>
                  </a:lnTo>
                  <a:lnTo>
                    <a:pt x="62" y="59"/>
                  </a:lnTo>
                  <a:lnTo>
                    <a:pt x="46" y="63"/>
                  </a:lnTo>
                  <a:lnTo>
                    <a:pt x="43" y="63"/>
                  </a:lnTo>
                  <a:lnTo>
                    <a:pt x="39" y="68"/>
                  </a:lnTo>
                  <a:lnTo>
                    <a:pt x="34" y="79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4" y="81"/>
                  </a:lnTo>
                  <a:lnTo>
                    <a:pt x="12" y="82"/>
                  </a:lnTo>
                  <a:lnTo>
                    <a:pt x="10" y="7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6" name="Freeform 206"/>
            <p:cNvSpPr>
              <a:spLocks/>
            </p:cNvSpPr>
            <p:nvPr/>
          </p:nvSpPr>
          <p:spPr bwMode="auto">
            <a:xfrm>
              <a:off x="1765" y="2541"/>
              <a:ext cx="50" cy="63"/>
            </a:xfrm>
            <a:custGeom>
              <a:avLst/>
              <a:gdLst>
                <a:gd name="T0" fmla="*/ 57 w 58"/>
                <a:gd name="T1" fmla="*/ 68 h 69"/>
                <a:gd name="T2" fmla="*/ 49 w 58"/>
                <a:gd name="T3" fmla="*/ 60 h 69"/>
                <a:gd name="T4" fmla="*/ 46 w 58"/>
                <a:gd name="T5" fmla="*/ 55 h 69"/>
                <a:gd name="T6" fmla="*/ 46 w 58"/>
                <a:gd name="T7" fmla="*/ 50 h 69"/>
                <a:gd name="T8" fmla="*/ 49 w 58"/>
                <a:gd name="T9" fmla="*/ 45 h 69"/>
                <a:gd name="T10" fmla="*/ 50 w 58"/>
                <a:gd name="T11" fmla="*/ 42 h 69"/>
                <a:gd name="T12" fmla="*/ 51 w 58"/>
                <a:gd name="T13" fmla="*/ 35 h 69"/>
                <a:gd name="T14" fmla="*/ 51 w 58"/>
                <a:gd name="T15" fmla="*/ 25 h 69"/>
                <a:gd name="T16" fmla="*/ 54 w 58"/>
                <a:gd name="T17" fmla="*/ 16 h 69"/>
                <a:gd name="T18" fmla="*/ 57 w 58"/>
                <a:gd name="T19" fmla="*/ 10 h 69"/>
                <a:gd name="T20" fmla="*/ 57 w 58"/>
                <a:gd name="T21" fmla="*/ 2 h 69"/>
                <a:gd name="T22" fmla="*/ 57 w 58"/>
                <a:gd name="T23" fmla="*/ 0 h 69"/>
                <a:gd name="T24" fmla="*/ 49 w 58"/>
                <a:gd name="T25" fmla="*/ 0 h 69"/>
                <a:gd name="T26" fmla="*/ 39 w 58"/>
                <a:gd name="T27" fmla="*/ 1 h 69"/>
                <a:gd name="T28" fmla="*/ 36 w 58"/>
                <a:gd name="T29" fmla="*/ 1 h 69"/>
                <a:gd name="T30" fmla="*/ 32 w 58"/>
                <a:gd name="T31" fmla="*/ 8 h 69"/>
                <a:gd name="T32" fmla="*/ 30 w 58"/>
                <a:gd name="T33" fmla="*/ 14 h 69"/>
                <a:gd name="T34" fmla="*/ 22 w 58"/>
                <a:gd name="T35" fmla="*/ 22 h 69"/>
                <a:gd name="T36" fmla="*/ 18 w 58"/>
                <a:gd name="T37" fmla="*/ 23 h 69"/>
                <a:gd name="T38" fmla="*/ 14 w 58"/>
                <a:gd name="T39" fmla="*/ 24 h 69"/>
                <a:gd name="T40" fmla="*/ 14 w 58"/>
                <a:gd name="T41" fmla="*/ 27 h 69"/>
                <a:gd name="T42" fmla="*/ 13 w 58"/>
                <a:gd name="T43" fmla="*/ 32 h 69"/>
                <a:gd name="T44" fmla="*/ 10 w 58"/>
                <a:gd name="T45" fmla="*/ 36 h 69"/>
                <a:gd name="T46" fmla="*/ 7 w 58"/>
                <a:gd name="T47" fmla="*/ 37 h 69"/>
                <a:gd name="T48" fmla="*/ 4 w 58"/>
                <a:gd name="T49" fmla="*/ 39 h 69"/>
                <a:gd name="T50" fmla="*/ 5 w 58"/>
                <a:gd name="T51" fmla="*/ 40 h 69"/>
                <a:gd name="T52" fmla="*/ 5 w 58"/>
                <a:gd name="T53" fmla="*/ 42 h 69"/>
                <a:gd name="T54" fmla="*/ 1 w 58"/>
                <a:gd name="T55" fmla="*/ 43 h 69"/>
                <a:gd name="T56" fmla="*/ 0 w 58"/>
                <a:gd name="T57" fmla="*/ 42 h 69"/>
                <a:gd name="T58" fmla="*/ 0 w 58"/>
                <a:gd name="T59" fmla="*/ 44 h 69"/>
                <a:gd name="T60" fmla="*/ 8 w 58"/>
                <a:gd name="T61" fmla="*/ 51 h 69"/>
                <a:gd name="T62" fmla="*/ 14 w 58"/>
                <a:gd name="T63" fmla="*/ 62 h 69"/>
                <a:gd name="T64" fmla="*/ 20 w 58"/>
                <a:gd name="T65" fmla="*/ 62 h 69"/>
                <a:gd name="T66" fmla="*/ 28 w 58"/>
                <a:gd name="T67" fmla="*/ 64 h 69"/>
                <a:gd name="T68" fmla="*/ 33 w 58"/>
                <a:gd name="T69" fmla="*/ 64 h 69"/>
                <a:gd name="T70" fmla="*/ 42 w 58"/>
                <a:gd name="T71" fmla="*/ 64 h 69"/>
                <a:gd name="T72" fmla="*/ 51 w 58"/>
                <a:gd name="T73" fmla="*/ 68 h 69"/>
                <a:gd name="T74" fmla="*/ 57 w 58"/>
                <a:gd name="T75" fmla="*/ 68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"/>
                <a:gd name="T115" fmla="*/ 0 h 69"/>
                <a:gd name="T116" fmla="*/ 58 w 58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" h="69">
                  <a:moveTo>
                    <a:pt x="57" y="68"/>
                  </a:moveTo>
                  <a:lnTo>
                    <a:pt x="49" y="60"/>
                  </a:lnTo>
                  <a:lnTo>
                    <a:pt x="46" y="55"/>
                  </a:lnTo>
                  <a:lnTo>
                    <a:pt x="46" y="50"/>
                  </a:lnTo>
                  <a:lnTo>
                    <a:pt x="49" y="45"/>
                  </a:lnTo>
                  <a:lnTo>
                    <a:pt x="50" y="42"/>
                  </a:lnTo>
                  <a:lnTo>
                    <a:pt x="51" y="35"/>
                  </a:lnTo>
                  <a:lnTo>
                    <a:pt x="51" y="25"/>
                  </a:lnTo>
                  <a:lnTo>
                    <a:pt x="54" y="16"/>
                  </a:lnTo>
                  <a:lnTo>
                    <a:pt x="57" y="10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2" y="8"/>
                  </a:lnTo>
                  <a:lnTo>
                    <a:pt x="30" y="14"/>
                  </a:lnTo>
                  <a:lnTo>
                    <a:pt x="22" y="22"/>
                  </a:lnTo>
                  <a:lnTo>
                    <a:pt x="18" y="23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7" y="37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8" y="51"/>
                  </a:lnTo>
                  <a:lnTo>
                    <a:pt x="14" y="62"/>
                  </a:lnTo>
                  <a:lnTo>
                    <a:pt x="20" y="62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42" y="64"/>
                  </a:lnTo>
                  <a:lnTo>
                    <a:pt x="51" y="68"/>
                  </a:lnTo>
                  <a:lnTo>
                    <a:pt x="57" y="6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7" name="Freeform 207"/>
            <p:cNvSpPr>
              <a:spLocks/>
            </p:cNvSpPr>
            <p:nvPr/>
          </p:nvSpPr>
          <p:spPr bwMode="auto">
            <a:xfrm>
              <a:off x="1709" y="2495"/>
              <a:ext cx="56" cy="71"/>
            </a:xfrm>
            <a:custGeom>
              <a:avLst/>
              <a:gdLst>
                <a:gd name="T0" fmla="*/ 63 w 64"/>
                <a:gd name="T1" fmla="*/ 39 h 76"/>
                <a:gd name="T2" fmla="*/ 59 w 64"/>
                <a:gd name="T3" fmla="*/ 46 h 76"/>
                <a:gd name="T4" fmla="*/ 49 w 64"/>
                <a:gd name="T5" fmla="*/ 52 h 76"/>
                <a:gd name="T6" fmla="*/ 47 w 64"/>
                <a:gd name="T7" fmla="*/ 53 h 76"/>
                <a:gd name="T8" fmla="*/ 42 w 64"/>
                <a:gd name="T9" fmla="*/ 57 h 76"/>
                <a:gd name="T10" fmla="*/ 34 w 64"/>
                <a:gd name="T11" fmla="*/ 62 h 76"/>
                <a:gd name="T12" fmla="*/ 24 w 64"/>
                <a:gd name="T13" fmla="*/ 69 h 76"/>
                <a:gd name="T14" fmla="*/ 16 w 64"/>
                <a:gd name="T15" fmla="*/ 75 h 76"/>
                <a:gd name="T16" fmla="*/ 3 w 64"/>
                <a:gd name="T17" fmla="*/ 62 h 76"/>
                <a:gd name="T18" fmla="*/ 0 w 64"/>
                <a:gd name="T19" fmla="*/ 55 h 76"/>
                <a:gd name="T20" fmla="*/ 2 w 64"/>
                <a:gd name="T21" fmla="*/ 50 h 76"/>
                <a:gd name="T22" fmla="*/ 7 w 64"/>
                <a:gd name="T23" fmla="*/ 42 h 76"/>
                <a:gd name="T24" fmla="*/ 8 w 64"/>
                <a:gd name="T25" fmla="*/ 39 h 76"/>
                <a:gd name="T26" fmla="*/ 5 w 64"/>
                <a:gd name="T27" fmla="*/ 34 h 76"/>
                <a:gd name="T28" fmla="*/ 5 w 64"/>
                <a:gd name="T29" fmla="*/ 30 h 76"/>
                <a:gd name="T30" fmla="*/ 8 w 64"/>
                <a:gd name="T31" fmla="*/ 28 h 76"/>
                <a:gd name="T32" fmla="*/ 34 w 64"/>
                <a:gd name="T33" fmla="*/ 27 h 76"/>
                <a:gd name="T34" fmla="*/ 34 w 64"/>
                <a:gd name="T35" fmla="*/ 19 h 76"/>
                <a:gd name="T36" fmla="*/ 24 w 64"/>
                <a:gd name="T37" fmla="*/ 7 h 76"/>
                <a:gd name="T38" fmla="*/ 26 w 64"/>
                <a:gd name="T39" fmla="*/ 7 h 76"/>
                <a:gd name="T40" fmla="*/ 26 w 64"/>
                <a:gd name="T41" fmla="*/ 0 h 76"/>
                <a:gd name="T42" fmla="*/ 49 w 64"/>
                <a:gd name="T43" fmla="*/ 0 h 76"/>
                <a:gd name="T44" fmla="*/ 49 w 64"/>
                <a:gd name="T45" fmla="*/ 2 h 76"/>
                <a:gd name="T46" fmla="*/ 49 w 64"/>
                <a:gd name="T47" fmla="*/ 32 h 76"/>
                <a:gd name="T48" fmla="*/ 56 w 64"/>
                <a:gd name="T49" fmla="*/ 32 h 76"/>
                <a:gd name="T50" fmla="*/ 56 w 64"/>
                <a:gd name="T51" fmla="*/ 36 h 76"/>
                <a:gd name="T52" fmla="*/ 63 w 64"/>
                <a:gd name="T53" fmla="*/ 39 h 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"/>
                <a:gd name="T82" fmla="*/ 0 h 76"/>
                <a:gd name="T83" fmla="*/ 64 w 64"/>
                <a:gd name="T84" fmla="*/ 76 h 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" h="76">
                  <a:moveTo>
                    <a:pt x="63" y="39"/>
                  </a:moveTo>
                  <a:lnTo>
                    <a:pt x="59" y="46"/>
                  </a:lnTo>
                  <a:lnTo>
                    <a:pt x="49" y="52"/>
                  </a:lnTo>
                  <a:lnTo>
                    <a:pt x="47" y="53"/>
                  </a:lnTo>
                  <a:lnTo>
                    <a:pt x="42" y="57"/>
                  </a:lnTo>
                  <a:lnTo>
                    <a:pt x="34" y="62"/>
                  </a:lnTo>
                  <a:lnTo>
                    <a:pt x="24" y="69"/>
                  </a:lnTo>
                  <a:lnTo>
                    <a:pt x="16" y="75"/>
                  </a:lnTo>
                  <a:lnTo>
                    <a:pt x="3" y="62"/>
                  </a:lnTo>
                  <a:lnTo>
                    <a:pt x="0" y="55"/>
                  </a:lnTo>
                  <a:lnTo>
                    <a:pt x="2" y="50"/>
                  </a:lnTo>
                  <a:lnTo>
                    <a:pt x="7" y="42"/>
                  </a:lnTo>
                  <a:lnTo>
                    <a:pt x="8" y="39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8" y="28"/>
                  </a:lnTo>
                  <a:lnTo>
                    <a:pt x="34" y="27"/>
                  </a:lnTo>
                  <a:lnTo>
                    <a:pt x="34" y="19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32"/>
                  </a:lnTo>
                  <a:lnTo>
                    <a:pt x="56" y="32"/>
                  </a:lnTo>
                  <a:lnTo>
                    <a:pt x="56" y="36"/>
                  </a:lnTo>
                  <a:lnTo>
                    <a:pt x="63" y="39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8" name="Freeform 208"/>
            <p:cNvSpPr>
              <a:spLocks/>
            </p:cNvSpPr>
            <p:nvPr/>
          </p:nvSpPr>
          <p:spPr bwMode="auto">
            <a:xfrm>
              <a:off x="1753" y="2490"/>
              <a:ext cx="17" cy="37"/>
            </a:xfrm>
            <a:custGeom>
              <a:avLst/>
              <a:gdLst>
                <a:gd name="T0" fmla="*/ 20 w 21"/>
                <a:gd name="T1" fmla="*/ 0 h 41"/>
                <a:gd name="T2" fmla="*/ 13 w 21"/>
                <a:gd name="T3" fmla="*/ 1 h 41"/>
                <a:gd name="T4" fmla="*/ 6 w 21"/>
                <a:gd name="T5" fmla="*/ 5 h 41"/>
                <a:gd name="T6" fmla="*/ 1 w 21"/>
                <a:gd name="T7" fmla="*/ 4 h 41"/>
                <a:gd name="T8" fmla="*/ 0 w 21"/>
                <a:gd name="T9" fmla="*/ 5 h 41"/>
                <a:gd name="T10" fmla="*/ 0 w 21"/>
                <a:gd name="T11" fmla="*/ 7 h 41"/>
                <a:gd name="T12" fmla="*/ 0 w 21"/>
                <a:gd name="T13" fmla="*/ 40 h 41"/>
                <a:gd name="T14" fmla="*/ 9 w 21"/>
                <a:gd name="T15" fmla="*/ 40 h 41"/>
                <a:gd name="T16" fmla="*/ 9 w 21"/>
                <a:gd name="T17" fmla="*/ 38 h 41"/>
                <a:gd name="T18" fmla="*/ 14 w 21"/>
                <a:gd name="T19" fmla="*/ 31 h 41"/>
                <a:gd name="T20" fmla="*/ 13 w 21"/>
                <a:gd name="T21" fmla="*/ 23 h 41"/>
                <a:gd name="T22" fmla="*/ 13 w 21"/>
                <a:gd name="T23" fmla="*/ 11 h 41"/>
                <a:gd name="T24" fmla="*/ 20 w 21"/>
                <a:gd name="T25" fmla="*/ 0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41"/>
                <a:gd name="T41" fmla="*/ 21 w 21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41">
                  <a:moveTo>
                    <a:pt x="20" y="0"/>
                  </a:moveTo>
                  <a:lnTo>
                    <a:pt x="13" y="1"/>
                  </a:lnTo>
                  <a:lnTo>
                    <a:pt x="6" y="5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4" y="31"/>
                  </a:lnTo>
                  <a:lnTo>
                    <a:pt x="13" y="23"/>
                  </a:lnTo>
                  <a:lnTo>
                    <a:pt x="13" y="11"/>
                  </a:lnTo>
                  <a:lnTo>
                    <a:pt x="2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9" name="Freeform 209"/>
            <p:cNvSpPr>
              <a:spLocks/>
            </p:cNvSpPr>
            <p:nvPr/>
          </p:nvSpPr>
          <p:spPr bwMode="auto">
            <a:xfrm>
              <a:off x="1778" y="2601"/>
              <a:ext cx="46" cy="36"/>
            </a:xfrm>
            <a:custGeom>
              <a:avLst/>
              <a:gdLst>
                <a:gd name="T0" fmla="*/ 51 w 52"/>
                <a:gd name="T1" fmla="*/ 16 h 40"/>
                <a:gd name="T2" fmla="*/ 51 w 52"/>
                <a:gd name="T3" fmla="*/ 15 h 40"/>
                <a:gd name="T4" fmla="*/ 43 w 52"/>
                <a:gd name="T5" fmla="*/ 8 h 40"/>
                <a:gd name="T6" fmla="*/ 41 w 52"/>
                <a:gd name="T7" fmla="*/ 5 h 40"/>
                <a:gd name="T8" fmla="*/ 38 w 52"/>
                <a:gd name="T9" fmla="*/ 6 h 40"/>
                <a:gd name="T10" fmla="*/ 36 w 52"/>
                <a:gd name="T11" fmla="*/ 6 h 40"/>
                <a:gd name="T12" fmla="*/ 26 w 52"/>
                <a:gd name="T13" fmla="*/ 2 h 40"/>
                <a:gd name="T14" fmla="*/ 18 w 52"/>
                <a:gd name="T15" fmla="*/ 2 h 40"/>
                <a:gd name="T16" fmla="*/ 12 w 52"/>
                <a:gd name="T17" fmla="*/ 1 h 40"/>
                <a:gd name="T18" fmla="*/ 9 w 52"/>
                <a:gd name="T19" fmla="*/ 0 h 40"/>
                <a:gd name="T20" fmla="*/ 4 w 52"/>
                <a:gd name="T21" fmla="*/ 0 h 40"/>
                <a:gd name="T22" fmla="*/ 0 w 52"/>
                <a:gd name="T23" fmla="*/ 1 h 40"/>
                <a:gd name="T24" fmla="*/ 1 w 52"/>
                <a:gd name="T25" fmla="*/ 2 h 40"/>
                <a:gd name="T26" fmla="*/ 1 w 52"/>
                <a:gd name="T27" fmla="*/ 6 h 40"/>
                <a:gd name="T28" fmla="*/ 1 w 52"/>
                <a:gd name="T29" fmla="*/ 12 h 40"/>
                <a:gd name="T30" fmla="*/ 3 w 52"/>
                <a:gd name="T31" fmla="*/ 17 h 40"/>
                <a:gd name="T32" fmla="*/ 9 w 52"/>
                <a:gd name="T33" fmla="*/ 23 h 40"/>
                <a:gd name="T34" fmla="*/ 9 w 52"/>
                <a:gd name="T35" fmla="*/ 21 h 40"/>
                <a:gd name="T36" fmla="*/ 6 w 52"/>
                <a:gd name="T37" fmla="*/ 18 h 40"/>
                <a:gd name="T38" fmla="*/ 6 w 52"/>
                <a:gd name="T39" fmla="*/ 17 h 40"/>
                <a:gd name="T40" fmla="*/ 9 w 52"/>
                <a:gd name="T41" fmla="*/ 15 h 40"/>
                <a:gd name="T42" fmla="*/ 12 w 52"/>
                <a:gd name="T43" fmla="*/ 17 h 40"/>
                <a:gd name="T44" fmla="*/ 24 w 52"/>
                <a:gd name="T45" fmla="*/ 30 h 40"/>
                <a:gd name="T46" fmla="*/ 23 w 52"/>
                <a:gd name="T47" fmla="*/ 31 h 40"/>
                <a:gd name="T48" fmla="*/ 24 w 52"/>
                <a:gd name="T49" fmla="*/ 34 h 40"/>
                <a:gd name="T50" fmla="*/ 25 w 52"/>
                <a:gd name="T51" fmla="*/ 35 h 40"/>
                <a:gd name="T52" fmla="*/ 26 w 52"/>
                <a:gd name="T53" fmla="*/ 33 h 40"/>
                <a:gd name="T54" fmla="*/ 27 w 52"/>
                <a:gd name="T55" fmla="*/ 33 h 40"/>
                <a:gd name="T56" fmla="*/ 28 w 52"/>
                <a:gd name="T57" fmla="*/ 33 h 40"/>
                <a:gd name="T58" fmla="*/ 28 w 52"/>
                <a:gd name="T59" fmla="*/ 35 h 40"/>
                <a:gd name="T60" fmla="*/ 34 w 52"/>
                <a:gd name="T61" fmla="*/ 39 h 40"/>
                <a:gd name="T62" fmla="*/ 37 w 52"/>
                <a:gd name="T63" fmla="*/ 36 h 40"/>
                <a:gd name="T64" fmla="*/ 41 w 52"/>
                <a:gd name="T65" fmla="*/ 31 h 40"/>
                <a:gd name="T66" fmla="*/ 43 w 52"/>
                <a:gd name="T67" fmla="*/ 27 h 40"/>
                <a:gd name="T68" fmla="*/ 47 w 52"/>
                <a:gd name="T69" fmla="*/ 22 h 40"/>
                <a:gd name="T70" fmla="*/ 51 w 52"/>
                <a:gd name="T71" fmla="*/ 16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40"/>
                <a:gd name="T110" fmla="*/ 52 w 5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40">
                  <a:moveTo>
                    <a:pt x="51" y="16"/>
                  </a:moveTo>
                  <a:lnTo>
                    <a:pt x="51" y="15"/>
                  </a:lnTo>
                  <a:lnTo>
                    <a:pt x="43" y="8"/>
                  </a:lnTo>
                  <a:lnTo>
                    <a:pt x="41" y="5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6"/>
                  </a:lnTo>
                  <a:lnTo>
                    <a:pt x="1" y="12"/>
                  </a:lnTo>
                  <a:lnTo>
                    <a:pt x="3" y="17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34" y="39"/>
                  </a:lnTo>
                  <a:lnTo>
                    <a:pt x="37" y="36"/>
                  </a:lnTo>
                  <a:lnTo>
                    <a:pt x="41" y="31"/>
                  </a:lnTo>
                  <a:lnTo>
                    <a:pt x="43" y="27"/>
                  </a:lnTo>
                  <a:lnTo>
                    <a:pt x="47" y="22"/>
                  </a:lnTo>
                  <a:lnTo>
                    <a:pt x="51" y="1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0" name="Freeform 210"/>
            <p:cNvSpPr>
              <a:spLocks/>
            </p:cNvSpPr>
            <p:nvPr/>
          </p:nvSpPr>
          <p:spPr bwMode="auto">
            <a:xfrm>
              <a:off x="1809" y="2618"/>
              <a:ext cx="77" cy="26"/>
            </a:xfrm>
            <a:custGeom>
              <a:avLst/>
              <a:gdLst>
                <a:gd name="T0" fmla="*/ 16 w 90"/>
                <a:gd name="T1" fmla="*/ 0 h 28"/>
                <a:gd name="T2" fmla="*/ 12 w 90"/>
                <a:gd name="T3" fmla="*/ 5 h 28"/>
                <a:gd name="T4" fmla="*/ 8 w 90"/>
                <a:gd name="T5" fmla="*/ 9 h 28"/>
                <a:gd name="T6" fmla="*/ 7 w 90"/>
                <a:gd name="T7" fmla="*/ 13 h 28"/>
                <a:gd name="T8" fmla="*/ 2 w 90"/>
                <a:gd name="T9" fmla="*/ 18 h 28"/>
                <a:gd name="T10" fmla="*/ 0 w 90"/>
                <a:gd name="T11" fmla="*/ 19 h 28"/>
                <a:gd name="T12" fmla="*/ 7 w 90"/>
                <a:gd name="T13" fmla="*/ 19 h 28"/>
                <a:gd name="T14" fmla="*/ 12 w 90"/>
                <a:gd name="T15" fmla="*/ 19 h 28"/>
                <a:gd name="T16" fmla="*/ 16 w 90"/>
                <a:gd name="T17" fmla="*/ 18 h 28"/>
                <a:gd name="T18" fmla="*/ 31 w 90"/>
                <a:gd name="T19" fmla="*/ 16 h 28"/>
                <a:gd name="T20" fmla="*/ 36 w 90"/>
                <a:gd name="T21" fmla="*/ 16 h 28"/>
                <a:gd name="T22" fmla="*/ 46 w 90"/>
                <a:gd name="T23" fmla="*/ 19 h 28"/>
                <a:gd name="T24" fmla="*/ 47 w 90"/>
                <a:gd name="T25" fmla="*/ 22 h 28"/>
                <a:gd name="T26" fmla="*/ 53 w 90"/>
                <a:gd name="T27" fmla="*/ 27 h 28"/>
                <a:gd name="T28" fmla="*/ 61 w 90"/>
                <a:gd name="T29" fmla="*/ 24 h 28"/>
                <a:gd name="T30" fmla="*/ 62 w 90"/>
                <a:gd name="T31" fmla="*/ 24 h 28"/>
                <a:gd name="T32" fmla="*/ 60 w 90"/>
                <a:gd name="T33" fmla="*/ 22 h 28"/>
                <a:gd name="T34" fmla="*/ 56 w 90"/>
                <a:gd name="T35" fmla="*/ 21 h 28"/>
                <a:gd name="T36" fmla="*/ 57 w 90"/>
                <a:gd name="T37" fmla="*/ 18 h 28"/>
                <a:gd name="T38" fmla="*/ 62 w 90"/>
                <a:gd name="T39" fmla="*/ 16 h 28"/>
                <a:gd name="T40" fmla="*/ 67 w 90"/>
                <a:gd name="T41" fmla="*/ 13 h 28"/>
                <a:gd name="T42" fmla="*/ 67 w 90"/>
                <a:gd name="T43" fmla="*/ 11 h 28"/>
                <a:gd name="T44" fmla="*/ 73 w 90"/>
                <a:gd name="T45" fmla="*/ 9 h 28"/>
                <a:gd name="T46" fmla="*/ 76 w 90"/>
                <a:gd name="T47" fmla="*/ 9 h 28"/>
                <a:gd name="T48" fmla="*/ 81 w 90"/>
                <a:gd name="T49" fmla="*/ 13 h 28"/>
                <a:gd name="T50" fmla="*/ 87 w 90"/>
                <a:gd name="T51" fmla="*/ 15 h 28"/>
                <a:gd name="T52" fmla="*/ 89 w 90"/>
                <a:gd name="T53" fmla="*/ 13 h 28"/>
                <a:gd name="T54" fmla="*/ 87 w 90"/>
                <a:gd name="T55" fmla="*/ 9 h 28"/>
                <a:gd name="T56" fmla="*/ 87 w 90"/>
                <a:gd name="T57" fmla="*/ 7 h 28"/>
                <a:gd name="T58" fmla="*/ 83 w 90"/>
                <a:gd name="T59" fmla="*/ 4 h 28"/>
                <a:gd name="T60" fmla="*/ 79 w 90"/>
                <a:gd name="T61" fmla="*/ 3 h 28"/>
                <a:gd name="T62" fmla="*/ 74 w 90"/>
                <a:gd name="T63" fmla="*/ 3 h 28"/>
                <a:gd name="T64" fmla="*/ 67 w 90"/>
                <a:gd name="T65" fmla="*/ 1 h 28"/>
                <a:gd name="T66" fmla="*/ 61 w 90"/>
                <a:gd name="T67" fmla="*/ 4 h 28"/>
                <a:gd name="T68" fmla="*/ 46 w 90"/>
                <a:gd name="T69" fmla="*/ 7 h 28"/>
                <a:gd name="T70" fmla="*/ 36 w 90"/>
                <a:gd name="T71" fmla="*/ 5 h 28"/>
                <a:gd name="T72" fmla="*/ 27 w 90"/>
                <a:gd name="T73" fmla="*/ 3 h 28"/>
                <a:gd name="T74" fmla="*/ 16 w 90"/>
                <a:gd name="T75" fmla="*/ 0 h 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28"/>
                <a:gd name="T116" fmla="*/ 90 w 90"/>
                <a:gd name="T117" fmla="*/ 28 h 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28">
                  <a:moveTo>
                    <a:pt x="16" y="0"/>
                  </a:moveTo>
                  <a:lnTo>
                    <a:pt x="12" y="5"/>
                  </a:lnTo>
                  <a:lnTo>
                    <a:pt x="8" y="9"/>
                  </a:lnTo>
                  <a:lnTo>
                    <a:pt x="7" y="13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6" y="18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6" y="19"/>
                  </a:lnTo>
                  <a:lnTo>
                    <a:pt x="47" y="22"/>
                  </a:lnTo>
                  <a:lnTo>
                    <a:pt x="53" y="27"/>
                  </a:lnTo>
                  <a:lnTo>
                    <a:pt x="61" y="24"/>
                  </a:lnTo>
                  <a:lnTo>
                    <a:pt x="62" y="24"/>
                  </a:lnTo>
                  <a:lnTo>
                    <a:pt x="60" y="22"/>
                  </a:lnTo>
                  <a:lnTo>
                    <a:pt x="56" y="21"/>
                  </a:lnTo>
                  <a:lnTo>
                    <a:pt x="57" y="18"/>
                  </a:lnTo>
                  <a:lnTo>
                    <a:pt x="62" y="16"/>
                  </a:lnTo>
                  <a:lnTo>
                    <a:pt x="67" y="13"/>
                  </a:lnTo>
                  <a:lnTo>
                    <a:pt x="67" y="11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81" y="13"/>
                  </a:lnTo>
                  <a:lnTo>
                    <a:pt x="87" y="15"/>
                  </a:lnTo>
                  <a:lnTo>
                    <a:pt x="89" y="13"/>
                  </a:lnTo>
                  <a:lnTo>
                    <a:pt x="87" y="9"/>
                  </a:lnTo>
                  <a:lnTo>
                    <a:pt x="87" y="7"/>
                  </a:lnTo>
                  <a:lnTo>
                    <a:pt x="83" y="4"/>
                  </a:lnTo>
                  <a:lnTo>
                    <a:pt x="79" y="3"/>
                  </a:lnTo>
                  <a:lnTo>
                    <a:pt x="74" y="3"/>
                  </a:lnTo>
                  <a:lnTo>
                    <a:pt x="67" y="1"/>
                  </a:lnTo>
                  <a:lnTo>
                    <a:pt x="61" y="4"/>
                  </a:lnTo>
                  <a:lnTo>
                    <a:pt x="46" y="7"/>
                  </a:lnTo>
                  <a:lnTo>
                    <a:pt x="36" y="5"/>
                  </a:lnTo>
                  <a:lnTo>
                    <a:pt x="27" y="3"/>
                  </a:lnTo>
                  <a:lnTo>
                    <a:pt x="16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1" name="Freeform 211"/>
            <p:cNvSpPr>
              <a:spLocks/>
            </p:cNvSpPr>
            <p:nvPr/>
          </p:nvSpPr>
          <p:spPr bwMode="auto">
            <a:xfrm>
              <a:off x="1420" y="2318"/>
              <a:ext cx="357" cy="231"/>
            </a:xfrm>
            <a:custGeom>
              <a:avLst/>
              <a:gdLst>
                <a:gd name="T0" fmla="*/ 409 w 418"/>
                <a:gd name="T1" fmla="*/ 176 h 249"/>
                <a:gd name="T2" fmla="*/ 417 w 418"/>
                <a:gd name="T3" fmla="*/ 163 h 249"/>
                <a:gd name="T4" fmla="*/ 406 w 418"/>
                <a:gd name="T5" fmla="*/ 160 h 249"/>
                <a:gd name="T6" fmla="*/ 380 w 418"/>
                <a:gd name="T7" fmla="*/ 163 h 249"/>
                <a:gd name="T8" fmla="*/ 366 w 418"/>
                <a:gd name="T9" fmla="*/ 162 h 249"/>
                <a:gd name="T10" fmla="*/ 362 w 418"/>
                <a:gd name="T11" fmla="*/ 169 h 249"/>
                <a:gd name="T12" fmla="*/ 361 w 418"/>
                <a:gd name="T13" fmla="*/ 181 h 249"/>
                <a:gd name="T14" fmla="*/ 352 w 418"/>
                <a:gd name="T15" fmla="*/ 190 h 249"/>
                <a:gd name="T16" fmla="*/ 340 w 418"/>
                <a:gd name="T17" fmla="*/ 195 h 249"/>
                <a:gd name="T18" fmla="*/ 317 w 418"/>
                <a:gd name="T19" fmla="*/ 196 h 249"/>
                <a:gd name="T20" fmla="*/ 285 w 418"/>
                <a:gd name="T21" fmla="*/ 186 h 249"/>
                <a:gd name="T22" fmla="*/ 276 w 418"/>
                <a:gd name="T23" fmla="*/ 173 h 249"/>
                <a:gd name="T24" fmla="*/ 270 w 418"/>
                <a:gd name="T25" fmla="*/ 149 h 249"/>
                <a:gd name="T26" fmla="*/ 263 w 418"/>
                <a:gd name="T27" fmla="*/ 128 h 249"/>
                <a:gd name="T28" fmla="*/ 265 w 418"/>
                <a:gd name="T29" fmla="*/ 112 h 249"/>
                <a:gd name="T30" fmla="*/ 250 w 418"/>
                <a:gd name="T31" fmla="*/ 89 h 249"/>
                <a:gd name="T32" fmla="*/ 228 w 418"/>
                <a:gd name="T33" fmla="*/ 64 h 249"/>
                <a:gd name="T34" fmla="*/ 214 w 418"/>
                <a:gd name="T35" fmla="*/ 50 h 249"/>
                <a:gd name="T36" fmla="*/ 199 w 418"/>
                <a:gd name="T37" fmla="*/ 54 h 249"/>
                <a:gd name="T38" fmla="*/ 182 w 418"/>
                <a:gd name="T39" fmla="*/ 49 h 249"/>
                <a:gd name="T40" fmla="*/ 160 w 418"/>
                <a:gd name="T41" fmla="*/ 29 h 249"/>
                <a:gd name="T42" fmla="*/ 144 w 418"/>
                <a:gd name="T43" fmla="*/ 9 h 249"/>
                <a:gd name="T44" fmla="*/ 127 w 418"/>
                <a:gd name="T45" fmla="*/ 12 h 249"/>
                <a:gd name="T46" fmla="*/ 105 w 418"/>
                <a:gd name="T47" fmla="*/ 20 h 249"/>
                <a:gd name="T48" fmla="*/ 68 w 418"/>
                <a:gd name="T49" fmla="*/ 14 h 249"/>
                <a:gd name="T50" fmla="*/ 36 w 418"/>
                <a:gd name="T51" fmla="*/ 3 h 249"/>
                <a:gd name="T52" fmla="*/ 29 w 418"/>
                <a:gd name="T53" fmla="*/ 0 h 249"/>
                <a:gd name="T54" fmla="*/ 0 w 418"/>
                <a:gd name="T55" fmla="*/ 9 h 249"/>
                <a:gd name="T56" fmla="*/ 35 w 418"/>
                <a:gd name="T57" fmla="*/ 80 h 249"/>
                <a:gd name="T58" fmla="*/ 53 w 418"/>
                <a:gd name="T59" fmla="*/ 92 h 249"/>
                <a:gd name="T60" fmla="*/ 71 w 418"/>
                <a:gd name="T61" fmla="*/ 121 h 249"/>
                <a:gd name="T62" fmla="*/ 101 w 418"/>
                <a:gd name="T63" fmla="*/ 147 h 249"/>
                <a:gd name="T64" fmla="*/ 105 w 418"/>
                <a:gd name="T65" fmla="*/ 143 h 249"/>
                <a:gd name="T66" fmla="*/ 78 w 418"/>
                <a:gd name="T67" fmla="*/ 100 h 249"/>
                <a:gd name="T68" fmla="*/ 47 w 418"/>
                <a:gd name="T69" fmla="*/ 56 h 249"/>
                <a:gd name="T70" fmla="*/ 32 w 418"/>
                <a:gd name="T71" fmla="*/ 22 h 249"/>
                <a:gd name="T72" fmla="*/ 34 w 418"/>
                <a:gd name="T73" fmla="*/ 15 h 249"/>
                <a:gd name="T74" fmla="*/ 45 w 418"/>
                <a:gd name="T75" fmla="*/ 18 h 249"/>
                <a:gd name="T76" fmla="*/ 71 w 418"/>
                <a:gd name="T77" fmla="*/ 62 h 249"/>
                <a:gd name="T78" fmla="*/ 95 w 418"/>
                <a:gd name="T79" fmla="*/ 80 h 249"/>
                <a:gd name="T80" fmla="*/ 105 w 418"/>
                <a:gd name="T81" fmla="*/ 94 h 249"/>
                <a:gd name="T82" fmla="*/ 157 w 418"/>
                <a:gd name="T83" fmla="*/ 157 h 249"/>
                <a:gd name="T84" fmla="*/ 185 w 418"/>
                <a:gd name="T85" fmla="*/ 201 h 249"/>
                <a:gd name="T86" fmla="*/ 215 w 418"/>
                <a:gd name="T87" fmla="*/ 214 h 249"/>
                <a:gd name="T88" fmla="*/ 244 w 418"/>
                <a:gd name="T89" fmla="*/ 223 h 249"/>
                <a:gd name="T90" fmla="*/ 293 w 418"/>
                <a:gd name="T91" fmla="*/ 238 h 249"/>
                <a:gd name="T92" fmla="*/ 334 w 418"/>
                <a:gd name="T93" fmla="*/ 238 h 249"/>
                <a:gd name="T94" fmla="*/ 341 w 418"/>
                <a:gd name="T95" fmla="*/ 248 h 249"/>
                <a:gd name="T96" fmla="*/ 348 w 418"/>
                <a:gd name="T97" fmla="*/ 234 h 249"/>
                <a:gd name="T98" fmla="*/ 347 w 418"/>
                <a:gd name="T99" fmla="*/ 226 h 249"/>
                <a:gd name="T100" fmla="*/ 348 w 418"/>
                <a:gd name="T101" fmla="*/ 220 h 249"/>
                <a:gd name="T102" fmla="*/ 375 w 418"/>
                <a:gd name="T103" fmla="*/ 210 h 249"/>
                <a:gd name="T104" fmla="*/ 366 w 418"/>
                <a:gd name="T105" fmla="*/ 200 h 249"/>
                <a:gd name="T106" fmla="*/ 390 w 418"/>
                <a:gd name="T107" fmla="*/ 192 h 249"/>
                <a:gd name="T108" fmla="*/ 391 w 418"/>
                <a:gd name="T109" fmla="*/ 189 h 249"/>
                <a:gd name="T110" fmla="*/ 401 w 418"/>
                <a:gd name="T111" fmla="*/ 186 h 2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8"/>
                <a:gd name="T169" fmla="*/ 0 h 249"/>
                <a:gd name="T170" fmla="*/ 418 w 418"/>
                <a:gd name="T171" fmla="*/ 249 h 2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8" h="249">
                  <a:moveTo>
                    <a:pt x="405" y="184"/>
                  </a:moveTo>
                  <a:lnTo>
                    <a:pt x="409" y="176"/>
                  </a:lnTo>
                  <a:lnTo>
                    <a:pt x="415" y="170"/>
                  </a:lnTo>
                  <a:lnTo>
                    <a:pt x="417" y="163"/>
                  </a:lnTo>
                  <a:lnTo>
                    <a:pt x="415" y="162"/>
                  </a:lnTo>
                  <a:lnTo>
                    <a:pt x="406" y="160"/>
                  </a:lnTo>
                  <a:lnTo>
                    <a:pt x="396" y="160"/>
                  </a:lnTo>
                  <a:lnTo>
                    <a:pt x="380" y="163"/>
                  </a:lnTo>
                  <a:lnTo>
                    <a:pt x="370" y="163"/>
                  </a:lnTo>
                  <a:lnTo>
                    <a:pt x="366" y="162"/>
                  </a:lnTo>
                  <a:lnTo>
                    <a:pt x="364" y="163"/>
                  </a:lnTo>
                  <a:lnTo>
                    <a:pt x="362" y="169"/>
                  </a:lnTo>
                  <a:lnTo>
                    <a:pt x="361" y="172"/>
                  </a:lnTo>
                  <a:lnTo>
                    <a:pt x="361" y="181"/>
                  </a:lnTo>
                  <a:lnTo>
                    <a:pt x="357" y="184"/>
                  </a:lnTo>
                  <a:lnTo>
                    <a:pt x="352" y="190"/>
                  </a:lnTo>
                  <a:lnTo>
                    <a:pt x="348" y="191"/>
                  </a:lnTo>
                  <a:lnTo>
                    <a:pt x="340" y="195"/>
                  </a:lnTo>
                  <a:lnTo>
                    <a:pt x="335" y="196"/>
                  </a:lnTo>
                  <a:lnTo>
                    <a:pt x="317" y="196"/>
                  </a:lnTo>
                  <a:lnTo>
                    <a:pt x="298" y="192"/>
                  </a:lnTo>
                  <a:lnTo>
                    <a:pt x="285" y="186"/>
                  </a:lnTo>
                  <a:lnTo>
                    <a:pt x="279" y="183"/>
                  </a:lnTo>
                  <a:lnTo>
                    <a:pt x="276" y="173"/>
                  </a:lnTo>
                  <a:lnTo>
                    <a:pt x="274" y="161"/>
                  </a:lnTo>
                  <a:lnTo>
                    <a:pt x="270" y="149"/>
                  </a:lnTo>
                  <a:lnTo>
                    <a:pt x="265" y="139"/>
                  </a:lnTo>
                  <a:lnTo>
                    <a:pt x="263" y="128"/>
                  </a:lnTo>
                  <a:lnTo>
                    <a:pt x="263" y="119"/>
                  </a:lnTo>
                  <a:lnTo>
                    <a:pt x="265" y="112"/>
                  </a:lnTo>
                  <a:lnTo>
                    <a:pt x="263" y="95"/>
                  </a:lnTo>
                  <a:lnTo>
                    <a:pt x="250" y="89"/>
                  </a:lnTo>
                  <a:lnTo>
                    <a:pt x="239" y="78"/>
                  </a:lnTo>
                  <a:lnTo>
                    <a:pt x="228" y="64"/>
                  </a:lnTo>
                  <a:lnTo>
                    <a:pt x="221" y="56"/>
                  </a:lnTo>
                  <a:lnTo>
                    <a:pt x="214" y="50"/>
                  </a:lnTo>
                  <a:lnTo>
                    <a:pt x="205" y="49"/>
                  </a:lnTo>
                  <a:lnTo>
                    <a:pt x="199" y="54"/>
                  </a:lnTo>
                  <a:lnTo>
                    <a:pt x="192" y="54"/>
                  </a:lnTo>
                  <a:lnTo>
                    <a:pt x="182" y="49"/>
                  </a:lnTo>
                  <a:lnTo>
                    <a:pt x="170" y="40"/>
                  </a:lnTo>
                  <a:lnTo>
                    <a:pt x="160" y="29"/>
                  </a:lnTo>
                  <a:lnTo>
                    <a:pt x="156" y="12"/>
                  </a:lnTo>
                  <a:lnTo>
                    <a:pt x="144" y="9"/>
                  </a:lnTo>
                  <a:lnTo>
                    <a:pt x="134" y="7"/>
                  </a:lnTo>
                  <a:lnTo>
                    <a:pt x="127" y="12"/>
                  </a:lnTo>
                  <a:lnTo>
                    <a:pt x="117" y="18"/>
                  </a:lnTo>
                  <a:lnTo>
                    <a:pt x="105" y="20"/>
                  </a:lnTo>
                  <a:lnTo>
                    <a:pt x="90" y="20"/>
                  </a:lnTo>
                  <a:lnTo>
                    <a:pt x="68" y="14"/>
                  </a:lnTo>
                  <a:lnTo>
                    <a:pt x="50" y="9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6" y="1"/>
                  </a:lnTo>
                  <a:lnTo>
                    <a:pt x="0" y="9"/>
                  </a:lnTo>
                  <a:lnTo>
                    <a:pt x="25" y="56"/>
                  </a:lnTo>
                  <a:lnTo>
                    <a:pt x="35" y="80"/>
                  </a:lnTo>
                  <a:lnTo>
                    <a:pt x="44" y="85"/>
                  </a:lnTo>
                  <a:lnTo>
                    <a:pt x="53" y="92"/>
                  </a:lnTo>
                  <a:lnTo>
                    <a:pt x="61" y="103"/>
                  </a:lnTo>
                  <a:lnTo>
                    <a:pt x="71" y="121"/>
                  </a:lnTo>
                  <a:lnTo>
                    <a:pt x="89" y="142"/>
                  </a:lnTo>
                  <a:lnTo>
                    <a:pt x="101" y="147"/>
                  </a:lnTo>
                  <a:lnTo>
                    <a:pt x="105" y="147"/>
                  </a:lnTo>
                  <a:lnTo>
                    <a:pt x="105" y="143"/>
                  </a:lnTo>
                  <a:lnTo>
                    <a:pt x="86" y="114"/>
                  </a:lnTo>
                  <a:lnTo>
                    <a:pt x="78" y="100"/>
                  </a:lnTo>
                  <a:lnTo>
                    <a:pt x="68" y="81"/>
                  </a:lnTo>
                  <a:lnTo>
                    <a:pt x="47" y="56"/>
                  </a:lnTo>
                  <a:lnTo>
                    <a:pt x="37" y="40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5"/>
                  </a:lnTo>
                  <a:lnTo>
                    <a:pt x="37" y="13"/>
                  </a:lnTo>
                  <a:lnTo>
                    <a:pt x="45" y="18"/>
                  </a:lnTo>
                  <a:lnTo>
                    <a:pt x="60" y="42"/>
                  </a:lnTo>
                  <a:lnTo>
                    <a:pt x="71" y="62"/>
                  </a:lnTo>
                  <a:lnTo>
                    <a:pt x="84" y="76"/>
                  </a:lnTo>
                  <a:lnTo>
                    <a:pt x="95" y="80"/>
                  </a:lnTo>
                  <a:lnTo>
                    <a:pt x="103" y="85"/>
                  </a:lnTo>
                  <a:lnTo>
                    <a:pt x="105" y="94"/>
                  </a:lnTo>
                  <a:lnTo>
                    <a:pt x="152" y="142"/>
                  </a:lnTo>
                  <a:lnTo>
                    <a:pt x="157" y="157"/>
                  </a:lnTo>
                  <a:lnTo>
                    <a:pt x="160" y="196"/>
                  </a:lnTo>
                  <a:lnTo>
                    <a:pt x="185" y="201"/>
                  </a:lnTo>
                  <a:lnTo>
                    <a:pt x="200" y="207"/>
                  </a:lnTo>
                  <a:lnTo>
                    <a:pt x="215" y="214"/>
                  </a:lnTo>
                  <a:lnTo>
                    <a:pt x="226" y="223"/>
                  </a:lnTo>
                  <a:lnTo>
                    <a:pt x="244" y="223"/>
                  </a:lnTo>
                  <a:lnTo>
                    <a:pt x="259" y="229"/>
                  </a:lnTo>
                  <a:lnTo>
                    <a:pt x="293" y="238"/>
                  </a:lnTo>
                  <a:lnTo>
                    <a:pt x="327" y="238"/>
                  </a:lnTo>
                  <a:lnTo>
                    <a:pt x="334" y="238"/>
                  </a:lnTo>
                  <a:lnTo>
                    <a:pt x="338" y="242"/>
                  </a:lnTo>
                  <a:lnTo>
                    <a:pt x="341" y="248"/>
                  </a:lnTo>
                  <a:lnTo>
                    <a:pt x="343" y="242"/>
                  </a:lnTo>
                  <a:lnTo>
                    <a:pt x="348" y="234"/>
                  </a:lnTo>
                  <a:lnTo>
                    <a:pt x="348" y="231"/>
                  </a:lnTo>
                  <a:lnTo>
                    <a:pt x="347" y="226"/>
                  </a:lnTo>
                  <a:lnTo>
                    <a:pt x="345" y="223"/>
                  </a:lnTo>
                  <a:lnTo>
                    <a:pt x="348" y="220"/>
                  </a:lnTo>
                  <a:lnTo>
                    <a:pt x="375" y="219"/>
                  </a:lnTo>
                  <a:lnTo>
                    <a:pt x="375" y="210"/>
                  </a:lnTo>
                  <a:lnTo>
                    <a:pt x="364" y="200"/>
                  </a:lnTo>
                  <a:lnTo>
                    <a:pt x="366" y="200"/>
                  </a:lnTo>
                  <a:lnTo>
                    <a:pt x="366" y="192"/>
                  </a:lnTo>
                  <a:lnTo>
                    <a:pt x="390" y="192"/>
                  </a:lnTo>
                  <a:lnTo>
                    <a:pt x="390" y="190"/>
                  </a:lnTo>
                  <a:lnTo>
                    <a:pt x="391" y="189"/>
                  </a:lnTo>
                  <a:lnTo>
                    <a:pt x="394" y="189"/>
                  </a:lnTo>
                  <a:lnTo>
                    <a:pt x="401" y="186"/>
                  </a:lnTo>
                  <a:lnTo>
                    <a:pt x="405" y="18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2" name="Freeform 212"/>
            <p:cNvSpPr>
              <a:spLocks/>
            </p:cNvSpPr>
            <p:nvPr/>
          </p:nvSpPr>
          <p:spPr bwMode="auto">
            <a:xfrm>
              <a:off x="1736" y="2533"/>
              <a:ext cx="79" cy="46"/>
            </a:xfrm>
            <a:custGeom>
              <a:avLst/>
              <a:gdLst>
                <a:gd name="T0" fmla="*/ 88 w 91"/>
                <a:gd name="T1" fmla="*/ 8 h 48"/>
                <a:gd name="T2" fmla="*/ 82 w 91"/>
                <a:gd name="T3" fmla="*/ 8 h 48"/>
                <a:gd name="T4" fmla="*/ 73 w 91"/>
                <a:gd name="T5" fmla="*/ 10 h 48"/>
                <a:gd name="T6" fmla="*/ 70 w 91"/>
                <a:gd name="T7" fmla="*/ 10 h 48"/>
                <a:gd name="T8" fmla="*/ 64 w 91"/>
                <a:gd name="T9" fmla="*/ 19 h 48"/>
                <a:gd name="T10" fmla="*/ 62 w 91"/>
                <a:gd name="T11" fmla="*/ 23 h 48"/>
                <a:gd name="T12" fmla="*/ 53 w 91"/>
                <a:gd name="T13" fmla="*/ 31 h 48"/>
                <a:gd name="T14" fmla="*/ 51 w 91"/>
                <a:gd name="T15" fmla="*/ 32 h 48"/>
                <a:gd name="T16" fmla="*/ 48 w 91"/>
                <a:gd name="T17" fmla="*/ 33 h 48"/>
                <a:gd name="T18" fmla="*/ 47 w 91"/>
                <a:gd name="T19" fmla="*/ 38 h 48"/>
                <a:gd name="T20" fmla="*/ 45 w 91"/>
                <a:gd name="T21" fmla="*/ 41 h 48"/>
                <a:gd name="T22" fmla="*/ 42 w 91"/>
                <a:gd name="T23" fmla="*/ 45 h 48"/>
                <a:gd name="T24" fmla="*/ 40 w 91"/>
                <a:gd name="T25" fmla="*/ 47 h 48"/>
                <a:gd name="T26" fmla="*/ 38 w 91"/>
                <a:gd name="T27" fmla="*/ 47 h 48"/>
                <a:gd name="T28" fmla="*/ 36 w 91"/>
                <a:gd name="T29" fmla="*/ 43 h 48"/>
                <a:gd name="T30" fmla="*/ 35 w 91"/>
                <a:gd name="T31" fmla="*/ 43 h 48"/>
                <a:gd name="T32" fmla="*/ 34 w 91"/>
                <a:gd name="T33" fmla="*/ 44 h 48"/>
                <a:gd name="T34" fmla="*/ 32 w 91"/>
                <a:gd name="T35" fmla="*/ 43 h 48"/>
                <a:gd name="T36" fmla="*/ 32 w 91"/>
                <a:gd name="T37" fmla="*/ 42 h 48"/>
                <a:gd name="T38" fmla="*/ 34 w 91"/>
                <a:gd name="T39" fmla="*/ 36 h 48"/>
                <a:gd name="T40" fmla="*/ 28 w 91"/>
                <a:gd name="T41" fmla="*/ 33 h 48"/>
                <a:gd name="T42" fmla="*/ 24 w 91"/>
                <a:gd name="T43" fmla="*/ 31 h 48"/>
                <a:gd name="T44" fmla="*/ 22 w 91"/>
                <a:gd name="T45" fmla="*/ 30 h 48"/>
                <a:gd name="T46" fmla="*/ 18 w 91"/>
                <a:gd name="T47" fmla="*/ 31 h 48"/>
                <a:gd name="T48" fmla="*/ 17 w 91"/>
                <a:gd name="T49" fmla="*/ 33 h 48"/>
                <a:gd name="T50" fmla="*/ 12 w 91"/>
                <a:gd name="T51" fmla="*/ 29 h 48"/>
                <a:gd name="T52" fmla="*/ 3 w 91"/>
                <a:gd name="T53" fmla="*/ 24 h 48"/>
                <a:gd name="T54" fmla="*/ 0 w 91"/>
                <a:gd name="T55" fmla="*/ 24 h 48"/>
                <a:gd name="T56" fmla="*/ 2 w 91"/>
                <a:gd name="T57" fmla="*/ 23 h 48"/>
                <a:gd name="T58" fmla="*/ 3 w 91"/>
                <a:gd name="T59" fmla="*/ 23 h 48"/>
                <a:gd name="T60" fmla="*/ 11 w 91"/>
                <a:gd name="T61" fmla="*/ 19 h 48"/>
                <a:gd name="T62" fmla="*/ 15 w 91"/>
                <a:gd name="T63" fmla="*/ 13 h 48"/>
                <a:gd name="T64" fmla="*/ 17 w 91"/>
                <a:gd name="T65" fmla="*/ 13 h 48"/>
                <a:gd name="T66" fmla="*/ 27 w 91"/>
                <a:gd name="T67" fmla="*/ 7 h 48"/>
                <a:gd name="T68" fmla="*/ 31 w 91"/>
                <a:gd name="T69" fmla="*/ 2 h 48"/>
                <a:gd name="T70" fmla="*/ 32 w 91"/>
                <a:gd name="T71" fmla="*/ 1 h 48"/>
                <a:gd name="T72" fmla="*/ 36 w 91"/>
                <a:gd name="T73" fmla="*/ 2 h 48"/>
                <a:gd name="T74" fmla="*/ 45 w 91"/>
                <a:gd name="T75" fmla="*/ 1 h 48"/>
                <a:gd name="T76" fmla="*/ 54 w 91"/>
                <a:gd name="T77" fmla="*/ 0 h 48"/>
                <a:gd name="T78" fmla="*/ 67 w 91"/>
                <a:gd name="T79" fmla="*/ 2 h 48"/>
                <a:gd name="T80" fmla="*/ 87 w 91"/>
                <a:gd name="T81" fmla="*/ 4 h 48"/>
                <a:gd name="T82" fmla="*/ 90 w 91"/>
                <a:gd name="T83" fmla="*/ 7 h 48"/>
                <a:gd name="T84" fmla="*/ 88 w 91"/>
                <a:gd name="T85" fmla="*/ 8 h 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"/>
                <a:gd name="T130" fmla="*/ 0 h 48"/>
                <a:gd name="T131" fmla="*/ 91 w 91"/>
                <a:gd name="T132" fmla="*/ 48 h 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" h="48">
                  <a:moveTo>
                    <a:pt x="88" y="8"/>
                  </a:moveTo>
                  <a:lnTo>
                    <a:pt x="82" y="8"/>
                  </a:lnTo>
                  <a:lnTo>
                    <a:pt x="73" y="10"/>
                  </a:lnTo>
                  <a:lnTo>
                    <a:pt x="70" y="10"/>
                  </a:lnTo>
                  <a:lnTo>
                    <a:pt x="64" y="19"/>
                  </a:lnTo>
                  <a:lnTo>
                    <a:pt x="62" y="23"/>
                  </a:lnTo>
                  <a:lnTo>
                    <a:pt x="53" y="31"/>
                  </a:lnTo>
                  <a:lnTo>
                    <a:pt x="51" y="32"/>
                  </a:lnTo>
                  <a:lnTo>
                    <a:pt x="48" y="33"/>
                  </a:lnTo>
                  <a:lnTo>
                    <a:pt x="47" y="38"/>
                  </a:lnTo>
                  <a:lnTo>
                    <a:pt x="45" y="41"/>
                  </a:lnTo>
                  <a:lnTo>
                    <a:pt x="42" y="45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4" y="36"/>
                  </a:lnTo>
                  <a:lnTo>
                    <a:pt x="28" y="33"/>
                  </a:lnTo>
                  <a:lnTo>
                    <a:pt x="24" y="31"/>
                  </a:lnTo>
                  <a:lnTo>
                    <a:pt x="22" y="30"/>
                  </a:lnTo>
                  <a:lnTo>
                    <a:pt x="18" y="31"/>
                  </a:lnTo>
                  <a:lnTo>
                    <a:pt x="17" y="33"/>
                  </a:lnTo>
                  <a:lnTo>
                    <a:pt x="12" y="29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11" y="19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27" y="7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6" y="2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7" y="2"/>
                  </a:lnTo>
                  <a:lnTo>
                    <a:pt x="87" y="4"/>
                  </a:lnTo>
                  <a:lnTo>
                    <a:pt x="90" y="7"/>
                  </a:lnTo>
                  <a:lnTo>
                    <a:pt x="88" y="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3" name="Freeform 213"/>
            <p:cNvSpPr>
              <a:spLocks/>
            </p:cNvSpPr>
            <p:nvPr/>
          </p:nvSpPr>
          <p:spPr bwMode="auto">
            <a:xfrm>
              <a:off x="1726" y="2557"/>
              <a:ext cx="40" cy="22"/>
            </a:xfrm>
            <a:custGeom>
              <a:avLst/>
              <a:gdLst>
                <a:gd name="T0" fmla="*/ 48 w 49"/>
                <a:gd name="T1" fmla="*/ 19 h 24"/>
                <a:gd name="T2" fmla="*/ 45 w 49"/>
                <a:gd name="T3" fmla="*/ 23 h 24"/>
                <a:gd name="T4" fmla="*/ 22 w 49"/>
                <a:gd name="T5" fmla="*/ 19 h 24"/>
                <a:gd name="T6" fmla="*/ 13 w 49"/>
                <a:gd name="T7" fmla="*/ 16 h 24"/>
                <a:gd name="T8" fmla="*/ 2 w 49"/>
                <a:gd name="T9" fmla="*/ 10 h 24"/>
                <a:gd name="T10" fmla="*/ 0 w 49"/>
                <a:gd name="T11" fmla="*/ 9 h 24"/>
                <a:gd name="T12" fmla="*/ 8 w 49"/>
                <a:gd name="T13" fmla="*/ 4 h 24"/>
                <a:gd name="T14" fmla="*/ 14 w 49"/>
                <a:gd name="T15" fmla="*/ 0 h 24"/>
                <a:gd name="T16" fmla="*/ 17 w 49"/>
                <a:gd name="T17" fmla="*/ 1 h 24"/>
                <a:gd name="T18" fmla="*/ 22 w 49"/>
                <a:gd name="T19" fmla="*/ 2 h 24"/>
                <a:gd name="T20" fmla="*/ 26 w 49"/>
                <a:gd name="T21" fmla="*/ 5 h 24"/>
                <a:gd name="T22" fmla="*/ 27 w 49"/>
                <a:gd name="T23" fmla="*/ 6 h 24"/>
                <a:gd name="T24" fmla="*/ 32 w 49"/>
                <a:gd name="T25" fmla="*/ 8 h 24"/>
                <a:gd name="T26" fmla="*/ 35 w 49"/>
                <a:gd name="T27" fmla="*/ 6 h 24"/>
                <a:gd name="T28" fmla="*/ 40 w 49"/>
                <a:gd name="T29" fmla="*/ 6 h 24"/>
                <a:gd name="T30" fmla="*/ 45 w 49"/>
                <a:gd name="T31" fmla="*/ 8 h 24"/>
                <a:gd name="T32" fmla="*/ 48 w 49"/>
                <a:gd name="T33" fmla="*/ 12 h 24"/>
                <a:gd name="T34" fmla="*/ 48 w 49"/>
                <a:gd name="T35" fmla="*/ 14 h 24"/>
                <a:gd name="T36" fmla="*/ 48 w 49"/>
                <a:gd name="T37" fmla="*/ 17 h 24"/>
                <a:gd name="T38" fmla="*/ 48 w 49"/>
                <a:gd name="T39" fmla="*/ 19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"/>
                <a:gd name="T61" fmla="*/ 0 h 24"/>
                <a:gd name="T62" fmla="*/ 49 w 49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" h="24">
                  <a:moveTo>
                    <a:pt x="48" y="19"/>
                  </a:moveTo>
                  <a:lnTo>
                    <a:pt x="45" y="23"/>
                  </a:lnTo>
                  <a:lnTo>
                    <a:pt x="22" y="19"/>
                  </a:lnTo>
                  <a:lnTo>
                    <a:pt x="13" y="16"/>
                  </a:lnTo>
                  <a:lnTo>
                    <a:pt x="2" y="10"/>
                  </a:lnTo>
                  <a:lnTo>
                    <a:pt x="0" y="9"/>
                  </a:lnTo>
                  <a:lnTo>
                    <a:pt x="8" y="4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32" y="8"/>
                  </a:lnTo>
                  <a:lnTo>
                    <a:pt x="35" y="6"/>
                  </a:lnTo>
                  <a:lnTo>
                    <a:pt x="40" y="6"/>
                  </a:lnTo>
                  <a:lnTo>
                    <a:pt x="45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8" y="17"/>
                  </a:lnTo>
                  <a:lnTo>
                    <a:pt x="48" y="19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4" name="Freeform 214"/>
            <p:cNvSpPr>
              <a:spLocks/>
            </p:cNvSpPr>
            <p:nvPr/>
          </p:nvSpPr>
          <p:spPr bwMode="auto">
            <a:xfrm>
              <a:off x="2070" y="2507"/>
              <a:ext cx="17" cy="20"/>
            </a:xfrm>
            <a:custGeom>
              <a:avLst/>
              <a:gdLst>
                <a:gd name="T0" fmla="*/ 10 w 21"/>
                <a:gd name="T1" fmla="*/ 18 h 19"/>
                <a:gd name="T2" fmla="*/ 20 w 21"/>
                <a:gd name="T3" fmla="*/ 9 h 19"/>
                <a:gd name="T4" fmla="*/ 10 w 21"/>
                <a:gd name="T5" fmla="*/ 0 h 19"/>
                <a:gd name="T6" fmla="*/ 0 w 21"/>
                <a:gd name="T7" fmla="*/ 9 h 19"/>
                <a:gd name="T8" fmla="*/ 10 w 21"/>
                <a:gd name="T9" fmla="*/ 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10" y="18"/>
                  </a:moveTo>
                  <a:lnTo>
                    <a:pt x="20" y="9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5" name="Freeform 215"/>
            <p:cNvSpPr>
              <a:spLocks/>
            </p:cNvSpPr>
            <p:nvPr/>
          </p:nvSpPr>
          <p:spPr bwMode="auto">
            <a:xfrm>
              <a:off x="2085" y="2524"/>
              <a:ext cx="17" cy="17"/>
            </a:xfrm>
            <a:custGeom>
              <a:avLst/>
              <a:gdLst>
                <a:gd name="T0" fmla="*/ 10 w 21"/>
                <a:gd name="T1" fmla="*/ 18 h 19"/>
                <a:gd name="T2" fmla="*/ 20 w 21"/>
                <a:gd name="T3" fmla="*/ 9 h 19"/>
                <a:gd name="T4" fmla="*/ 10 w 21"/>
                <a:gd name="T5" fmla="*/ 0 h 19"/>
                <a:gd name="T6" fmla="*/ 0 w 21"/>
                <a:gd name="T7" fmla="*/ 9 h 19"/>
                <a:gd name="T8" fmla="*/ 10 w 21"/>
                <a:gd name="T9" fmla="*/ 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10" y="18"/>
                  </a:moveTo>
                  <a:lnTo>
                    <a:pt x="20" y="9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6" name="Freeform 216"/>
            <p:cNvSpPr>
              <a:spLocks/>
            </p:cNvSpPr>
            <p:nvPr/>
          </p:nvSpPr>
          <p:spPr bwMode="auto">
            <a:xfrm>
              <a:off x="2087" y="2534"/>
              <a:ext cx="17" cy="20"/>
            </a:xfrm>
            <a:custGeom>
              <a:avLst/>
              <a:gdLst>
                <a:gd name="T0" fmla="*/ 0 w 20"/>
                <a:gd name="T1" fmla="*/ 18 h 19"/>
                <a:gd name="T2" fmla="*/ 19 w 20"/>
                <a:gd name="T3" fmla="*/ 10 h 19"/>
                <a:gd name="T4" fmla="*/ 0 w 20"/>
                <a:gd name="T5" fmla="*/ 0 h 19"/>
                <a:gd name="T6" fmla="*/ 0 w 20"/>
                <a:gd name="T7" fmla="*/ 10 h 19"/>
                <a:gd name="T8" fmla="*/ 0 w 20"/>
                <a:gd name="T9" fmla="*/ 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9"/>
                <a:gd name="T17" fmla="*/ 20 w 2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9">
                  <a:moveTo>
                    <a:pt x="0" y="18"/>
                  </a:moveTo>
                  <a:lnTo>
                    <a:pt x="19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7" name="Freeform 217"/>
            <p:cNvSpPr>
              <a:spLocks/>
            </p:cNvSpPr>
            <p:nvPr/>
          </p:nvSpPr>
          <p:spPr bwMode="auto">
            <a:xfrm>
              <a:off x="2037" y="2504"/>
              <a:ext cx="17" cy="17"/>
            </a:xfrm>
            <a:custGeom>
              <a:avLst/>
              <a:gdLst>
                <a:gd name="T0" fmla="*/ 10 w 21"/>
                <a:gd name="T1" fmla="*/ 18 h 19"/>
                <a:gd name="T2" fmla="*/ 18 w 21"/>
                <a:gd name="T3" fmla="*/ 14 h 19"/>
                <a:gd name="T4" fmla="*/ 20 w 21"/>
                <a:gd name="T5" fmla="*/ 7 h 19"/>
                <a:gd name="T6" fmla="*/ 18 w 21"/>
                <a:gd name="T7" fmla="*/ 0 h 19"/>
                <a:gd name="T8" fmla="*/ 10 w 21"/>
                <a:gd name="T9" fmla="*/ 0 h 19"/>
                <a:gd name="T10" fmla="*/ 3 w 21"/>
                <a:gd name="T11" fmla="*/ 0 h 19"/>
                <a:gd name="T12" fmla="*/ 0 w 21"/>
                <a:gd name="T13" fmla="*/ 7 h 19"/>
                <a:gd name="T14" fmla="*/ 3 w 21"/>
                <a:gd name="T15" fmla="*/ 14 h 19"/>
                <a:gd name="T16" fmla="*/ 10 w 21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10" y="18"/>
                  </a:moveTo>
                  <a:lnTo>
                    <a:pt x="18" y="14"/>
                  </a:lnTo>
                  <a:lnTo>
                    <a:pt x="20" y="7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10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8" name="Freeform 218"/>
            <p:cNvSpPr>
              <a:spLocks/>
            </p:cNvSpPr>
            <p:nvPr/>
          </p:nvSpPr>
          <p:spPr bwMode="auto">
            <a:xfrm>
              <a:off x="1874" y="2390"/>
              <a:ext cx="21" cy="19"/>
            </a:xfrm>
            <a:custGeom>
              <a:avLst/>
              <a:gdLst>
                <a:gd name="T0" fmla="*/ 12 w 24"/>
                <a:gd name="T1" fmla="*/ 18 h 19"/>
                <a:gd name="T2" fmla="*/ 23 w 24"/>
                <a:gd name="T3" fmla="*/ 9 h 19"/>
                <a:gd name="T4" fmla="*/ 20 w 24"/>
                <a:gd name="T5" fmla="*/ 3 h 19"/>
                <a:gd name="T6" fmla="*/ 12 w 24"/>
                <a:gd name="T7" fmla="*/ 0 h 19"/>
                <a:gd name="T8" fmla="*/ 3 w 24"/>
                <a:gd name="T9" fmla="*/ 3 h 19"/>
                <a:gd name="T10" fmla="*/ 0 w 24"/>
                <a:gd name="T11" fmla="*/ 9 h 19"/>
                <a:gd name="T12" fmla="*/ 12 w 24"/>
                <a:gd name="T13" fmla="*/ 1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9"/>
                <a:gd name="T23" fmla="*/ 24 w 24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9">
                  <a:moveTo>
                    <a:pt x="12" y="18"/>
                  </a:moveTo>
                  <a:lnTo>
                    <a:pt x="23" y="9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12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9" name="Freeform 219"/>
            <p:cNvSpPr>
              <a:spLocks/>
            </p:cNvSpPr>
            <p:nvPr/>
          </p:nvSpPr>
          <p:spPr bwMode="auto">
            <a:xfrm>
              <a:off x="1912" y="2391"/>
              <a:ext cx="17" cy="24"/>
            </a:xfrm>
            <a:custGeom>
              <a:avLst/>
              <a:gdLst>
                <a:gd name="T0" fmla="*/ 7 w 20"/>
                <a:gd name="T1" fmla="*/ 24 h 25"/>
                <a:gd name="T2" fmla="*/ 19 w 20"/>
                <a:gd name="T3" fmla="*/ 12 h 25"/>
                <a:gd name="T4" fmla="*/ 7 w 20"/>
                <a:gd name="T5" fmla="*/ 0 h 25"/>
                <a:gd name="T6" fmla="*/ 0 w 20"/>
                <a:gd name="T7" fmla="*/ 3 h 25"/>
                <a:gd name="T8" fmla="*/ 0 w 20"/>
                <a:gd name="T9" fmla="*/ 12 h 25"/>
                <a:gd name="T10" fmla="*/ 7 w 20"/>
                <a:gd name="T11" fmla="*/ 24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5"/>
                <a:gd name="T20" fmla="*/ 20 w 2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5">
                  <a:moveTo>
                    <a:pt x="7" y="24"/>
                  </a:moveTo>
                  <a:lnTo>
                    <a:pt x="19" y="12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7" y="2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0" name="Freeform 220"/>
            <p:cNvSpPr>
              <a:spLocks/>
            </p:cNvSpPr>
            <p:nvPr/>
          </p:nvSpPr>
          <p:spPr bwMode="auto">
            <a:xfrm>
              <a:off x="1932" y="2432"/>
              <a:ext cx="17" cy="19"/>
            </a:xfrm>
            <a:custGeom>
              <a:avLst/>
              <a:gdLst>
                <a:gd name="T0" fmla="*/ 7 w 21"/>
                <a:gd name="T1" fmla="*/ 18 h 19"/>
                <a:gd name="T2" fmla="*/ 20 w 21"/>
                <a:gd name="T3" fmla="*/ 7 h 19"/>
                <a:gd name="T4" fmla="*/ 7 w 21"/>
                <a:gd name="T5" fmla="*/ 0 h 19"/>
                <a:gd name="T6" fmla="*/ 0 w 21"/>
                <a:gd name="T7" fmla="*/ 7 h 19"/>
                <a:gd name="T8" fmla="*/ 7 w 21"/>
                <a:gd name="T9" fmla="*/ 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7" y="18"/>
                  </a:moveTo>
                  <a:lnTo>
                    <a:pt x="20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1" name="Freeform 221"/>
            <p:cNvSpPr>
              <a:spLocks/>
            </p:cNvSpPr>
            <p:nvPr/>
          </p:nvSpPr>
          <p:spPr bwMode="auto">
            <a:xfrm>
              <a:off x="1945" y="2434"/>
              <a:ext cx="17" cy="19"/>
            </a:xfrm>
            <a:custGeom>
              <a:avLst/>
              <a:gdLst>
                <a:gd name="T0" fmla="*/ 9 w 20"/>
                <a:gd name="T1" fmla="*/ 18 h 19"/>
                <a:gd name="T2" fmla="*/ 19 w 20"/>
                <a:gd name="T3" fmla="*/ 9 h 19"/>
                <a:gd name="T4" fmla="*/ 9 w 20"/>
                <a:gd name="T5" fmla="*/ 0 h 19"/>
                <a:gd name="T6" fmla="*/ 0 w 20"/>
                <a:gd name="T7" fmla="*/ 9 h 19"/>
                <a:gd name="T8" fmla="*/ 9 w 20"/>
                <a:gd name="T9" fmla="*/ 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9"/>
                <a:gd name="T17" fmla="*/ 20 w 2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9">
                  <a:moveTo>
                    <a:pt x="9" y="18"/>
                  </a:moveTo>
                  <a:lnTo>
                    <a:pt x="19" y="9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2" name="Freeform 222"/>
            <p:cNvSpPr>
              <a:spLocks/>
            </p:cNvSpPr>
            <p:nvPr/>
          </p:nvSpPr>
          <p:spPr bwMode="auto">
            <a:xfrm>
              <a:off x="1937" y="2468"/>
              <a:ext cx="17" cy="19"/>
            </a:xfrm>
            <a:custGeom>
              <a:avLst/>
              <a:gdLst>
                <a:gd name="T0" fmla="*/ 0 w 22"/>
                <a:gd name="T1" fmla="*/ 12 h 19"/>
                <a:gd name="T2" fmla="*/ 3 w 22"/>
                <a:gd name="T3" fmla="*/ 4 h 19"/>
                <a:gd name="T4" fmla="*/ 11 w 22"/>
                <a:gd name="T5" fmla="*/ 0 h 19"/>
                <a:gd name="T6" fmla="*/ 15 w 22"/>
                <a:gd name="T7" fmla="*/ 8 h 19"/>
                <a:gd name="T8" fmla="*/ 21 w 22"/>
                <a:gd name="T9" fmla="*/ 16 h 19"/>
                <a:gd name="T10" fmla="*/ 9 w 22"/>
                <a:gd name="T11" fmla="*/ 18 h 19"/>
                <a:gd name="T12" fmla="*/ 0 w 22"/>
                <a:gd name="T13" fmla="*/ 1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9"/>
                <a:gd name="T23" fmla="*/ 22 w 22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9">
                  <a:moveTo>
                    <a:pt x="0" y="12"/>
                  </a:moveTo>
                  <a:lnTo>
                    <a:pt x="3" y="4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1" y="16"/>
                  </a:lnTo>
                  <a:lnTo>
                    <a:pt x="9" y="18"/>
                  </a:lnTo>
                  <a:lnTo>
                    <a:pt x="0" y="12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3" name="Freeform 223"/>
            <p:cNvSpPr>
              <a:spLocks/>
            </p:cNvSpPr>
            <p:nvPr/>
          </p:nvSpPr>
          <p:spPr bwMode="auto">
            <a:xfrm>
              <a:off x="1903" y="2432"/>
              <a:ext cx="15" cy="22"/>
            </a:xfrm>
            <a:custGeom>
              <a:avLst/>
              <a:gdLst>
                <a:gd name="T0" fmla="*/ 7 w 20"/>
                <a:gd name="T1" fmla="*/ 0 h 21"/>
                <a:gd name="T2" fmla="*/ 0 w 20"/>
                <a:gd name="T3" fmla="*/ 3 h 21"/>
                <a:gd name="T4" fmla="*/ 4 w 20"/>
                <a:gd name="T5" fmla="*/ 10 h 21"/>
                <a:gd name="T6" fmla="*/ 11 w 20"/>
                <a:gd name="T7" fmla="*/ 20 h 21"/>
                <a:gd name="T8" fmla="*/ 16 w 20"/>
                <a:gd name="T9" fmla="*/ 20 h 21"/>
                <a:gd name="T10" fmla="*/ 19 w 20"/>
                <a:gd name="T11" fmla="*/ 17 h 21"/>
                <a:gd name="T12" fmla="*/ 17 w 20"/>
                <a:gd name="T13" fmla="*/ 6 h 21"/>
                <a:gd name="T14" fmla="*/ 7 w 20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1"/>
                <a:gd name="T26" fmla="*/ 20 w 20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1">
                  <a:moveTo>
                    <a:pt x="7" y="0"/>
                  </a:moveTo>
                  <a:lnTo>
                    <a:pt x="0" y="3"/>
                  </a:lnTo>
                  <a:lnTo>
                    <a:pt x="4" y="10"/>
                  </a:lnTo>
                  <a:lnTo>
                    <a:pt x="11" y="20"/>
                  </a:lnTo>
                  <a:lnTo>
                    <a:pt x="16" y="20"/>
                  </a:lnTo>
                  <a:lnTo>
                    <a:pt x="19" y="17"/>
                  </a:lnTo>
                  <a:lnTo>
                    <a:pt x="17" y="6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4" name="Freeform 224"/>
            <p:cNvSpPr>
              <a:spLocks/>
            </p:cNvSpPr>
            <p:nvPr/>
          </p:nvSpPr>
          <p:spPr bwMode="auto">
            <a:xfrm>
              <a:off x="1956" y="2490"/>
              <a:ext cx="38" cy="26"/>
            </a:xfrm>
            <a:custGeom>
              <a:avLst/>
              <a:gdLst>
                <a:gd name="T0" fmla="*/ 4 w 43"/>
                <a:gd name="T1" fmla="*/ 0 h 30"/>
                <a:gd name="T2" fmla="*/ 6 w 43"/>
                <a:gd name="T3" fmla="*/ 4 h 30"/>
                <a:gd name="T4" fmla="*/ 4 w 43"/>
                <a:gd name="T5" fmla="*/ 10 h 30"/>
                <a:gd name="T6" fmla="*/ 0 w 43"/>
                <a:gd name="T7" fmla="*/ 14 h 30"/>
                <a:gd name="T8" fmla="*/ 0 w 43"/>
                <a:gd name="T9" fmla="*/ 21 h 30"/>
                <a:gd name="T10" fmla="*/ 2 w 43"/>
                <a:gd name="T11" fmla="*/ 25 h 30"/>
                <a:gd name="T12" fmla="*/ 4 w 43"/>
                <a:gd name="T13" fmla="*/ 29 h 30"/>
                <a:gd name="T14" fmla="*/ 9 w 43"/>
                <a:gd name="T15" fmla="*/ 29 h 30"/>
                <a:gd name="T16" fmla="*/ 14 w 43"/>
                <a:gd name="T17" fmla="*/ 24 h 30"/>
                <a:gd name="T18" fmla="*/ 15 w 43"/>
                <a:gd name="T19" fmla="*/ 22 h 30"/>
                <a:gd name="T20" fmla="*/ 19 w 43"/>
                <a:gd name="T21" fmla="*/ 22 h 30"/>
                <a:gd name="T22" fmla="*/ 23 w 43"/>
                <a:gd name="T23" fmla="*/ 24 h 30"/>
                <a:gd name="T24" fmla="*/ 34 w 43"/>
                <a:gd name="T25" fmla="*/ 22 h 30"/>
                <a:gd name="T26" fmla="*/ 42 w 43"/>
                <a:gd name="T27" fmla="*/ 18 h 30"/>
                <a:gd name="T28" fmla="*/ 40 w 43"/>
                <a:gd name="T29" fmla="*/ 13 h 30"/>
                <a:gd name="T30" fmla="*/ 34 w 43"/>
                <a:gd name="T31" fmla="*/ 10 h 30"/>
                <a:gd name="T32" fmla="*/ 24 w 43"/>
                <a:gd name="T33" fmla="*/ 8 h 30"/>
                <a:gd name="T34" fmla="*/ 30 w 43"/>
                <a:gd name="T35" fmla="*/ 6 h 30"/>
                <a:gd name="T36" fmla="*/ 20 w 43"/>
                <a:gd name="T37" fmla="*/ 5 h 30"/>
                <a:gd name="T38" fmla="*/ 14 w 43"/>
                <a:gd name="T39" fmla="*/ 2 h 30"/>
                <a:gd name="T40" fmla="*/ 4 w 43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30"/>
                <a:gd name="T65" fmla="*/ 43 w 43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30">
                  <a:moveTo>
                    <a:pt x="4" y="0"/>
                  </a:moveTo>
                  <a:lnTo>
                    <a:pt x="6" y="4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" y="25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4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24"/>
                  </a:lnTo>
                  <a:lnTo>
                    <a:pt x="34" y="22"/>
                  </a:lnTo>
                  <a:lnTo>
                    <a:pt x="42" y="18"/>
                  </a:lnTo>
                  <a:lnTo>
                    <a:pt x="40" y="13"/>
                  </a:lnTo>
                  <a:lnTo>
                    <a:pt x="34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5" name="Freeform 225"/>
            <p:cNvSpPr>
              <a:spLocks/>
            </p:cNvSpPr>
            <p:nvPr/>
          </p:nvSpPr>
          <p:spPr bwMode="auto">
            <a:xfrm>
              <a:off x="1922" y="2483"/>
              <a:ext cx="42" cy="34"/>
            </a:xfrm>
            <a:custGeom>
              <a:avLst/>
              <a:gdLst>
                <a:gd name="T0" fmla="*/ 12 w 49"/>
                <a:gd name="T1" fmla="*/ 1 h 37"/>
                <a:gd name="T2" fmla="*/ 7 w 49"/>
                <a:gd name="T3" fmla="*/ 5 h 37"/>
                <a:gd name="T4" fmla="*/ 14 w 49"/>
                <a:gd name="T5" fmla="*/ 7 h 37"/>
                <a:gd name="T6" fmla="*/ 19 w 49"/>
                <a:gd name="T7" fmla="*/ 7 h 37"/>
                <a:gd name="T8" fmla="*/ 23 w 49"/>
                <a:gd name="T9" fmla="*/ 9 h 37"/>
                <a:gd name="T10" fmla="*/ 27 w 49"/>
                <a:gd name="T11" fmla="*/ 12 h 37"/>
                <a:gd name="T12" fmla="*/ 29 w 49"/>
                <a:gd name="T13" fmla="*/ 16 h 37"/>
                <a:gd name="T14" fmla="*/ 26 w 49"/>
                <a:gd name="T15" fmla="*/ 19 h 37"/>
                <a:gd name="T16" fmla="*/ 20 w 49"/>
                <a:gd name="T17" fmla="*/ 20 h 37"/>
                <a:gd name="T18" fmla="*/ 10 w 49"/>
                <a:gd name="T19" fmla="*/ 16 h 37"/>
                <a:gd name="T20" fmla="*/ 3 w 49"/>
                <a:gd name="T21" fmla="*/ 16 h 37"/>
                <a:gd name="T22" fmla="*/ 0 w 49"/>
                <a:gd name="T23" fmla="*/ 21 h 37"/>
                <a:gd name="T24" fmla="*/ 5 w 49"/>
                <a:gd name="T25" fmla="*/ 23 h 37"/>
                <a:gd name="T26" fmla="*/ 12 w 49"/>
                <a:gd name="T27" fmla="*/ 24 h 37"/>
                <a:gd name="T28" fmla="*/ 20 w 49"/>
                <a:gd name="T29" fmla="*/ 27 h 37"/>
                <a:gd name="T30" fmla="*/ 24 w 49"/>
                <a:gd name="T31" fmla="*/ 31 h 37"/>
                <a:gd name="T32" fmla="*/ 34 w 49"/>
                <a:gd name="T33" fmla="*/ 36 h 37"/>
                <a:gd name="T34" fmla="*/ 43 w 49"/>
                <a:gd name="T35" fmla="*/ 34 h 37"/>
                <a:gd name="T36" fmla="*/ 45 w 49"/>
                <a:gd name="T37" fmla="*/ 32 h 37"/>
                <a:gd name="T38" fmla="*/ 43 w 49"/>
                <a:gd name="T39" fmla="*/ 30 h 37"/>
                <a:gd name="T40" fmla="*/ 40 w 49"/>
                <a:gd name="T41" fmla="*/ 24 h 37"/>
                <a:gd name="T42" fmla="*/ 40 w 49"/>
                <a:gd name="T43" fmla="*/ 18 h 37"/>
                <a:gd name="T44" fmla="*/ 45 w 49"/>
                <a:gd name="T45" fmla="*/ 13 h 37"/>
                <a:gd name="T46" fmla="*/ 48 w 49"/>
                <a:gd name="T47" fmla="*/ 9 h 37"/>
                <a:gd name="T48" fmla="*/ 45 w 49"/>
                <a:gd name="T49" fmla="*/ 4 h 37"/>
                <a:gd name="T50" fmla="*/ 30 w 49"/>
                <a:gd name="T51" fmla="*/ 1 h 37"/>
                <a:gd name="T52" fmla="*/ 20 w 49"/>
                <a:gd name="T53" fmla="*/ 0 h 37"/>
                <a:gd name="T54" fmla="*/ 12 w 49"/>
                <a:gd name="T55" fmla="*/ 1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"/>
                <a:gd name="T85" fmla="*/ 0 h 37"/>
                <a:gd name="T86" fmla="*/ 49 w 49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" h="37">
                  <a:moveTo>
                    <a:pt x="12" y="1"/>
                  </a:moveTo>
                  <a:lnTo>
                    <a:pt x="7" y="5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23" y="9"/>
                  </a:lnTo>
                  <a:lnTo>
                    <a:pt x="27" y="12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0" y="20"/>
                  </a:lnTo>
                  <a:lnTo>
                    <a:pt x="10" y="16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12" y="24"/>
                  </a:lnTo>
                  <a:lnTo>
                    <a:pt x="20" y="27"/>
                  </a:lnTo>
                  <a:lnTo>
                    <a:pt x="24" y="31"/>
                  </a:lnTo>
                  <a:lnTo>
                    <a:pt x="34" y="36"/>
                  </a:lnTo>
                  <a:lnTo>
                    <a:pt x="43" y="34"/>
                  </a:lnTo>
                  <a:lnTo>
                    <a:pt x="45" y="32"/>
                  </a:lnTo>
                  <a:lnTo>
                    <a:pt x="43" y="30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45" y="13"/>
                  </a:lnTo>
                  <a:lnTo>
                    <a:pt x="48" y="9"/>
                  </a:lnTo>
                  <a:lnTo>
                    <a:pt x="45" y="4"/>
                  </a:lnTo>
                  <a:lnTo>
                    <a:pt x="30" y="1"/>
                  </a:lnTo>
                  <a:lnTo>
                    <a:pt x="20" y="0"/>
                  </a:lnTo>
                  <a:lnTo>
                    <a:pt x="12" y="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6" name="Freeform 226"/>
            <p:cNvSpPr>
              <a:spLocks/>
            </p:cNvSpPr>
            <p:nvPr/>
          </p:nvSpPr>
          <p:spPr bwMode="auto">
            <a:xfrm>
              <a:off x="1878" y="2505"/>
              <a:ext cx="23" cy="17"/>
            </a:xfrm>
            <a:custGeom>
              <a:avLst/>
              <a:gdLst>
                <a:gd name="T0" fmla="*/ 13 w 28"/>
                <a:gd name="T1" fmla="*/ 0 h 19"/>
                <a:gd name="T2" fmla="*/ 4 w 28"/>
                <a:gd name="T3" fmla="*/ 4 h 19"/>
                <a:gd name="T4" fmla="*/ 2 w 28"/>
                <a:gd name="T5" fmla="*/ 4 h 19"/>
                <a:gd name="T6" fmla="*/ 0 w 28"/>
                <a:gd name="T7" fmla="*/ 6 h 19"/>
                <a:gd name="T8" fmla="*/ 0 w 28"/>
                <a:gd name="T9" fmla="*/ 10 h 19"/>
                <a:gd name="T10" fmla="*/ 6 w 28"/>
                <a:gd name="T11" fmla="*/ 16 h 19"/>
                <a:gd name="T12" fmla="*/ 19 w 28"/>
                <a:gd name="T13" fmla="*/ 18 h 19"/>
                <a:gd name="T14" fmla="*/ 21 w 28"/>
                <a:gd name="T15" fmla="*/ 18 h 19"/>
                <a:gd name="T16" fmla="*/ 27 w 28"/>
                <a:gd name="T17" fmla="*/ 18 h 19"/>
                <a:gd name="T18" fmla="*/ 25 w 28"/>
                <a:gd name="T19" fmla="*/ 10 h 19"/>
                <a:gd name="T20" fmla="*/ 22 w 28"/>
                <a:gd name="T21" fmla="*/ 4 h 19"/>
                <a:gd name="T22" fmla="*/ 13 w 28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19"/>
                <a:gd name="T38" fmla="*/ 28 w 28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19">
                  <a:moveTo>
                    <a:pt x="13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6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7" y="18"/>
                  </a:lnTo>
                  <a:lnTo>
                    <a:pt x="25" y="10"/>
                  </a:lnTo>
                  <a:lnTo>
                    <a:pt x="22" y="4"/>
                  </a:lnTo>
                  <a:lnTo>
                    <a:pt x="13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7" name="Freeform 227"/>
            <p:cNvSpPr>
              <a:spLocks/>
            </p:cNvSpPr>
            <p:nvPr/>
          </p:nvSpPr>
          <p:spPr bwMode="auto">
            <a:xfrm>
              <a:off x="1795" y="2443"/>
              <a:ext cx="130" cy="49"/>
            </a:xfrm>
            <a:custGeom>
              <a:avLst/>
              <a:gdLst>
                <a:gd name="T0" fmla="*/ 21 w 152"/>
                <a:gd name="T1" fmla="*/ 1 h 54"/>
                <a:gd name="T2" fmla="*/ 9 w 152"/>
                <a:gd name="T3" fmla="*/ 5 h 54"/>
                <a:gd name="T4" fmla="*/ 2 w 152"/>
                <a:gd name="T5" fmla="*/ 10 h 54"/>
                <a:gd name="T6" fmla="*/ 0 w 152"/>
                <a:gd name="T7" fmla="*/ 16 h 54"/>
                <a:gd name="T8" fmla="*/ 4 w 152"/>
                <a:gd name="T9" fmla="*/ 19 h 54"/>
                <a:gd name="T10" fmla="*/ 14 w 152"/>
                <a:gd name="T11" fmla="*/ 20 h 54"/>
                <a:gd name="T12" fmla="*/ 24 w 152"/>
                <a:gd name="T13" fmla="*/ 15 h 54"/>
                <a:gd name="T14" fmla="*/ 31 w 152"/>
                <a:gd name="T15" fmla="*/ 14 h 54"/>
                <a:gd name="T16" fmla="*/ 36 w 152"/>
                <a:gd name="T17" fmla="*/ 15 h 54"/>
                <a:gd name="T18" fmla="*/ 58 w 152"/>
                <a:gd name="T19" fmla="*/ 22 h 54"/>
                <a:gd name="T20" fmla="*/ 73 w 152"/>
                <a:gd name="T21" fmla="*/ 30 h 54"/>
                <a:gd name="T22" fmla="*/ 78 w 152"/>
                <a:gd name="T23" fmla="*/ 33 h 54"/>
                <a:gd name="T24" fmla="*/ 85 w 152"/>
                <a:gd name="T25" fmla="*/ 37 h 54"/>
                <a:gd name="T26" fmla="*/ 94 w 152"/>
                <a:gd name="T27" fmla="*/ 38 h 54"/>
                <a:gd name="T28" fmla="*/ 106 w 152"/>
                <a:gd name="T29" fmla="*/ 39 h 54"/>
                <a:gd name="T30" fmla="*/ 104 w 152"/>
                <a:gd name="T31" fmla="*/ 43 h 54"/>
                <a:gd name="T32" fmla="*/ 98 w 152"/>
                <a:gd name="T33" fmla="*/ 47 h 54"/>
                <a:gd name="T34" fmla="*/ 99 w 152"/>
                <a:gd name="T35" fmla="*/ 51 h 54"/>
                <a:gd name="T36" fmla="*/ 114 w 152"/>
                <a:gd name="T37" fmla="*/ 53 h 54"/>
                <a:gd name="T38" fmla="*/ 134 w 152"/>
                <a:gd name="T39" fmla="*/ 51 h 54"/>
                <a:gd name="T40" fmla="*/ 148 w 152"/>
                <a:gd name="T41" fmla="*/ 50 h 54"/>
                <a:gd name="T42" fmla="*/ 151 w 152"/>
                <a:gd name="T43" fmla="*/ 47 h 54"/>
                <a:gd name="T44" fmla="*/ 149 w 152"/>
                <a:gd name="T45" fmla="*/ 41 h 54"/>
                <a:gd name="T46" fmla="*/ 128 w 152"/>
                <a:gd name="T47" fmla="*/ 32 h 54"/>
                <a:gd name="T48" fmla="*/ 126 w 152"/>
                <a:gd name="T49" fmla="*/ 29 h 54"/>
                <a:gd name="T50" fmla="*/ 94 w 152"/>
                <a:gd name="T51" fmla="*/ 20 h 54"/>
                <a:gd name="T52" fmla="*/ 83 w 152"/>
                <a:gd name="T53" fmla="*/ 19 h 54"/>
                <a:gd name="T54" fmla="*/ 63 w 152"/>
                <a:gd name="T55" fmla="*/ 5 h 54"/>
                <a:gd name="T56" fmla="*/ 34 w 152"/>
                <a:gd name="T57" fmla="*/ 0 h 54"/>
                <a:gd name="T58" fmla="*/ 21 w 152"/>
                <a:gd name="T59" fmla="*/ 1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2"/>
                <a:gd name="T91" fmla="*/ 0 h 54"/>
                <a:gd name="T92" fmla="*/ 152 w 152"/>
                <a:gd name="T93" fmla="*/ 54 h 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2" h="54">
                  <a:moveTo>
                    <a:pt x="21" y="1"/>
                  </a:moveTo>
                  <a:lnTo>
                    <a:pt x="9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14" y="20"/>
                  </a:lnTo>
                  <a:lnTo>
                    <a:pt x="24" y="15"/>
                  </a:lnTo>
                  <a:lnTo>
                    <a:pt x="31" y="14"/>
                  </a:lnTo>
                  <a:lnTo>
                    <a:pt x="36" y="15"/>
                  </a:lnTo>
                  <a:lnTo>
                    <a:pt x="58" y="22"/>
                  </a:lnTo>
                  <a:lnTo>
                    <a:pt x="73" y="30"/>
                  </a:lnTo>
                  <a:lnTo>
                    <a:pt x="78" y="33"/>
                  </a:lnTo>
                  <a:lnTo>
                    <a:pt x="85" y="37"/>
                  </a:lnTo>
                  <a:lnTo>
                    <a:pt x="94" y="38"/>
                  </a:lnTo>
                  <a:lnTo>
                    <a:pt x="106" y="39"/>
                  </a:lnTo>
                  <a:lnTo>
                    <a:pt x="104" y="43"/>
                  </a:lnTo>
                  <a:lnTo>
                    <a:pt x="98" y="47"/>
                  </a:lnTo>
                  <a:lnTo>
                    <a:pt x="99" y="51"/>
                  </a:lnTo>
                  <a:lnTo>
                    <a:pt x="114" y="53"/>
                  </a:lnTo>
                  <a:lnTo>
                    <a:pt x="134" y="51"/>
                  </a:lnTo>
                  <a:lnTo>
                    <a:pt x="148" y="50"/>
                  </a:lnTo>
                  <a:lnTo>
                    <a:pt x="151" y="47"/>
                  </a:lnTo>
                  <a:lnTo>
                    <a:pt x="149" y="41"/>
                  </a:lnTo>
                  <a:lnTo>
                    <a:pt x="128" y="32"/>
                  </a:lnTo>
                  <a:lnTo>
                    <a:pt x="126" y="29"/>
                  </a:lnTo>
                  <a:lnTo>
                    <a:pt x="94" y="20"/>
                  </a:lnTo>
                  <a:lnTo>
                    <a:pt x="83" y="19"/>
                  </a:lnTo>
                  <a:lnTo>
                    <a:pt x="63" y="5"/>
                  </a:lnTo>
                  <a:lnTo>
                    <a:pt x="34" y="0"/>
                  </a:lnTo>
                  <a:lnTo>
                    <a:pt x="21" y="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8" name="Freeform 228"/>
            <p:cNvSpPr>
              <a:spLocks/>
            </p:cNvSpPr>
            <p:nvPr/>
          </p:nvSpPr>
          <p:spPr bwMode="auto">
            <a:xfrm>
              <a:off x="2004" y="2504"/>
              <a:ext cx="25" cy="17"/>
            </a:xfrm>
            <a:custGeom>
              <a:avLst/>
              <a:gdLst>
                <a:gd name="T0" fmla="*/ 3 w 30"/>
                <a:gd name="T1" fmla="*/ 3 h 19"/>
                <a:gd name="T2" fmla="*/ 0 w 30"/>
                <a:gd name="T3" fmla="*/ 7 h 19"/>
                <a:gd name="T4" fmla="*/ 0 w 30"/>
                <a:gd name="T5" fmla="*/ 13 h 19"/>
                <a:gd name="T6" fmla="*/ 4 w 30"/>
                <a:gd name="T7" fmla="*/ 18 h 19"/>
                <a:gd name="T8" fmla="*/ 12 w 30"/>
                <a:gd name="T9" fmla="*/ 15 h 19"/>
                <a:gd name="T10" fmla="*/ 22 w 30"/>
                <a:gd name="T11" fmla="*/ 16 h 19"/>
                <a:gd name="T12" fmla="*/ 24 w 30"/>
                <a:gd name="T13" fmla="*/ 12 h 19"/>
                <a:gd name="T14" fmla="*/ 29 w 30"/>
                <a:gd name="T15" fmla="*/ 3 h 19"/>
                <a:gd name="T16" fmla="*/ 19 w 30"/>
                <a:gd name="T17" fmla="*/ 0 h 19"/>
                <a:gd name="T18" fmla="*/ 10 w 30"/>
                <a:gd name="T19" fmla="*/ 1 h 19"/>
                <a:gd name="T20" fmla="*/ 3 w 30"/>
                <a:gd name="T21" fmla="*/ 3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19"/>
                <a:gd name="T35" fmla="*/ 30 w 30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19">
                  <a:moveTo>
                    <a:pt x="3" y="3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12" y="15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9" y="3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3" y="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9" name="Freeform 229"/>
            <p:cNvSpPr>
              <a:spLocks/>
            </p:cNvSpPr>
            <p:nvPr/>
          </p:nvSpPr>
          <p:spPr bwMode="auto">
            <a:xfrm>
              <a:off x="2768" y="1656"/>
              <a:ext cx="127" cy="92"/>
            </a:xfrm>
            <a:custGeom>
              <a:avLst/>
              <a:gdLst>
                <a:gd name="T0" fmla="*/ 12 w 148"/>
                <a:gd name="T1" fmla="*/ 3 h 98"/>
                <a:gd name="T2" fmla="*/ 0 w 148"/>
                <a:gd name="T3" fmla="*/ 31 h 98"/>
                <a:gd name="T4" fmla="*/ 16 w 148"/>
                <a:gd name="T5" fmla="*/ 36 h 98"/>
                <a:gd name="T6" fmla="*/ 23 w 148"/>
                <a:gd name="T7" fmla="*/ 47 h 98"/>
                <a:gd name="T8" fmla="*/ 5 w 148"/>
                <a:gd name="T9" fmla="*/ 53 h 98"/>
                <a:gd name="T10" fmla="*/ 1 w 148"/>
                <a:gd name="T11" fmla="*/ 55 h 98"/>
                <a:gd name="T12" fmla="*/ 1 w 148"/>
                <a:gd name="T13" fmla="*/ 59 h 98"/>
                <a:gd name="T14" fmla="*/ 5 w 148"/>
                <a:gd name="T15" fmla="*/ 67 h 98"/>
                <a:gd name="T16" fmla="*/ 21 w 148"/>
                <a:gd name="T17" fmla="*/ 67 h 98"/>
                <a:gd name="T18" fmla="*/ 40 w 148"/>
                <a:gd name="T19" fmla="*/ 85 h 98"/>
                <a:gd name="T20" fmla="*/ 60 w 148"/>
                <a:gd name="T21" fmla="*/ 97 h 98"/>
                <a:gd name="T22" fmla="*/ 69 w 148"/>
                <a:gd name="T23" fmla="*/ 95 h 98"/>
                <a:gd name="T24" fmla="*/ 79 w 148"/>
                <a:gd name="T25" fmla="*/ 89 h 98"/>
                <a:gd name="T26" fmla="*/ 85 w 148"/>
                <a:gd name="T27" fmla="*/ 85 h 98"/>
                <a:gd name="T28" fmla="*/ 92 w 148"/>
                <a:gd name="T29" fmla="*/ 85 h 98"/>
                <a:gd name="T30" fmla="*/ 102 w 148"/>
                <a:gd name="T31" fmla="*/ 86 h 98"/>
                <a:gd name="T32" fmla="*/ 125 w 148"/>
                <a:gd name="T33" fmla="*/ 75 h 98"/>
                <a:gd name="T34" fmla="*/ 140 w 148"/>
                <a:gd name="T35" fmla="*/ 62 h 98"/>
                <a:gd name="T36" fmla="*/ 145 w 148"/>
                <a:gd name="T37" fmla="*/ 53 h 98"/>
                <a:gd name="T38" fmla="*/ 147 w 148"/>
                <a:gd name="T39" fmla="*/ 42 h 98"/>
                <a:gd name="T40" fmla="*/ 139 w 148"/>
                <a:gd name="T41" fmla="*/ 31 h 98"/>
                <a:gd name="T42" fmla="*/ 133 w 148"/>
                <a:gd name="T43" fmla="*/ 24 h 98"/>
                <a:gd name="T44" fmla="*/ 127 w 148"/>
                <a:gd name="T45" fmla="*/ 21 h 98"/>
                <a:gd name="T46" fmla="*/ 127 w 148"/>
                <a:gd name="T47" fmla="*/ 14 h 98"/>
                <a:gd name="T48" fmla="*/ 124 w 148"/>
                <a:gd name="T49" fmla="*/ 10 h 98"/>
                <a:gd name="T50" fmla="*/ 114 w 148"/>
                <a:gd name="T51" fmla="*/ 9 h 98"/>
                <a:gd name="T52" fmla="*/ 103 w 148"/>
                <a:gd name="T53" fmla="*/ 13 h 98"/>
                <a:gd name="T54" fmla="*/ 90 w 148"/>
                <a:gd name="T55" fmla="*/ 20 h 98"/>
                <a:gd name="T56" fmla="*/ 83 w 148"/>
                <a:gd name="T57" fmla="*/ 20 h 98"/>
                <a:gd name="T58" fmla="*/ 75 w 148"/>
                <a:gd name="T59" fmla="*/ 16 h 98"/>
                <a:gd name="T60" fmla="*/ 69 w 148"/>
                <a:gd name="T61" fmla="*/ 9 h 98"/>
                <a:gd name="T62" fmla="*/ 62 w 148"/>
                <a:gd name="T63" fmla="*/ 5 h 98"/>
                <a:gd name="T64" fmla="*/ 54 w 148"/>
                <a:gd name="T65" fmla="*/ 9 h 98"/>
                <a:gd name="T66" fmla="*/ 49 w 148"/>
                <a:gd name="T67" fmla="*/ 13 h 98"/>
                <a:gd name="T68" fmla="*/ 47 w 148"/>
                <a:gd name="T69" fmla="*/ 18 h 98"/>
                <a:gd name="T70" fmla="*/ 47 w 148"/>
                <a:gd name="T71" fmla="*/ 25 h 98"/>
                <a:gd name="T72" fmla="*/ 46 w 148"/>
                <a:gd name="T73" fmla="*/ 28 h 98"/>
                <a:gd name="T74" fmla="*/ 44 w 148"/>
                <a:gd name="T75" fmla="*/ 28 h 98"/>
                <a:gd name="T76" fmla="*/ 37 w 148"/>
                <a:gd name="T77" fmla="*/ 21 h 98"/>
                <a:gd name="T78" fmla="*/ 24 w 148"/>
                <a:gd name="T79" fmla="*/ 5 h 98"/>
                <a:gd name="T80" fmla="*/ 17 w 148"/>
                <a:gd name="T81" fmla="*/ 0 h 98"/>
                <a:gd name="T82" fmla="*/ 14 w 148"/>
                <a:gd name="T83" fmla="*/ 0 h 98"/>
                <a:gd name="T84" fmla="*/ 12 w 148"/>
                <a:gd name="T85" fmla="*/ 3 h 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"/>
                <a:gd name="T130" fmla="*/ 0 h 98"/>
                <a:gd name="T131" fmla="*/ 148 w 148"/>
                <a:gd name="T132" fmla="*/ 98 h 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" h="98">
                  <a:moveTo>
                    <a:pt x="12" y="3"/>
                  </a:moveTo>
                  <a:lnTo>
                    <a:pt x="0" y="31"/>
                  </a:lnTo>
                  <a:lnTo>
                    <a:pt x="16" y="36"/>
                  </a:lnTo>
                  <a:lnTo>
                    <a:pt x="23" y="47"/>
                  </a:lnTo>
                  <a:lnTo>
                    <a:pt x="5" y="53"/>
                  </a:lnTo>
                  <a:lnTo>
                    <a:pt x="1" y="55"/>
                  </a:lnTo>
                  <a:lnTo>
                    <a:pt x="1" y="59"/>
                  </a:lnTo>
                  <a:lnTo>
                    <a:pt x="5" y="67"/>
                  </a:lnTo>
                  <a:lnTo>
                    <a:pt x="21" y="67"/>
                  </a:lnTo>
                  <a:lnTo>
                    <a:pt x="40" y="85"/>
                  </a:lnTo>
                  <a:lnTo>
                    <a:pt x="60" y="97"/>
                  </a:lnTo>
                  <a:lnTo>
                    <a:pt x="69" y="95"/>
                  </a:lnTo>
                  <a:lnTo>
                    <a:pt x="79" y="89"/>
                  </a:lnTo>
                  <a:lnTo>
                    <a:pt x="85" y="85"/>
                  </a:lnTo>
                  <a:lnTo>
                    <a:pt x="92" y="85"/>
                  </a:lnTo>
                  <a:lnTo>
                    <a:pt x="102" y="86"/>
                  </a:lnTo>
                  <a:lnTo>
                    <a:pt x="125" y="75"/>
                  </a:lnTo>
                  <a:lnTo>
                    <a:pt x="140" y="62"/>
                  </a:lnTo>
                  <a:lnTo>
                    <a:pt x="145" y="53"/>
                  </a:lnTo>
                  <a:lnTo>
                    <a:pt x="147" y="42"/>
                  </a:lnTo>
                  <a:lnTo>
                    <a:pt x="139" y="31"/>
                  </a:lnTo>
                  <a:lnTo>
                    <a:pt x="133" y="24"/>
                  </a:lnTo>
                  <a:lnTo>
                    <a:pt x="127" y="21"/>
                  </a:lnTo>
                  <a:lnTo>
                    <a:pt x="127" y="14"/>
                  </a:lnTo>
                  <a:lnTo>
                    <a:pt x="124" y="10"/>
                  </a:lnTo>
                  <a:lnTo>
                    <a:pt x="114" y="9"/>
                  </a:lnTo>
                  <a:lnTo>
                    <a:pt x="103" y="13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5" y="16"/>
                  </a:lnTo>
                  <a:lnTo>
                    <a:pt x="69" y="9"/>
                  </a:lnTo>
                  <a:lnTo>
                    <a:pt x="62" y="5"/>
                  </a:lnTo>
                  <a:lnTo>
                    <a:pt x="54" y="9"/>
                  </a:lnTo>
                  <a:lnTo>
                    <a:pt x="49" y="13"/>
                  </a:lnTo>
                  <a:lnTo>
                    <a:pt x="47" y="18"/>
                  </a:lnTo>
                  <a:lnTo>
                    <a:pt x="47" y="25"/>
                  </a:lnTo>
                  <a:lnTo>
                    <a:pt x="46" y="28"/>
                  </a:lnTo>
                  <a:lnTo>
                    <a:pt x="44" y="28"/>
                  </a:lnTo>
                  <a:lnTo>
                    <a:pt x="37" y="21"/>
                  </a:lnTo>
                  <a:lnTo>
                    <a:pt x="24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</a:path>
              </a:pathLst>
            </a:custGeom>
            <a:solidFill>
              <a:srgbClr val="5183B9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173" name="Group 230"/>
            <p:cNvGrpSpPr>
              <a:grpSpLocks/>
            </p:cNvGrpSpPr>
            <p:nvPr/>
          </p:nvGrpSpPr>
          <p:grpSpPr bwMode="auto">
            <a:xfrm>
              <a:off x="2351" y="1008"/>
              <a:ext cx="404" cy="606"/>
              <a:chOff x="2198" y="1218"/>
              <a:chExt cx="473" cy="654"/>
            </a:xfrm>
          </p:grpSpPr>
          <p:sp>
            <p:nvSpPr>
              <p:cNvPr id="903" name="Freeform 231"/>
              <p:cNvSpPr>
                <a:spLocks/>
              </p:cNvSpPr>
              <p:nvPr/>
            </p:nvSpPr>
            <p:spPr bwMode="auto">
              <a:xfrm>
                <a:off x="2632" y="1391"/>
                <a:ext cx="25" cy="18"/>
              </a:xfrm>
              <a:custGeom>
                <a:avLst/>
                <a:gdLst>
                  <a:gd name="T0" fmla="*/ 9 w 26"/>
                  <a:gd name="T1" fmla="*/ 0 h 19"/>
                  <a:gd name="T2" fmla="*/ 4 w 26"/>
                  <a:gd name="T3" fmla="*/ 1 h 19"/>
                  <a:gd name="T4" fmla="*/ 1 w 26"/>
                  <a:gd name="T5" fmla="*/ 2 h 19"/>
                  <a:gd name="T6" fmla="*/ 0 w 26"/>
                  <a:gd name="T7" fmla="*/ 8 h 19"/>
                  <a:gd name="T8" fmla="*/ 1 w 26"/>
                  <a:gd name="T9" fmla="*/ 12 h 19"/>
                  <a:gd name="T10" fmla="*/ 4 w 26"/>
                  <a:gd name="T11" fmla="*/ 16 h 19"/>
                  <a:gd name="T12" fmla="*/ 17 w 26"/>
                  <a:gd name="T13" fmla="*/ 18 h 19"/>
                  <a:gd name="T14" fmla="*/ 25 w 26"/>
                  <a:gd name="T15" fmla="*/ 15 h 19"/>
                  <a:gd name="T16" fmla="*/ 18 w 26"/>
                  <a:gd name="T17" fmla="*/ 8 h 19"/>
                  <a:gd name="T18" fmla="*/ 11 w 26"/>
                  <a:gd name="T19" fmla="*/ 0 h 19"/>
                  <a:gd name="T20" fmla="*/ 9 w 26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9"/>
                  <a:gd name="T35" fmla="*/ 26 w 2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9">
                    <a:moveTo>
                      <a:pt x="9" y="0"/>
                    </a:moveTo>
                    <a:lnTo>
                      <a:pt x="4" y="1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17" y="18"/>
                    </a:lnTo>
                    <a:lnTo>
                      <a:pt x="25" y="15"/>
                    </a:lnTo>
                    <a:lnTo>
                      <a:pt x="18" y="8"/>
                    </a:lnTo>
                    <a:lnTo>
                      <a:pt x="11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5183B9"/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4" name="Freeform 232"/>
              <p:cNvSpPr>
                <a:spLocks/>
              </p:cNvSpPr>
              <p:nvPr/>
            </p:nvSpPr>
            <p:spPr bwMode="auto">
              <a:xfrm>
                <a:off x="2201" y="1218"/>
                <a:ext cx="469" cy="652"/>
              </a:xfrm>
              <a:custGeom>
                <a:avLst/>
                <a:gdLst>
                  <a:gd name="T0" fmla="*/ 103 w 473"/>
                  <a:gd name="T1" fmla="*/ 113 h 654"/>
                  <a:gd name="T2" fmla="*/ 60 w 473"/>
                  <a:gd name="T3" fmla="*/ 131 h 654"/>
                  <a:gd name="T4" fmla="*/ 71 w 473"/>
                  <a:gd name="T5" fmla="*/ 156 h 654"/>
                  <a:gd name="T6" fmla="*/ 57 w 473"/>
                  <a:gd name="T7" fmla="*/ 197 h 654"/>
                  <a:gd name="T8" fmla="*/ 22 w 473"/>
                  <a:gd name="T9" fmla="*/ 211 h 654"/>
                  <a:gd name="T10" fmla="*/ 2 w 473"/>
                  <a:gd name="T11" fmla="*/ 234 h 654"/>
                  <a:gd name="T12" fmla="*/ 44 w 473"/>
                  <a:gd name="T13" fmla="*/ 248 h 654"/>
                  <a:gd name="T14" fmla="*/ 44 w 473"/>
                  <a:gd name="T15" fmla="*/ 261 h 654"/>
                  <a:gd name="T16" fmla="*/ 30 w 473"/>
                  <a:gd name="T17" fmla="*/ 274 h 654"/>
                  <a:gd name="T18" fmla="*/ 21 w 473"/>
                  <a:gd name="T19" fmla="*/ 289 h 654"/>
                  <a:gd name="T20" fmla="*/ 50 w 473"/>
                  <a:gd name="T21" fmla="*/ 314 h 654"/>
                  <a:gd name="T22" fmla="*/ 124 w 473"/>
                  <a:gd name="T23" fmla="*/ 310 h 654"/>
                  <a:gd name="T24" fmla="*/ 150 w 473"/>
                  <a:gd name="T25" fmla="*/ 366 h 654"/>
                  <a:gd name="T26" fmla="*/ 155 w 473"/>
                  <a:gd name="T27" fmla="*/ 406 h 654"/>
                  <a:gd name="T28" fmla="*/ 152 w 473"/>
                  <a:gd name="T29" fmla="*/ 423 h 654"/>
                  <a:gd name="T30" fmla="*/ 166 w 473"/>
                  <a:gd name="T31" fmla="*/ 420 h 654"/>
                  <a:gd name="T32" fmla="*/ 192 w 473"/>
                  <a:gd name="T33" fmla="*/ 456 h 654"/>
                  <a:gd name="T34" fmla="*/ 159 w 473"/>
                  <a:gd name="T35" fmla="*/ 455 h 654"/>
                  <a:gd name="T36" fmla="*/ 169 w 473"/>
                  <a:gd name="T37" fmla="*/ 499 h 654"/>
                  <a:gd name="T38" fmla="*/ 162 w 473"/>
                  <a:gd name="T39" fmla="*/ 538 h 654"/>
                  <a:gd name="T40" fmla="*/ 199 w 473"/>
                  <a:gd name="T41" fmla="*/ 638 h 654"/>
                  <a:gd name="T42" fmla="*/ 226 w 473"/>
                  <a:gd name="T43" fmla="*/ 644 h 654"/>
                  <a:gd name="T44" fmla="*/ 251 w 473"/>
                  <a:gd name="T45" fmla="*/ 631 h 654"/>
                  <a:gd name="T46" fmla="*/ 263 w 473"/>
                  <a:gd name="T47" fmla="*/ 602 h 654"/>
                  <a:gd name="T48" fmla="*/ 278 w 473"/>
                  <a:gd name="T49" fmla="*/ 559 h 654"/>
                  <a:gd name="T50" fmla="*/ 323 w 473"/>
                  <a:gd name="T51" fmla="*/ 530 h 654"/>
                  <a:gd name="T52" fmla="*/ 360 w 473"/>
                  <a:gd name="T53" fmla="*/ 494 h 654"/>
                  <a:gd name="T54" fmla="*/ 380 w 473"/>
                  <a:gd name="T55" fmla="*/ 493 h 654"/>
                  <a:gd name="T56" fmla="*/ 415 w 473"/>
                  <a:gd name="T57" fmla="*/ 460 h 654"/>
                  <a:gd name="T58" fmla="*/ 358 w 473"/>
                  <a:gd name="T59" fmla="*/ 467 h 654"/>
                  <a:gd name="T60" fmla="*/ 390 w 473"/>
                  <a:gd name="T61" fmla="*/ 446 h 654"/>
                  <a:gd name="T62" fmla="*/ 381 w 473"/>
                  <a:gd name="T63" fmla="*/ 427 h 654"/>
                  <a:gd name="T64" fmla="*/ 424 w 473"/>
                  <a:gd name="T65" fmla="*/ 454 h 654"/>
                  <a:gd name="T66" fmla="*/ 416 w 473"/>
                  <a:gd name="T67" fmla="*/ 406 h 654"/>
                  <a:gd name="T68" fmla="*/ 430 w 473"/>
                  <a:gd name="T69" fmla="*/ 373 h 654"/>
                  <a:gd name="T70" fmla="*/ 450 w 473"/>
                  <a:gd name="T71" fmla="*/ 322 h 654"/>
                  <a:gd name="T72" fmla="*/ 410 w 473"/>
                  <a:gd name="T73" fmla="*/ 306 h 654"/>
                  <a:gd name="T74" fmla="*/ 405 w 473"/>
                  <a:gd name="T75" fmla="*/ 243 h 654"/>
                  <a:gd name="T76" fmla="*/ 417 w 473"/>
                  <a:gd name="T77" fmla="*/ 168 h 654"/>
                  <a:gd name="T78" fmla="*/ 438 w 473"/>
                  <a:gd name="T79" fmla="*/ 146 h 654"/>
                  <a:gd name="T80" fmla="*/ 426 w 473"/>
                  <a:gd name="T81" fmla="*/ 137 h 654"/>
                  <a:gd name="T82" fmla="*/ 468 w 473"/>
                  <a:gd name="T83" fmla="*/ 91 h 654"/>
                  <a:gd name="T84" fmla="*/ 444 w 473"/>
                  <a:gd name="T85" fmla="*/ 76 h 654"/>
                  <a:gd name="T86" fmla="*/ 439 w 473"/>
                  <a:gd name="T87" fmla="*/ 86 h 654"/>
                  <a:gd name="T88" fmla="*/ 404 w 473"/>
                  <a:gd name="T89" fmla="*/ 110 h 654"/>
                  <a:gd name="T90" fmla="*/ 404 w 473"/>
                  <a:gd name="T91" fmla="*/ 66 h 654"/>
                  <a:gd name="T92" fmla="*/ 390 w 473"/>
                  <a:gd name="T93" fmla="*/ 57 h 654"/>
                  <a:gd name="T94" fmla="*/ 350 w 473"/>
                  <a:gd name="T95" fmla="*/ 67 h 654"/>
                  <a:gd name="T96" fmla="*/ 394 w 473"/>
                  <a:gd name="T97" fmla="*/ 34 h 654"/>
                  <a:gd name="T98" fmla="*/ 358 w 473"/>
                  <a:gd name="T99" fmla="*/ 16 h 654"/>
                  <a:gd name="T100" fmla="*/ 310 w 473"/>
                  <a:gd name="T101" fmla="*/ 35 h 654"/>
                  <a:gd name="T102" fmla="*/ 336 w 473"/>
                  <a:gd name="T103" fmla="*/ 1 h 654"/>
                  <a:gd name="T104" fmla="*/ 227 w 473"/>
                  <a:gd name="T105" fmla="*/ 29 h 654"/>
                  <a:gd name="T106" fmla="*/ 216 w 473"/>
                  <a:gd name="T107" fmla="*/ 59 h 654"/>
                  <a:gd name="T108" fmla="*/ 183 w 473"/>
                  <a:gd name="T109" fmla="*/ 74 h 6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3"/>
                  <a:gd name="T166" fmla="*/ 0 h 654"/>
                  <a:gd name="T167" fmla="*/ 473 w 473"/>
                  <a:gd name="T168" fmla="*/ 654 h 6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3" h="654">
                    <a:moveTo>
                      <a:pt x="110" y="76"/>
                    </a:moveTo>
                    <a:lnTo>
                      <a:pt x="105" y="80"/>
                    </a:lnTo>
                    <a:lnTo>
                      <a:pt x="103" y="84"/>
                    </a:lnTo>
                    <a:lnTo>
                      <a:pt x="101" y="89"/>
                    </a:lnTo>
                    <a:lnTo>
                      <a:pt x="103" y="107"/>
                    </a:lnTo>
                    <a:lnTo>
                      <a:pt x="103" y="113"/>
                    </a:lnTo>
                    <a:lnTo>
                      <a:pt x="101" y="118"/>
                    </a:lnTo>
                    <a:lnTo>
                      <a:pt x="94" y="120"/>
                    </a:lnTo>
                    <a:lnTo>
                      <a:pt x="80" y="120"/>
                    </a:lnTo>
                    <a:lnTo>
                      <a:pt x="71" y="125"/>
                    </a:lnTo>
                    <a:lnTo>
                      <a:pt x="60" y="128"/>
                    </a:lnTo>
                    <a:lnTo>
                      <a:pt x="60" y="131"/>
                    </a:lnTo>
                    <a:lnTo>
                      <a:pt x="55" y="139"/>
                    </a:lnTo>
                    <a:lnTo>
                      <a:pt x="52" y="142"/>
                    </a:lnTo>
                    <a:lnTo>
                      <a:pt x="51" y="146"/>
                    </a:lnTo>
                    <a:lnTo>
                      <a:pt x="52" y="151"/>
                    </a:lnTo>
                    <a:lnTo>
                      <a:pt x="57" y="153"/>
                    </a:lnTo>
                    <a:lnTo>
                      <a:pt x="71" y="156"/>
                    </a:lnTo>
                    <a:lnTo>
                      <a:pt x="71" y="162"/>
                    </a:lnTo>
                    <a:lnTo>
                      <a:pt x="73" y="177"/>
                    </a:lnTo>
                    <a:lnTo>
                      <a:pt x="74" y="186"/>
                    </a:lnTo>
                    <a:lnTo>
                      <a:pt x="69" y="191"/>
                    </a:lnTo>
                    <a:lnTo>
                      <a:pt x="62" y="192"/>
                    </a:lnTo>
                    <a:lnTo>
                      <a:pt x="57" y="197"/>
                    </a:lnTo>
                    <a:lnTo>
                      <a:pt x="56" y="200"/>
                    </a:lnTo>
                    <a:lnTo>
                      <a:pt x="50" y="200"/>
                    </a:lnTo>
                    <a:lnTo>
                      <a:pt x="45" y="200"/>
                    </a:lnTo>
                    <a:lnTo>
                      <a:pt x="40" y="205"/>
                    </a:lnTo>
                    <a:lnTo>
                      <a:pt x="28" y="210"/>
                    </a:lnTo>
                    <a:lnTo>
                      <a:pt x="22" y="211"/>
                    </a:lnTo>
                    <a:lnTo>
                      <a:pt x="15" y="212"/>
                    </a:lnTo>
                    <a:lnTo>
                      <a:pt x="8" y="216"/>
                    </a:lnTo>
                    <a:lnTo>
                      <a:pt x="4" y="220"/>
                    </a:lnTo>
                    <a:lnTo>
                      <a:pt x="1" y="223"/>
                    </a:lnTo>
                    <a:lnTo>
                      <a:pt x="0" y="227"/>
                    </a:lnTo>
                    <a:lnTo>
                      <a:pt x="2" y="234"/>
                    </a:lnTo>
                    <a:lnTo>
                      <a:pt x="8" y="237"/>
                    </a:lnTo>
                    <a:lnTo>
                      <a:pt x="18" y="243"/>
                    </a:lnTo>
                    <a:lnTo>
                      <a:pt x="25" y="249"/>
                    </a:lnTo>
                    <a:lnTo>
                      <a:pt x="28" y="252"/>
                    </a:lnTo>
                    <a:lnTo>
                      <a:pt x="41" y="251"/>
                    </a:lnTo>
                    <a:lnTo>
                      <a:pt x="44" y="248"/>
                    </a:lnTo>
                    <a:lnTo>
                      <a:pt x="47" y="247"/>
                    </a:lnTo>
                    <a:lnTo>
                      <a:pt x="50" y="249"/>
                    </a:lnTo>
                    <a:lnTo>
                      <a:pt x="54" y="254"/>
                    </a:lnTo>
                    <a:lnTo>
                      <a:pt x="54" y="256"/>
                    </a:lnTo>
                    <a:lnTo>
                      <a:pt x="52" y="258"/>
                    </a:lnTo>
                    <a:lnTo>
                      <a:pt x="44" y="261"/>
                    </a:lnTo>
                    <a:lnTo>
                      <a:pt x="45" y="267"/>
                    </a:lnTo>
                    <a:lnTo>
                      <a:pt x="47" y="271"/>
                    </a:lnTo>
                    <a:lnTo>
                      <a:pt x="40" y="269"/>
                    </a:lnTo>
                    <a:lnTo>
                      <a:pt x="34" y="265"/>
                    </a:lnTo>
                    <a:lnTo>
                      <a:pt x="32" y="269"/>
                    </a:lnTo>
                    <a:lnTo>
                      <a:pt x="30" y="274"/>
                    </a:lnTo>
                    <a:lnTo>
                      <a:pt x="25" y="271"/>
                    </a:lnTo>
                    <a:lnTo>
                      <a:pt x="18" y="269"/>
                    </a:lnTo>
                    <a:lnTo>
                      <a:pt x="12" y="271"/>
                    </a:lnTo>
                    <a:lnTo>
                      <a:pt x="8" y="276"/>
                    </a:lnTo>
                    <a:lnTo>
                      <a:pt x="11" y="283"/>
                    </a:lnTo>
                    <a:lnTo>
                      <a:pt x="21" y="289"/>
                    </a:lnTo>
                    <a:lnTo>
                      <a:pt x="26" y="293"/>
                    </a:lnTo>
                    <a:lnTo>
                      <a:pt x="27" y="300"/>
                    </a:lnTo>
                    <a:lnTo>
                      <a:pt x="35" y="302"/>
                    </a:lnTo>
                    <a:lnTo>
                      <a:pt x="41" y="304"/>
                    </a:lnTo>
                    <a:lnTo>
                      <a:pt x="44" y="307"/>
                    </a:lnTo>
                    <a:lnTo>
                      <a:pt x="50" y="314"/>
                    </a:lnTo>
                    <a:lnTo>
                      <a:pt x="62" y="311"/>
                    </a:lnTo>
                    <a:lnTo>
                      <a:pt x="77" y="303"/>
                    </a:lnTo>
                    <a:lnTo>
                      <a:pt x="89" y="301"/>
                    </a:lnTo>
                    <a:lnTo>
                      <a:pt x="115" y="297"/>
                    </a:lnTo>
                    <a:lnTo>
                      <a:pt x="120" y="301"/>
                    </a:lnTo>
                    <a:lnTo>
                      <a:pt x="124" y="310"/>
                    </a:lnTo>
                    <a:lnTo>
                      <a:pt x="131" y="312"/>
                    </a:lnTo>
                    <a:lnTo>
                      <a:pt x="135" y="318"/>
                    </a:lnTo>
                    <a:lnTo>
                      <a:pt x="140" y="327"/>
                    </a:lnTo>
                    <a:lnTo>
                      <a:pt x="142" y="343"/>
                    </a:lnTo>
                    <a:lnTo>
                      <a:pt x="144" y="350"/>
                    </a:lnTo>
                    <a:lnTo>
                      <a:pt x="150" y="366"/>
                    </a:lnTo>
                    <a:lnTo>
                      <a:pt x="150" y="383"/>
                    </a:lnTo>
                    <a:lnTo>
                      <a:pt x="152" y="388"/>
                    </a:lnTo>
                    <a:lnTo>
                      <a:pt x="155" y="394"/>
                    </a:lnTo>
                    <a:lnTo>
                      <a:pt x="159" y="398"/>
                    </a:lnTo>
                    <a:lnTo>
                      <a:pt x="158" y="402"/>
                    </a:lnTo>
                    <a:lnTo>
                      <a:pt x="155" y="406"/>
                    </a:lnTo>
                    <a:lnTo>
                      <a:pt x="150" y="406"/>
                    </a:lnTo>
                    <a:lnTo>
                      <a:pt x="148" y="406"/>
                    </a:lnTo>
                    <a:lnTo>
                      <a:pt x="148" y="411"/>
                    </a:lnTo>
                    <a:lnTo>
                      <a:pt x="153" y="418"/>
                    </a:lnTo>
                    <a:lnTo>
                      <a:pt x="154" y="420"/>
                    </a:lnTo>
                    <a:lnTo>
                      <a:pt x="152" y="423"/>
                    </a:lnTo>
                    <a:lnTo>
                      <a:pt x="142" y="432"/>
                    </a:lnTo>
                    <a:lnTo>
                      <a:pt x="142" y="434"/>
                    </a:lnTo>
                    <a:lnTo>
                      <a:pt x="146" y="436"/>
                    </a:lnTo>
                    <a:lnTo>
                      <a:pt x="156" y="433"/>
                    </a:lnTo>
                    <a:lnTo>
                      <a:pt x="160" y="425"/>
                    </a:lnTo>
                    <a:lnTo>
                      <a:pt x="166" y="420"/>
                    </a:lnTo>
                    <a:lnTo>
                      <a:pt x="171" y="424"/>
                    </a:lnTo>
                    <a:lnTo>
                      <a:pt x="174" y="437"/>
                    </a:lnTo>
                    <a:lnTo>
                      <a:pt x="175" y="442"/>
                    </a:lnTo>
                    <a:lnTo>
                      <a:pt x="181" y="445"/>
                    </a:lnTo>
                    <a:lnTo>
                      <a:pt x="188" y="448"/>
                    </a:lnTo>
                    <a:lnTo>
                      <a:pt x="192" y="456"/>
                    </a:lnTo>
                    <a:lnTo>
                      <a:pt x="188" y="459"/>
                    </a:lnTo>
                    <a:lnTo>
                      <a:pt x="178" y="454"/>
                    </a:lnTo>
                    <a:lnTo>
                      <a:pt x="171" y="450"/>
                    </a:lnTo>
                    <a:lnTo>
                      <a:pt x="163" y="449"/>
                    </a:lnTo>
                    <a:lnTo>
                      <a:pt x="158" y="450"/>
                    </a:lnTo>
                    <a:lnTo>
                      <a:pt x="159" y="455"/>
                    </a:lnTo>
                    <a:lnTo>
                      <a:pt x="168" y="460"/>
                    </a:lnTo>
                    <a:lnTo>
                      <a:pt x="184" y="467"/>
                    </a:lnTo>
                    <a:lnTo>
                      <a:pt x="189" y="473"/>
                    </a:lnTo>
                    <a:lnTo>
                      <a:pt x="189" y="477"/>
                    </a:lnTo>
                    <a:lnTo>
                      <a:pt x="184" y="484"/>
                    </a:lnTo>
                    <a:lnTo>
                      <a:pt x="169" y="499"/>
                    </a:lnTo>
                    <a:lnTo>
                      <a:pt x="168" y="501"/>
                    </a:lnTo>
                    <a:lnTo>
                      <a:pt x="169" y="502"/>
                    </a:lnTo>
                    <a:lnTo>
                      <a:pt x="172" y="503"/>
                    </a:lnTo>
                    <a:lnTo>
                      <a:pt x="168" y="510"/>
                    </a:lnTo>
                    <a:lnTo>
                      <a:pt x="158" y="520"/>
                    </a:lnTo>
                    <a:lnTo>
                      <a:pt x="162" y="538"/>
                    </a:lnTo>
                    <a:lnTo>
                      <a:pt x="165" y="552"/>
                    </a:lnTo>
                    <a:lnTo>
                      <a:pt x="170" y="567"/>
                    </a:lnTo>
                    <a:lnTo>
                      <a:pt x="178" y="594"/>
                    </a:lnTo>
                    <a:lnTo>
                      <a:pt x="192" y="613"/>
                    </a:lnTo>
                    <a:lnTo>
                      <a:pt x="195" y="629"/>
                    </a:lnTo>
                    <a:lnTo>
                      <a:pt x="199" y="638"/>
                    </a:lnTo>
                    <a:lnTo>
                      <a:pt x="208" y="640"/>
                    </a:lnTo>
                    <a:lnTo>
                      <a:pt x="226" y="638"/>
                    </a:lnTo>
                    <a:lnTo>
                      <a:pt x="233" y="633"/>
                    </a:lnTo>
                    <a:lnTo>
                      <a:pt x="237" y="636"/>
                    </a:lnTo>
                    <a:lnTo>
                      <a:pt x="234" y="638"/>
                    </a:lnTo>
                    <a:lnTo>
                      <a:pt x="226" y="644"/>
                    </a:lnTo>
                    <a:lnTo>
                      <a:pt x="226" y="646"/>
                    </a:lnTo>
                    <a:lnTo>
                      <a:pt x="229" y="647"/>
                    </a:lnTo>
                    <a:lnTo>
                      <a:pt x="244" y="653"/>
                    </a:lnTo>
                    <a:lnTo>
                      <a:pt x="249" y="651"/>
                    </a:lnTo>
                    <a:lnTo>
                      <a:pt x="251" y="646"/>
                    </a:lnTo>
                    <a:lnTo>
                      <a:pt x="251" y="631"/>
                    </a:lnTo>
                    <a:lnTo>
                      <a:pt x="254" y="623"/>
                    </a:lnTo>
                    <a:lnTo>
                      <a:pt x="257" y="615"/>
                    </a:lnTo>
                    <a:lnTo>
                      <a:pt x="254" y="611"/>
                    </a:lnTo>
                    <a:lnTo>
                      <a:pt x="254" y="609"/>
                    </a:lnTo>
                    <a:lnTo>
                      <a:pt x="259" y="605"/>
                    </a:lnTo>
                    <a:lnTo>
                      <a:pt x="263" y="602"/>
                    </a:lnTo>
                    <a:lnTo>
                      <a:pt x="268" y="585"/>
                    </a:lnTo>
                    <a:lnTo>
                      <a:pt x="271" y="570"/>
                    </a:lnTo>
                    <a:lnTo>
                      <a:pt x="268" y="567"/>
                    </a:lnTo>
                    <a:lnTo>
                      <a:pt x="270" y="561"/>
                    </a:lnTo>
                    <a:lnTo>
                      <a:pt x="276" y="559"/>
                    </a:lnTo>
                    <a:lnTo>
                      <a:pt x="278" y="559"/>
                    </a:lnTo>
                    <a:lnTo>
                      <a:pt x="283" y="560"/>
                    </a:lnTo>
                    <a:lnTo>
                      <a:pt x="290" y="557"/>
                    </a:lnTo>
                    <a:lnTo>
                      <a:pt x="292" y="554"/>
                    </a:lnTo>
                    <a:lnTo>
                      <a:pt x="298" y="552"/>
                    </a:lnTo>
                    <a:lnTo>
                      <a:pt x="303" y="550"/>
                    </a:lnTo>
                    <a:lnTo>
                      <a:pt x="323" y="530"/>
                    </a:lnTo>
                    <a:lnTo>
                      <a:pt x="338" y="517"/>
                    </a:lnTo>
                    <a:lnTo>
                      <a:pt x="345" y="512"/>
                    </a:lnTo>
                    <a:lnTo>
                      <a:pt x="349" y="512"/>
                    </a:lnTo>
                    <a:lnTo>
                      <a:pt x="351" y="508"/>
                    </a:lnTo>
                    <a:lnTo>
                      <a:pt x="355" y="499"/>
                    </a:lnTo>
                    <a:lnTo>
                      <a:pt x="360" y="494"/>
                    </a:lnTo>
                    <a:lnTo>
                      <a:pt x="363" y="494"/>
                    </a:lnTo>
                    <a:lnTo>
                      <a:pt x="366" y="495"/>
                    </a:lnTo>
                    <a:lnTo>
                      <a:pt x="370" y="500"/>
                    </a:lnTo>
                    <a:lnTo>
                      <a:pt x="375" y="495"/>
                    </a:lnTo>
                    <a:lnTo>
                      <a:pt x="377" y="494"/>
                    </a:lnTo>
                    <a:lnTo>
                      <a:pt x="380" y="493"/>
                    </a:lnTo>
                    <a:lnTo>
                      <a:pt x="384" y="493"/>
                    </a:lnTo>
                    <a:lnTo>
                      <a:pt x="396" y="483"/>
                    </a:lnTo>
                    <a:lnTo>
                      <a:pt x="407" y="476"/>
                    </a:lnTo>
                    <a:lnTo>
                      <a:pt x="418" y="469"/>
                    </a:lnTo>
                    <a:lnTo>
                      <a:pt x="418" y="464"/>
                    </a:lnTo>
                    <a:lnTo>
                      <a:pt x="415" y="460"/>
                    </a:lnTo>
                    <a:lnTo>
                      <a:pt x="409" y="459"/>
                    </a:lnTo>
                    <a:lnTo>
                      <a:pt x="389" y="459"/>
                    </a:lnTo>
                    <a:lnTo>
                      <a:pt x="385" y="465"/>
                    </a:lnTo>
                    <a:lnTo>
                      <a:pt x="375" y="469"/>
                    </a:lnTo>
                    <a:lnTo>
                      <a:pt x="363" y="469"/>
                    </a:lnTo>
                    <a:lnTo>
                      <a:pt x="358" y="467"/>
                    </a:lnTo>
                    <a:lnTo>
                      <a:pt x="357" y="463"/>
                    </a:lnTo>
                    <a:lnTo>
                      <a:pt x="358" y="460"/>
                    </a:lnTo>
                    <a:lnTo>
                      <a:pt x="360" y="460"/>
                    </a:lnTo>
                    <a:lnTo>
                      <a:pt x="372" y="465"/>
                    </a:lnTo>
                    <a:lnTo>
                      <a:pt x="384" y="457"/>
                    </a:lnTo>
                    <a:lnTo>
                      <a:pt x="390" y="446"/>
                    </a:lnTo>
                    <a:lnTo>
                      <a:pt x="382" y="443"/>
                    </a:lnTo>
                    <a:lnTo>
                      <a:pt x="386" y="440"/>
                    </a:lnTo>
                    <a:lnTo>
                      <a:pt x="389" y="437"/>
                    </a:lnTo>
                    <a:lnTo>
                      <a:pt x="386" y="434"/>
                    </a:lnTo>
                    <a:lnTo>
                      <a:pt x="382" y="430"/>
                    </a:lnTo>
                    <a:lnTo>
                      <a:pt x="381" y="427"/>
                    </a:lnTo>
                    <a:lnTo>
                      <a:pt x="384" y="424"/>
                    </a:lnTo>
                    <a:lnTo>
                      <a:pt x="392" y="424"/>
                    </a:lnTo>
                    <a:lnTo>
                      <a:pt x="397" y="432"/>
                    </a:lnTo>
                    <a:lnTo>
                      <a:pt x="404" y="446"/>
                    </a:lnTo>
                    <a:lnTo>
                      <a:pt x="407" y="451"/>
                    </a:lnTo>
                    <a:lnTo>
                      <a:pt x="424" y="454"/>
                    </a:lnTo>
                    <a:lnTo>
                      <a:pt x="424" y="430"/>
                    </a:lnTo>
                    <a:lnTo>
                      <a:pt x="420" y="424"/>
                    </a:lnTo>
                    <a:lnTo>
                      <a:pt x="415" y="419"/>
                    </a:lnTo>
                    <a:lnTo>
                      <a:pt x="409" y="412"/>
                    </a:lnTo>
                    <a:lnTo>
                      <a:pt x="408" y="406"/>
                    </a:lnTo>
                    <a:lnTo>
                      <a:pt x="416" y="406"/>
                    </a:lnTo>
                    <a:lnTo>
                      <a:pt x="415" y="391"/>
                    </a:lnTo>
                    <a:lnTo>
                      <a:pt x="410" y="386"/>
                    </a:lnTo>
                    <a:lnTo>
                      <a:pt x="410" y="382"/>
                    </a:lnTo>
                    <a:lnTo>
                      <a:pt x="413" y="379"/>
                    </a:lnTo>
                    <a:lnTo>
                      <a:pt x="425" y="377"/>
                    </a:lnTo>
                    <a:lnTo>
                      <a:pt x="430" y="373"/>
                    </a:lnTo>
                    <a:lnTo>
                      <a:pt x="431" y="366"/>
                    </a:lnTo>
                    <a:lnTo>
                      <a:pt x="441" y="359"/>
                    </a:lnTo>
                    <a:lnTo>
                      <a:pt x="450" y="346"/>
                    </a:lnTo>
                    <a:lnTo>
                      <a:pt x="457" y="337"/>
                    </a:lnTo>
                    <a:lnTo>
                      <a:pt x="455" y="328"/>
                    </a:lnTo>
                    <a:lnTo>
                      <a:pt x="450" y="322"/>
                    </a:lnTo>
                    <a:lnTo>
                      <a:pt x="444" y="320"/>
                    </a:lnTo>
                    <a:lnTo>
                      <a:pt x="444" y="313"/>
                    </a:lnTo>
                    <a:lnTo>
                      <a:pt x="441" y="307"/>
                    </a:lnTo>
                    <a:lnTo>
                      <a:pt x="435" y="305"/>
                    </a:lnTo>
                    <a:lnTo>
                      <a:pt x="419" y="305"/>
                    </a:lnTo>
                    <a:lnTo>
                      <a:pt x="410" y="306"/>
                    </a:lnTo>
                    <a:lnTo>
                      <a:pt x="410" y="296"/>
                    </a:lnTo>
                    <a:lnTo>
                      <a:pt x="408" y="267"/>
                    </a:lnTo>
                    <a:lnTo>
                      <a:pt x="400" y="261"/>
                    </a:lnTo>
                    <a:lnTo>
                      <a:pt x="397" y="256"/>
                    </a:lnTo>
                    <a:lnTo>
                      <a:pt x="400" y="251"/>
                    </a:lnTo>
                    <a:lnTo>
                      <a:pt x="405" y="243"/>
                    </a:lnTo>
                    <a:lnTo>
                      <a:pt x="407" y="229"/>
                    </a:lnTo>
                    <a:lnTo>
                      <a:pt x="407" y="206"/>
                    </a:lnTo>
                    <a:lnTo>
                      <a:pt x="406" y="185"/>
                    </a:lnTo>
                    <a:lnTo>
                      <a:pt x="409" y="176"/>
                    </a:lnTo>
                    <a:lnTo>
                      <a:pt x="413" y="170"/>
                    </a:lnTo>
                    <a:lnTo>
                      <a:pt x="417" y="168"/>
                    </a:lnTo>
                    <a:lnTo>
                      <a:pt x="420" y="169"/>
                    </a:lnTo>
                    <a:lnTo>
                      <a:pt x="426" y="171"/>
                    </a:lnTo>
                    <a:lnTo>
                      <a:pt x="434" y="169"/>
                    </a:lnTo>
                    <a:lnTo>
                      <a:pt x="437" y="162"/>
                    </a:lnTo>
                    <a:lnTo>
                      <a:pt x="436" y="151"/>
                    </a:lnTo>
                    <a:lnTo>
                      <a:pt x="438" y="146"/>
                    </a:lnTo>
                    <a:lnTo>
                      <a:pt x="441" y="141"/>
                    </a:lnTo>
                    <a:lnTo>
                      <a:pt x="446" y="138"/>
                    </a:lnTo>
                    <a:lnTo>
                      <a:pt x="445" y="135"/>
                    </a:lnTo>
                    <a:lnTo>
                      <a:pt x="441" y="134"/>
                    </a:lnTo>
                    <a:lnTo>
                      <a:pt x="436" y="137"/>
                    </a:lnTo>
                    <a:lnTo>
                      <a:pt x="426" y="137"/>
                    </a:lnTo>
                    <a:lnTo>
                      <a:pt x="426" y="134"/>
                    </a:lnTo>
                    <a:lnTo>
                      <a:pt x="433" y="131"/>
                    </a:lnTo>
                    <a:lnTo>
                      <a:pt x="452" y="121"/>
                    </a:lnTo>
                    <a:lnTo>
                      <a:pt x="460" y="115"/>
                    </a:lnTo>
                    <a:lnTo>
                      <a:pt x="467" y="105"/>
                    </a:lnTo>
                    <a:lnTo>
                      <a:pt x="468" y="91"/>
                    </a:lnTo>
                    <a:lnTo>
                      <a:pt x="468" y="86"/>
                    </a:lnTo>
                    <a:lnTo>
                      <a:pt x="472" y="80"/>
                    </a:lnTo>
                    <a:lnTo>
                      <a:pt x="455" y="70"/>
                    </a:lnTo>
                    <a:lnTo>
                      <a:pt x="450" y="76"/>
                    </a:lnTo>
                    <a:lnTo>
                      <a:pt x="447" y="78"/>
                    </a:lnTo>
                    <a:lnTo>
                      <a:pt x="444" y="76"/>
                    </a:lnTo>
                    <a:lnTo>
                      <a:pt x="438" y="70"/>
                    </a:lnTo>
                    <a:lnTo>
                      <a:pt x="436" y="71"/>
                    </a:lnTo>
                    <a:lnTo>
                      <a:pt x="436" y="76"/>
                    </a:lnTo>
                    <a:lnTo>
                      <a:pt x="437" y="80"/>
                    </a:lnTo>
                    <a:lnTo>
                      <a:pt x="439" y="83"/>
                    </a:lnTo>
                    <a:lnTo>
                      <a:pt x="439" y="86"/>
                    </a:lnTo>
                    <a:lnTo>
                      <a:pt x="435" y="95"/>
                    </a:lnTo>
                    <a:lnTo>
                      <a:pt x="424" y="107"/>
                    </a:lnTo>
                    <a:lnTo>
                      <a:pt x="407" y="120"/>
                    </a:lnTo>
                    <a:lnTo>
                      <a:pt x="380" y="137"/>
                    </a:lnTo>
                    <a:lnTo>
                      <a:pt x="394" y="122"/>
                    </a:lnTo>
                    <a:lnTo>
                      <a:pt x="404" y="110"/>
                    </a:lnTo>
                    <a:lnTo>
                      <a:pt x="409" y="98"/>
                    </a:lnTo>
                    <a:lnTo>
                      <a:pt x="417" y="85"/>
                    </a:lnTo>
                    <a:lnTo>
                      <a:pt x="426" y="64"/>
                    </a:lnTo>
                    <a:lnTo>
                      <a:pt x="420" y="60"/>
                    </a:lnTo>
                    <a:lnTo>
                      <a:pt x="413" y="60"/>
                    </a:lnTo>
                    <a:lnTo>
                      <a:pt x="404" y="66"/>
                    </a:lnTo>
                    <a:lnTo>
                      <a:pt x="392" y="78"/>
                    </a:lnTo>
                    <a:lnTo>
                      <a:pt x="384" y="82"/>
                    </a:lnTo>
                    <a:lnTo>
                      <a:pt x="381" y="82"/>
                    </a:lnTo>
                    <a:lnTo>
                      <a:pt x="381" y="78"/>
                    </a:lnTo>
                    <a:lnTo>
                      <a:pt x="395" y="65"/>
                    </a:lnTo>
                    <a:lnTo>
                      <a:pt x="390" y="57"/>
                    </a:lnTo>
                    <a:lnTo>
                      <a:pt x="386" y="56"/>
                    </a:lnTo>
                    <a:lnTo>
                      <a:pt x="378" y="58"/>
                    </a:lnTo>
                    <a:lnTo>
                      <a:pt x="366" y="60"/>
                    </a:lnTo>
                    <a:lnTo>
                      <a:pt x="355" y="70"/>
                    </a:lnTo>
                    <a:lnTo>
                      <a:pt x="350" y="76"/>
                    </a:lnTo>
                    <a:lnTo>
                      <a:pt x="350" y="67"/>
                    </a:lnTo>
                    <a:lnTo>
                      <a:pt x="354" y="60"/>
                    </a:lnTo>
                    <a:lnTo>
                      <a:pt x="359" y="57"/>
                    </a:lnTo>
                    <a:lnTo>
                      <a:pt x="387" y="51"/>
                    </a:lnTo>
                    <a:lnTo>
                      <a:pt x="392" y="46"/>
                    </a:lnTo>
                    <a:lnTo>
                      <a:pt x="395" y="40"/>
                    </a:lnTo>
                    <a:lnTo>
                      <a:pt x="394" y="34"/>
                    </a:lnTo>
                    <a:lnTo>
                      <a:pt x="387" y="30"/>
                    </a:lnTo>
                    <a:lnTo>
                      <a:pt x="380" y="26"/>
                    </a:lnTo>
                    <a:lnTo>
                      <a:pt x="372" y="24"/>
                    </a:lnTo>
                    <a:lnTo>
                      <a:pt x="366" y="26"/>
                    </a:lnTo>
                    <a:lnTo>
                      <a:pt x="366" y="16"/>
                    </a:lnTo>
                    <a:lnTo>
                      <a:pt x="358" y="16"/>
                    </a:lnTo>
                    <a:lnTo>
                      <a:pt x="354" y="17"/>
                    </a:lnTo>
                    <a:lnTo>
                      <a:pt x="349" y="23"/>
                    </a:lnTo>
                    <a:lnTo>
                      <a:pt x="338" y="24"/>
                    </a:lnTo>
                    <a:lnTo>
                      <a:pt x="329" y="26"/>
                    </a:lnTo>
                    <a:lnTo>
                      <a:pt x="321" y="31"/>
                    </a:lnTo>
                    <a:lnTo>
                      <a:pt x="310" y="35"/>
                    </a:lnTo>
                    <a:lnTo>
                      <a:pt x="323" y="24"/>
                    </a:lnTo>
                    <a:lnTo>
                      <a:pt x="336" y="15"/>
                    </a:lnTo>
                    <a:lnTo>
                      <a:pt x="345" y="12"/>
                    </a:lnTo>
                    <a:lnTo>
                      <a:pt x="346" y="7"/>
                    </a:lnTo>
                    <a:lnTo>
                      <a:pt x="344" y="4"/>
                    </a:lnTo>
                    <a:lnTo>
                      <a:pt x="336" y="1"/>
                    </a:lnTo>
                    <a:lnTo>
                      <a:pt x="319" y="0"/>
                    </a:lnTo>
                    <a:lnTo>
                      <a:pt x="299" y="0"/>
                    </a:lnTo>
                    <a:lnTo>
                      <a:pt x="277" y="2"/>
                    </a:lnTo>
                    <a:lnTo>
                      <a:pt x="266" y="4"/>
                    </a:lnTo>
                    <a:lnTo>
                      <a:pt x="259" y="10"/>
                    </a:lnTo>
                    <a:lnTo>
                      <a:pt x="227" y="29"/>
                    </a:lnTo>
                    <a:lnTo>
                      <a:pt x="234" y="34"/>
                    </a:lnTo>
                    <a:lnTo>
                      <a:pt x="240" y="42"/>
                    </a:lnTo>
                    <a:lnTo>
                      <a:pt x="244" y="53"/>
                    </a:lnTo>
                    <a:lnTo>
                      <a:pt x="221" y="35"/>
                    </a:lnTo>
                    <a:lnTo>
                      <a:pt x="210" y="37"/>
                    </a:lnTo>
                    <a:lnTo>
                      <a:pt x="216" y="59"/>
                    </a:lnTo>
                    <a:lnTo>
                      <a:pt x="198" y="47"/>
                    </a:lnTo>
                    <a:lnTo>
                      <a:pt x="175" y="51"/>
                    </a:lnTo>
                    <a:lnTo>
                      <a:pt x="174" y="53"/>
                    </a:lnTo>
                    <a:lnTo>
                      <a:pt x="174" y="58"/>
                    </a:lnTo>
                    <a:lnTo>
                      <a:pt x="174" y="65"/>
                    </a:lnTo>
                    <a:lnTo>
                      <a:pt x="183" y="74"/>
                    </a:lnTo>
                    <a:lnTo>
                      <a:pt x="162" y="60"/>
                    </a:lnTo>
                    <a:lnTo>
                      <a:pt x="136" y="67"/>
                    </a:lnTo>
                    <a:lnTo>
                      <a:pt x="110" y="76"/>
                    </a:lnTo>
                  </a:path>
                </a:pathLst>
              </a:custGeom>
              <a:solidFill>
                <a:srgbClr val="5183B9"/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5" name="Freeform 233"/>
              <p:cNvSpPr>
                <a:spLocks/>
              </p:cNvSpPr>
              <p:nvPr/>
            </p:nvSpPr>
            <p:spPr bwMode="auto">
              <a:xfrm>
                <a:off x="2641" y="1363"/>
                <a:ext cx="20" cy="20"/>
              </a:xfrm>
              <a:custGeom>
                <a:avLst/>
                <a:gdLst>
                  <a:gd name="T0" fmla="*/ 8 w 23"/>
                  <a:gd name="T1" fmla="*/ 1 h 19"/>
                  <a:gd name="T2" fmla="*/ 2 w 23"/>
                  <a:gd name="T3" fmla="*/ 9 h 19"/>
                  <a:gd name="T4" fmla="*/ 0 w 23"/>
                  <a:gd name="T5" fmla="*/ 13 h 19"/>
                  <a:gd name="T6" fmla="*/ 1 w 23"/>
                  <a:gd name="T7" fmla="*/ 18 h 19"/>
                  <a:gd name="T8" fmla="*/ 19 w 23"/>
                  <a:gd name="T9" fmla="*/ 18 h 19"/>
                  <a:gd name="T10" fmla="*/ 22 w 23"/>
                  <a:gd name="T11" fmla="*/ 10 h 19"/>
                  <a:gd name="T12" fmla="*/ 20 w 23"/>
                  <a:gd name="T13" fmla="*/ 1 h 19"/>
                  <a:gd name="T14" fmla="*/ 18 w 23"/>
                  <a:gd name="T15" fmla="*/ 0 h 19"/>
                  <a:gd name="T16" fmla="*/ 13 w 23"/>
                  <a:gd name="T17" fmla="*/ 3 h 19"/>
                  <a:gd name="T18" fmla="*/ 8 w 23"/>
                  <a:gd name="T19" fmla="*/ 1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19"/>
                  <a:gd name="T32" fmla="*/ 23 w 23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19">
                    <a:moveTo>
                      <a:pt x="8" y="1"/>
                    </a:moveTo>
                    <a:lnTo>
                      <a:pt x="2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19" y="18"/>
                    </a:lnTo>
                    <a:lnTo>
                      <a:pt x="22" y="10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3" y="3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5183B9"/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6" name="Freeform 234"/>
              <p:cNvSpPr>
                <a:spLocks/>
              </p:cNvSpPr>
              <p:nvPr/>
            </p:nvSpPr>
            <p:spPr bwMode="auto">
              <a:xfrm>
                <a:off x="2616" y="1411"/>
                <a:ext cx="18" cy="22"/>
              </a:xfrm>
              <a:custGeom>
                <a:avLst/>
                <a:gdLst>
                  <a:gd name="T0" fmla="*/ 14 w 21"/>
                  <a:gd name="T1" fmla="*/ 0 h 22"/>
                  <a:gd name="T2" fmla="*/ 10 w 21"/>
                  <a:gd name="T3" fmla="*/ 0 h 22"/>
                  <a:gd name="T4" fmla="*/ 4 w 21"/>
                  <a:gd name="T5" fmla="*/ 4 h 22"/>
                  <a:gd name="T6" fmla="*/ 0 w 21"/>
                  <a:gd name="T7" fmla="*/ 12 h 22"/>
                  <a:gd name="T8" fmla="*/ 2 w 21"/>
                  <a:gd name="T9" fmla="*/ 16 h 22"/>
                  <a:gd name="T10" fmla="*/ 7 w 21"/>
                  <a:gd name="T11" fmla="*/ 16 h 22"/>
                  <a:gd name="T12" fmla="*/ 12 w 21"/>
                  <a:gd name="T13" fmla="*/ 21 h 22"/>
                  <a:gd name="T14" fmla="*/ 14 w 21"/>
                  <a:gd name="T15" fmla="*/ 21 h 22"/>
                  <a:gd name="T16" fmla="*/ 18 w 21"/>
                  <a:gd name="T17" fmla="*/ 16 h 22"/>
                  <a:gd name="T18" fmla="*/ 20 w 21"/>
                  <a:gd name="T19" fmla="*/ 9 h 22"/>
                  <a:gd name="T20" fmla="*/ 20 w 21"/>
                  <a:gd name="T21" fmla="*/ 3 h 22"/>
                  <a:gd name="T22" fmla="*/ 14 w 2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2"/>
                  <a:gd name="T38" fmla="*/ 21 w 2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2">
                    <a:moveTo>
                      <a:pt x="14" y="0"/>
                    </a:moveTo>
                    <a:lnTo>
                      <a:pt x="10" y="0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0" y="9"/>
                    </a:lnTo>
                    <a:lnTo>
                      <a:pt x="20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5183B9"/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7" name="Freeform 235"/>
              <p:cNvSpPr>
                <a:spLocks/>
              </p:cNvSpPr>
              <p:nvPr/>
            </p:nvSpPr>
            <p:spPr bwMode="auto">
              <a:xfrm>
                <a:off x="2625" y="1451"/>
                <a:ext cx="36" cy="46"/>
              </a:xfrm>
              <a:custGeom>
                <a:avLst/>
                <a:gdLst>
                  <a:gd name="T0" fmla="*/ 8 w 41"/>
                  <a:gd name="T1" fmla="*/ 0 h 47"/>
                  <a:gd name="T2" fmla="*/ 5 w 41"/>
                  <a:gd name="T3" fmla="*/ 0 h 47"/>
                  <a:gd name="T4" fmla="*/ 3 w 41"/>
                  <a:gd name="T5" fmla="*/ 3 h 47"/>
                  <a:gd name="T6" fmla="*/ 3 w 41"/>
                  <a:gd name="T7" fmla="*/ 10 h 47"/>
                  <a:gd name="T8" fmla="*/ 1 w 41"/>
                  <a:gd name="T9" fmla="*/ 21 h 47"/>
                  <a:gd name="T10" fmla="*/ 1 w 41"/>
                  <a:gd name="T11" fmla="*/ 23 h 47"/>
                  <a:gd name="T12" fmla="*/ 3 w 41"/>
                  <a:gd name="T13" fmla="*/ 23 h 47"/>
                  <a:gd name="T14" fmla="*/ 6 w 41"/>
                  <a:gd name="T15" fmla="*/ 25 h 47"/>
                  <a:gd name="T16" fmla="*/ 3 w 41"/>
                  <a:gd name="T17" fmla="*/ 29 h 47"/>
                  <a:gd name="T18" fmla="*/ 0 w 41"/>
                  <a:gd name="T19" fmla="*/ 31 h 47"/>
                  <a:gd name="T20" fmla="*/ 0 w 41"/>
                  <a:gd name="T21" fmla="*/ 34 h 47"/>
                  <a:gd name="T22" fmla="*/ 0 w 41"/>
                  <a:gd name="T23" fmla="*/ 39 h 47"/>
                  <a:gd name="T24" fmla="*/ 4 w 41"/>
                  <a:gd name="T25" fmla="*/ 42 h 47"/>
                  <a:gd name="T26" fmla="*/ 11 w 41"/>
                  <a:gd name="T27" fmla="*/ 41 h 47"/>
                  <a:gd name="T28" fmla="*/ 14 w 41"/>
                  <a:gd name="T29" fmla="*/ 37 h 47"/>
                  <a:gd name="T30" fmla="*/ 16 w 41"/>
                  <a:gd name="T31" fmla="*/ 34 h 47"/>
                  <a:gd name="T32" fmla="*/ 18 w 41"/>
                  <a:gd name="T33" fmla="*/ 37 h 47"/>
                  <a:gd name="T34" fmla="*/ 31 w 41"/>
                  <a:gd name="T35" fmla="*/ 43 h 47"/>
                  <a:gd name="T36" fmla="*/ 38 w 41"/>
                  <a:gd name="T37" fmla="*/ 46 h 47"/>
                  <a:gd name="T38" fmla="*/ 40 w 41"/>
                  <a:gd name="T39" fmla="*/ 41 h 47"/>
                  <a:gd name="T40" fmla="*/ 37 w 41"/>
                  <a:gd name="T41" fmla="*/ 31 h 47"/>
                  <a:gd name="T42" fmla="*/ 33 w 41"/>
                  <a:gd name="T43" fmla="*/ 26 h 47"/>
                  <a:gd name="T44" fmla="*/ 31 w 41"/>
                  <a:gd name="T45" fmla="*/ 23 h 47"/>
                  <a:gd name="T46" fmla="*/ 30 w 41"/>
                  <a:gd name="T47" fmla="*/ 22 h 47"/>
                  <a:gd name="T48" fmla="*/ 27 w 41"/>
                  <a:gd name="T49" fmla="*/ 22 h 47"/>
                  <a:gd name="T50" fmla="*/ 16 w 41"/>
                  <a:gd name="T51" fmla="*/ 19 h 47"/>
                  <a:gd name="T52" fmla="*/ 14 w 41"/>
                  <a:gd name="T53" fmla="*/ 15 h 47"/>
                  <a:gd name="T54" fmla="*/ 16 w 41"/>
                  <a:gd name="T55" fmla="*/ 13 h 47"/>
                  <a:gd name="T56" fmla="*/ 27 w 41"/>
                  <a:gd name="T57" fmla="*/ 12 h 47"/>
                  <a:gd name="T58" fmla="*/ 27 w 41"/>
                  <a:gd name="T59" fmla="*/ 3 h 47"/>
                  <a:gd name="T60" fmla="*/ 18 w 41"/>
                  <a:gd name="T61" fmla="*/ 4 h 47"/>
                  <a:gd name="T62" fmla="*/ 8 w 41"/>
                  <a:gd name="T63" fmla="*/ 0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47"/>
                  <a:gd name="T98" fmla="*/ 41 w 41"/>
                  <a:gd name="T99" fmla="*/ 47 h 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47">
                    <a:moveTo>
                      <a:pt x="8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10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6" y="25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4" y="42"/>
                    </a:lnTo>
                    <a:lnTo>
                      <a:pt x="11" y="41"/>
                    </a:lnTo>
                    <a:lnTo>
                      <a:pt x="14" y="37"/>
                    </a:lnTo>
                    <a:lnTo>
                      <a:pt x="16" y="34"/>
                    </a:lnTo>
                    <a:lnTo>
                      <a:pt x="18" y="37"/>
                    </a:lnTo>
                    <a:lnTo>
                      <a:pt x="31" y="43"/>
                    </a:lnTo>
                    <a:lnTo>
                      <a:pt x="38" y="46"/>
                    </a:lnTo>
                    <a:lnTo>
                      <a:pt x="40" y="41"/>
                    </a:lnTo>
                    <a:lnTo>
                      <a:pt x="37" y="31"/>
                    </a:lnTo>
                    <a:lnTo>
                      <a:pt x="33" y="26"/>
                    </a:lnTo>
                    <a:lnTo>
                      <a:pt x="31" y="23"/>
                    </a:lnTo>
                    <a:lnTo>
                      <a:pt x="30" y="22"/>
                    </a:lnTo>
                    <a:lnTo>
                      <a:pt x="27" y="22"/>
                    </a:lnTo>
                    <a:lnTo>
                      <a:pt x="16" y="19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27" y="12"/>
                    </a:lnTo>
                    <a:lnTo>
                      <a:pt x="27" y="3"/>
                    </a:lnTo>
                    <a:lnTo>
                      <a:pt x="18" y="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5183B9"/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51" name="Freeform 236"/>
            <p:cNvSpPr>
              <a:spLocks/>
            </p:cNvSpPr>
            <p:nvPr/>
          </p:nvSpPr>
          <p:spPr bwMode="auto">
            <a:xfrm>
              <a:off x="1840" y="1461"/>
              <a:ext cx="255" cy="296"/>
            </a:xfrm>
            <a:custGeom>
              <a:avLst/>
              <a:gdLst>
                <a:gd name="T0" fmla="*/ 100 w 300"/>
                <a:gd name="T1" fmla="*/ 121 h 317"/>
                <a:gd name="T2" fmla="*/ 112 w 300"/>
                <a:gd name="T3" fmla="*/ 124 h 317"/>
                <a:gd name="T4" fmla="*/ 148 w 300"/>
                <a:gd name="T5" fmla="*/ 140 h 317"/>
                <a:gd name="T6" fmla="*/ 155 w 300"/>
                <a:gd name="T7" fmla="*/ 147 h 317"/>
                <a:gd name="T8" fmla="*/ 168 w 300"/>
                <a:gd name="T9" fmla="*/ 174 h 317"/>
                <a:gd name="T10" fmla="*/ 161 w 300"/>
                <a:gd name="T11" fmla="*/ 217 h 317"/>
                <a:gd name="T12" fmla="*/ 146 w 300"/>
                <a:gd name="T13" fmla="*/ 236 h 317"/>
                <a:gd name="T14" fmla="*/ 129 w 300"/>
                <a:gd name="T15" fmla="*/ 235 h 317"/>
                <a:gd name="T16" fmla="*/ 118 w 300"/>
                <a:gd name="T17" fmla="*/ 250 h 317"/>
                <a:gd name="T18" fmla="*/ 145 w 300"/>
                <a:gd name="T19" fmla="*/ 264 h 317"/>
                <a:gd name="T20" fmla="*/ 155 w 300"/>
                <a:gd name="T21" fmla="*/ 254 h 317"/>
                <a:gd name="T22" fmla="*/ 187 w 300"/>
                <a:gd name="T23" fmla="*/ 282 h 317"/>
                <a:gd name="T24" fmla="*/ 212 w 300"/>
                <a:gd name="T25" fmla="*/ 299 h 317"/>
                <a:gd name="T26" fmla="*/ 232 w 300"/>
                <a:gd name="T27" fmla="*/ 316 h 317"/>
                <a:gd name="T28" fmla="*/ 233 w 300"/>
                <a:gd name="T29" fmla="*/ 296 h 317"/>
                <a:gd name="T30" fmla="*/ 220 w 300"/>
                <a:gd name="T31" fmla="*/ 284 h 317"/>
                <a:gd name="T32" fmla="*/ 239 w 300"/>
                <a:gd name="T33" fmla="*/ 287 h 317"/>
                <a:gd name="T34" fmla="*/ 258 w 300"/>
                <a:gd name="T35" fmla="*/ 304 h 317"/>
                <a:gd name="T36" fmla="*/ 268 w 300"/>
                <a:gd name="T37" fmla="*/ 291 h 317"/>
                <a:gd name="T38" fmla="*/ 256 w 300"/>
                <a:gd name="T39" fmla="*/ 265 h 317"/>
                <a:gd name="T40" fmla="*/ 237 w 300"/>
                <a:gd name="T41" fmla="*/ 255 h 317"/>
                <a:gd name="T42" fmla="*/ 225 w 300"/>
                <a:gd name="T43" fmla="*/ 239 h 317"/>
                <a:gd name="T44" fmla="*/ 223 w 300"/>
                <a:gd name="T45" fmla="*/ 209 h 317"/>
                <a:gd name="T46" fmla="*/ 235 w 300"/>
                <a:gd name="T47" fmla="*/ 209 h 317"/>
                <a:gd name="T48" fmla="*/ 249 w 300"/>
                <a:gd name="T49" fmla="*/ 245 h 317"/>
                <a:gd name="T50" fmla="*/ 265 w 300"/>
                <a:gd name="T51" fmla="*/ 242 h 317"/>
                <a:gd name="T52" fmla="*/ 287 w 300"/>
                <a:gd name="T53" fmla="*/ 232 h 317"/>
                <a:gd name="T54" fmla="*/ 296 w 300"/>
                <a:gd name="T55" fmla="*/ 218 h 317"/>
                <a:gd name="T56" fmla="*/ 287 w 300"/>
                <a:gd name="T57" fmla="*/ 213 h 317"/>
                <a:gd name="T58" fmla="*/ 296 w 300"/>
                <a:gd name="T59" fmla="*/ 204 h 317"/>
                <a:gd name="T60" fmla="*/ 287 w 300"/>
                <a:gd name="T61" fmla="*/ 195 h 317"/>
                <a:gd name="T62" fmla="*/ 274 w 300"/>
                <a:gd name="T63" fmla="*/ 199 h 317"/>
                <a:gd name="T64" fmla="*/ 269 w 300"/>
                <a:gd name="T65" fmla="*/ 184 h 317"/>
                <a:gd name="T66" fmla="*/ 234 w 300"/>
                <a:gd name="T67" fmla="*/ 164 h 317"/>
                <a:gd name="T68" fmla="*/ 222 w 300"/>
                <a:gd name="T69" fmla="*/ 160 h 317"/>
                <a:gd name="T70" fmla="*/ 235 w 300"/>
                <a:gd name="T71" fmla="*/ 147 h 317"/>
                <a:gd name="T72" fmla="*/ 235 w 300"/>
                <a:gd name="T73" fmla="*/ 134 h 317"/>
                <a:gd name="T74" fmla="*/ 235 w 300"/>
                <a:gd name="T75" fmla="*/ 125 h 317"/>
                <a:gd name="T76" fmla="*/ 225 w 300"/>
                <a:gd name="T77" fmla="*/ 114 h 317"/>
                <a:gd name="T78" fmla="*/ 210 w 300"/>
                <a:gd name="T79" fmla="*/ 96 h 317"/>
                <a:gd name="T80" fmla="*/ 200 w 300"/>
                <a:gd name="T81" fmla="*/ 92 h 317"/>
                <a:gd name="T82" fmla="*/ 191 w 300"/>
                <a:gd name="T83" fmla="*/ 89 h 317"/>
                <a:gd name="T84" fmla="*/ 190 w 300"/>
                <a:gd name="T85" fmla="*/ 75 h 317"/>
                <a:gd name="T86" fmla="*/ 172 w 300"/>
                <a:gd name="T87" fmla="*/ 73 h 317"/>
                <a:gd name="T88" fmla="*/ 142 w 300"/>
                <a:gd name="T89" fmla="*/ 47 h 317"/>
                <a:gd name="T90" fmla="*/ 106 w 300"/>
                <a:gd name="T91" fmla="*/ 44 h 317"/>
                <a:gd name="T92" fmla="*/ 86 w 300"/>
                <a:gd name="T93" fmla="*/ 38 h 317"/>
                <a:gd name="T94" fmla="*/ 91 w 300"/>
                <a:gd name="T95" fmla="*/ 7 h 317"/>
                <a:gd name="T96" fmla="*/ 66 w 300"/>
                <a:gd name="T97" fmla="*/ 11 h 317"/>
                <a:gd name="T98" fmla="*/ 61 w 300"/>
                <a:gd name="T99" fmla="*/ 56 h 317"/>
                <a:gd name="T100" fmla="*/ 76 w 300"/>
                <a:gd name="T101" fmla="*/ 89 h 317"/>
                <a:gd name="T102" fmla="*/ 52 w 300"/>
                <a:gd name="T103" fmla="*/ 58 h 317"/>
                <a:gd name="T104" fmla="*/ 50 w 300"/>
                <a:gd name="T105" fmla="*/ 15 h 317"/>
                <a:gd name="T106" fmla="*/ 49 w 300"/>
                <a:gd name="T107" fmla="*/ 0 h 317"/>
                <a:gd name="T108" fmla="*/ 19 w 300"/>
                <a:gd name="T109" fmla="*/ 13 h 317"/>
                <a:gd name="T110" fmla="*/ 2 w 300"/>
                <a:gd name="T111" fmla="*/ 55 h 317"/>
                <a:gd name="T112" fmla="*/ 4 w 300"/>
                <a:gd name="T113" fmla="*/ 67 h 317"/>
                <a:gd name="T114" fmla="*/ 24 w 300"/>
                <a:gd name="T115" fmla="*/ 106 h 317"/>
                <a:gd name="T116" fmla="*/ 34 w 300"/>
                <a:gd name="T117" fmla="*/ 106 h 317"/>
                <a:gd name="T118" fmla="*/ 66 w 300"/>
                <a:gd name="T119" fmla="*/ 120 h 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0"/>
                <a:gd name="T181" fmla="*/ 0 h 317"/>
                <a:gd name="T182" fmla="*/ 300 w 300"/>
                <a:gd name="T183" fmla="*/ 317 h 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0" h="317">
                  <a:moveTo>
                    <a:pt x="86" y="122"/>
                  </a:moveTo>
                  <a:lnTo>
                    <a:pt x="100" y="123"/>
                  </a:lnTo>
                  <a:lnTo>
                    <a:pt x="100" y="121"/>
                  </a:lnTo>
                  <a:lnTo>
                    <a:pt x="101" y="120"/>
                  </a:lnTo>
                  <a:lnTo>
                    <a:pt x="104" y="122"/>
                  </a:lnTo>
                  <a:lnTo>
                    <a:pt x="112" y="124"/>
                  </a:lnTo>
                  <a:lnTo>
                    <a:pt x="123" y="128"/>
                  </a:lnTo>
                  <a:lnTo>
                    <a:pt x="145" y="137"/>
                  </a:lnTo>
                  <a:lnTo>
                    <a:pt x="148" y="140"/>
                  </a:lnTo>
                  <a:lnTo>
                    <a:pt x="149" y="142"/>
                  </a:lnTo>
                  <a:lnTo>
                    <a:pt x="146" y="147"/>
                  </a:lnTo>
                  <a:lnTo>
                    <a:pt x="155" y="147"/>
                  </a:lnTo>
                  <a:lnTo>
                    <a:pt x="160" y="148"/>
                  </a:lnTo>
                  <a:lnTo>
                    <a:pt x="165" y="155"/>
                  </a:lnTo>
                  <a:lnTo>
                    <a:pt x="168" y="174"/>
                  </a:lnTo>
                  <a:lnTo>
                    <a:pt x="168" y="191"/>
                  </a:lnTo>
                  <a:lnTo>
                    <a:pt x="161" y="206"/>
                  </a:lnTo>
                  <a:lnTo>
                    <a:pt x="161" y="217"/>
                  </a:lnTo>
                  <a:lnTo>
                    <a:pt x="159" y="224"/>
                  </a:lnTo>
                  <a:lnTo>
                    <a:pt x="152" y="232"/>
                  </a:lnTo>
                  <a:lnTo>
                    <a:pt x="146" y="236"/>
                  </a:lnTo>
                  <a:lnTo>
                    <a:pt x="140" y="237"/>
                  </a:lnTo>
                  <a:lnTo>
                    <a:pt x="135" y="236"/>
                  </a:lnTo>
                  <a:lnTo>
                    <a:pt x="129" y="235"/>
                  </a:lnTo>
                  <a:lnTo>
                    <a:pt x="122" y="238"/>
                  </a:lnTo>
                  <a:lnTo>
                    <a:pt x="117" y="247"/>
                  </a:lnTo>
                  <a:lnTo>
                    <a:pt x="118" y="250"/>
                  </a:lnTo>
                  <a:lnTo>
                    <a:pt x="121" y="256"/>
                  </a:lnTo>
                  <a:lnTo>
                    <a:pt x="130" y="262"/>
                  </a:lnTo>
                  <a:lnTo>
                    <a:pt x="145" y="264"/>
                  </a:lnTo>
                  <a:lnTo>
                    <a:pt x="153" y="259"/>
                  </a:lnTo>
                  <a:lnTo>
                    <a:pt x="157" y="256"/>
                  </a:lnTo>
                  <a:lnTo>
                    <a:pt x="155" y="254"/>
                  </a:lnTo>
                  <a:lnTo>
                    <a:pt x="172" y="272"/>
                  </a:lnTo>
                  <a:lnTo>
                    <a:pt x="186" y="274"/>
                  </a:lnTo>
                  <a:lnTo>
                    <a:pt x="187" y="282"/>
                  </a:lnTo>
                  <a:lnTo>
                    <a:pt x="194" y="290"/>
                  </a:lnTo>
                  <a:lnTo>
                    <a:pt x="206" y="296"/>
                  </a:lnTo>
                  <a:lnTo>
                    <a:pt x="212" y="299"/>
                  </a:lnTo>
                  <a:lnTo>
                    <a:pt x="218" y="302"/>
                  </a:lnTo>
                  <a:lnTo>
                    <a:pt x="222" y="308"/>
                  </a:lnTo>
                  <a:lnTo>
                    <a:pt x="232" y="316"/>
                  </a:lnTo>
                  <a:lnTo>
                    <a:pt x="238" y="316"/>
                  </a:lnTo>
                  <a:lnTo>
                    <a:pt x="239" y="308"/>
                  </a:lnTo>
                  <a:lnTo>
                    <a:pt x="233" y="296"/>
                  </a:lnTo>
                  <a:lnTo>
                    <a:pt x="229" y="290"/>
                  </a:lnTo>
                  <a:lnTo>
                    <a:pt x="223" y="286"/>
                  </a:lnTo>
                  <a:lnTo>
                    <a:pt x="220" y="284"/>
                  </a:lnTo>
                  <a:lnTo>
                    <a:pt x="220" y="282"/>
                  </a:lnTo>
                  <a:lnTo>
                    <a:pt x="225" y="282"/>
                  </a:lnTo>
                  <a:lnTo>
                    <a:pt x="239" y="287"/>
                  </a:lnTo>
                  <a:lnTo>
                    <a:pt x="251" y="293"/>
                  </a:lnTo>
                  <a:lnTo>
                    <a:pt x="257" y="301"/>
                  </a:lnTo>
                  <a:lnTo>
                    <a:pt x="258" y="304"/>
                  </a:lnTo>
                  <a:lnTo>
                    <a:pt x="262" y="304"/>
                  </a:lnTo>
                  <a:lnTo>
                    <a:pt x="264" y="301"/>
                  </a:lnTo>
                  <a:lnTo>
                    <a:pt x="268" y="291"/>
                  </a:lnTo>
                  <a:lnTo>
                    <a:pt x="269" y="282"/>
                  </a:lnTo>
                  <a:lnTo>
                    <a:pt x="264" y="275"/>
                  </a:lnTo>
                  <a:lnTo>
                    <a:pt x="256" y="265"/>
                  </a:lnTo>
                  <a:lnTo>
                    <a:pt x="247" y="258"/>
                  </a:lnTo>
                  <a:lnTo>
                    <a:pt x="242" y="256"/>
                  </a:lnTo>
                  <a:lnTo>
                    <a:pt x="237" y="255"/>
                  </a:lnTo>
                  <a:lnTo>
                    <a:pt x="235" y="247"/>
                  </a:lnTo>
                  <a:lnTo>
                    <a:pt x="230" y="245"/>
                  </a:lnTo>
                  <a:lnTo>
                    <a:pt x="225" y="239"/>
                  </a:lnTo>
                  <a:lnTo>
                    <a:pt x="224" y="228"/>
                  </a:lnTo>
                  <a:lnTo>
                    <a:pt x="222" y="217"/>
                  </a:lnTo>
                  <a:lnTo>
                    <a:pt x="223" y="209"/>
                  </a:lnTo>
                  <a:lnTo>
                    <a:pt x="225" y="206"/>
                  </a:lnTo>
                  <a:lnTo>
                    <a:pt x="229" y="205"/>
                  </a:lnTo>
                  <a:lnTo>
                    <a:pt x="235" y="209"/>
                  </a:lnTo>
                  <a:lnTo>
                    <a:pt x="238" y="214"/>
                  </a:lnTo>
                  <a:lnTo>
                    <a:pt x="242" y="224"/>
                  </a:lnTo>
                  <a:lnTo>
                    <a:pt x="249" y="245"/>
                  </a:lnTo>
                  <a:lnTo>
                    <a:pt x="252" y="247"/>
                  </a:lnTo>
                  <a:lnTo>
                    <a:pt x="257" y="247"/>
                  </a:lnTo>
                  <a:lnTo>
                    <a:pt x="265" y="242"/>
                  </a:lnTo>
                  <a:lnTo>
                    <a:pt x="274" y="237"/>
                  </a:lnTo>
                  <a:lnTo>
                    <a:pt x="282" y="233"/>
                  </a:lnTo>
                  <a:lnTo>
                    <a:pt x="287" y="232"/>
                  </a:lnTo>
                  <a:lnTo>
                    <a:pt x="295" y="229"/>
                  </a:lnTo>
                  <a:lnTo>
                    <a:pt x="299" y="226"/>
                  </a:lnTo>
                  <a:lnTo>
                    <a:pt x="296" y="218"/>
                  </a:lnTo>
                  <a:lnTo>
                    <a:pt x="290" y="217"/>
                  </a:lnTo>
                  <a:lnTo>
                    <a:pt x="287" y="215"/>
                  </a:lnTo>
                  <a:lnTo>
                    <a:pt x="287" y="213"/>
                  </a:lnTo>
                  <a:lnTo>
                    <a:pt x="297" y="210"/>
                  </a:lnTo>
                  <a:lnTo>
                    <a:pt x="297" y="206"/>
                  </a:lnTo>
                  <a:lnTo>
                    <a:pt x="296" y="204"/>
                  </a:lnTo>
                  <a:lnTo>
                    <a:pt x="292" y="202"/>
                  </a:lnTo>
                  <a:lnTo>
                    <a:pt x="291" y="197"/>
                  </a:lnTo>
                  <a:lnTo>
                    <a:pt x="287" y="195"/>
                  </a:lnTo>
                  <a:lnTo>
                    <a:pt x="283" y="196"/>
                  </a:lnTo>
                  <a:lnTo>
                    <a:pt x="277" y="199"/>
                  </a:lnTo>
                  <a:lnTo>
                    <a:pt x="274" y="199"/>
                  </a:lnTo>
                  <a:lnTo>
                    <a:pt x="273" y="195"/>
                  </a:lnTo>
                  <a:lnTo>
                    <a:pt x="273" y="190"/>
                  </a:lnTo>
                  <a:lnTo>
                    <a:pt x="269" y="184"/>
                  </a:lnTo>
                  <a:lnTo>
                    <a:pt x="263" y="179"/>
                  </a:lnTo>
                  <a:lnTo>
                    <a:pt x="245" y="174"/>
                  </a:lnTo>
                  <a:lnTo>
                    <a:pt x="234" y="164"/>
                  </a:lnTo>
                  <a:lnTo>
                    <a:pt x="226" y="166"/>
                  </a:lnTo>
                  <a:lnTo>
                    <a:pt x="222" y="165"/>
                  </a:lnTo>
                  <a:lnTo>
                    <a:pt x="222" y="160"/>
                  </a:lnTo>
                  <a:lnTo>
                    <a:pt x="224" y="156"/>
                  </a:lnTo>
                  <a:lnTo>
                    <a:pt x="225" y="147"/>
                  </a:lnTo>
                  <a:lnTo>
                    <a:pt x="235" y="147"/>
                  </a:lnTo>
                  <a:lnTo>
                    <a:pt x="238" y="142"/>
                  </a:lnTo>
                  <a:lnTo>
                    <a:pt x="238" y="139"/>
                  </a:lnTo>
                  <a:lnTo>
                    <a:pt x="235" y="134"/>
                  </a:lnTo>
                  <a:lnTo>
                    <a:pt x="234" y="131"/>
                  </a:lnTo>
                  <a:lnTo>
                    <a:pt x="234" y="128"/>
                  </a:lnTo>
                  <a:lnTo>
                    <a:pt x="235" y="125"/>
                  </a:lnTo>
                  <a:lnTo>
                    <a:pt x="236" y="119"/>
                  </a:lnTo>
                  <a:lnTo>
                    <a:pt x="234" y="115"/>
                  </a:lnTo>
                  <a:lnTo>
                    <a:pt x="225" y="114"/>
                  </a:lnTo>
                  <a:lnTo>
                    <a:pt x="224" y="102"/>
                  </a:lnTo>
                  <a:lnTo>
                    <a:pt x="219" y="101"/>
                  </a:lnTo>
                  <a:lnTo>
                    <a:pt x="210" y="96"/>
                  </a:lnTo>
                  <a:lnTo>
                    <a:pt x="209" y="92"/>
                  </a:lnTo>
                  <a:lnTo>
                    <a:pt x="206" y="89"/>
                  </a:lnTo>
                  <a:lnTo>
                    <a:pt x="200" y="92"/>
                  </a:lnTo>
                  <a:lnTo>
                    <a:pt x="194" y="94"/>
                  </a:lnTo>
                  <a:lnTo>
                    <a:pt x="190" y="94"/>
                  </a:lnTo>
                  <a:lnTo>
                    <a:pt x="191" y="89"/>
                  </a:lnTo>
                  <a:lnTo>
                    <a:pt x="194" y="82"/>
                  </a:lnTo>
                  <a:lnTo>
                    <a:pt x="192" y="77"/>
                  </a:lnTo>
                  <a:lnTo>
                    <a:pt x="190" y="75"/>
                  </a:lnTo>
                  <a:lnTo>
                    <a:pt x="185" y="75"/>
                  </a:lnTo>
                  <a:lnTo>
                    <a:pt x="179" y="76"/>
                  </a:lnTo>
                  <a:lnTo>
                    <a:pt x="172" y="73"/>
                  </a:lnTo>
                  <a:lnTo>
                    <a:pt x="162" y="60"/>
                  </a:lnTo>
                  <a:lnTo>
                    <a:pt x="155" y="51"/>
                  </a:lnTo>
                  <a:lnTo>
                    <a:pt x="142" y="47"/>
                  </a:lnTo>
                  <a:lnTo>
                    <a:pt x="122" y="44"/>
                  </a:lnTo>
                  <a:lnTo>
                    <a:pt x="113" y="47"/>
                  </a:lnTo>
                  <a:lnTo>
                    <a:pt x="106" y="44"/>
                  </a:lnTo>
                  <a:lnTo>
                    <a:pt x="100" y="38"/>
                  </a:lnTo>
                  <a:lnTo>
                    <a:pt x="83" y="42"/>
                  </a:lnTo>
                  <a:lnTo>
                    <a:pt x="86" y="38"/>
                  </a:lnTo>
                  <a:lnTo>
                    <a:pt x="89" y="26"/>
                  </a:lnTo>
                  <a:lnTo>
                    <a:pt x="91" y="15"/>
                  </a:lnTo>
                  <a:lnTo>
                    <a:pt x="91" y="7"/>
                  </a:lnTo>
                  <a:lnTo>
                    <a:pt x="86" y="3"/>
                  </a:lnTo>
                  <a:lnTo>
                    <a:pt x="76" y="5"/>
                  </a:lnTo>
                  <a:lnTo>
                    <a:pt x="66" y="11"/>
                  </a:lnTo>
                  <a:lnTo>
                    <a:pt x="60" y="22"/>
                  </a:lnTo>
                  <a:lnTo>
                    <a:pt x="58" y="34"/>
                  </a:lnTo>
                  <a:lnTo>
                    <a:pt x="61" y="56"/>
                  </a:lnTo>
                  <a:lnTo>
                    <a:pt x="76" y="76"/>
                  </a:lnTo>
                  <a:lnTo>
                    <a:pt x="78" y="85"/>
                  </a:lnTo>
                  <a:lnTo>
                    <a:pt x="76" y="89"/>
                  </a:lnTo>
                  <a:lnTo>
                    <a:pt x="73" y="89"/>
                  </a:lnTo>
                  <a:lnTo>
                    <a:pt x="61" y="75"/>
                  </a:lnTo>
                  <a:lnTo>
                    <a:pt x="52" y="58"/>
                  </a:lnTo>
                  <a:lnTo>
                    <a:pt x="45" y="35"/>
                  </a:lnTo>
                  <a:lnTo>
                    <a:pt x="47" y="26"/>
                  </a:lnTo>
                  <a:lnTo>
                    <a:pt x="50" y="15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19" y="13"/>
                  </a:lnTo>
                  <a:lnTo>
                    <a:pt x="11" y="28"/>
                  </a:lnTo>
                  <a:lnTo>
                    <a:pt x="4" y="41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1" y="61"/>
                  </a:lnTo>
                  <a:lnTo>
                    <a:pt x="4" y="67"/>
                  </a:lnTo>
                  <a:lnTo>
                    <a:pt x="16" y="83"/>
                  </a:lnTo>
                  <a:lnTo>
                    <a:pt x="26" y="102"/>
                  </a:lnTo>
                  <a:lnTo>
                    <a:pt x="24" y="106"/>
                  </a:lnTo>
                  <a:lnTo>
                    <a:pt x="27" y="110"/>
                  </a:lnTo>
                  <a:lnTo>
                    <a:pt x="30" y="107"/>
                  </a:lnTo>
                  <a:lnTo>
                    <a:pt x="34" y="106"/>
                  </a:lnTo>
                  <a:lnTo>
                    <a:pt x="39" y="109"/>
                  </a:lnTo>
                  <a:lnTo>
                    <a:pt x="52" y="115"/>
                  </a:lnTo>
                  <a:lnTo>
                    <a:pt x="66" y="120"/>
                  </a:lnTo>
                  <a:lnTo>
                    <a:pt x="86" y="12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2" name="Freeform 237"/>
            <p:cNvSpPr>
              <a:spLocks/>
            </p:cNvSpPr>
            <p:nvPr/>
          </p:nvSpPr>
          <p:spPr bwMode="auto">
            <a:xfrm>
              <a:off x="1780" y="1678"/>
              <a:ext cx="75" cy="56"/>
            </a:xfrm>
            <a:custGeom>
              <a:avLst/>
              <a:gdLst>
                <a:gd name="T0" fmla="*/ 5 w 87"/>
                <a:gd name="T1" fmla="*/ 35 h 59"/>
                <a:gd name="T2" fmla="*/ 0 w 87"/>
                <a:gd name="T3" fmla="*/ 44 h 59"/>
                <a:gd name="T4" fmla="*/ 10 w 87"/>
                <a:gd name="T5" fmla="*/ 43 h 59"/>
                <a:gd name="T6" fmla="*/ 15 w 87"/>
                <a:gd name="T7" fmla="*/ 44 h 59"/>
                <a:gd name="T8" fmla="*/ 16 w 87"/>
                <a:gd name="T9" fmla="*/ 50 h 59"/>
                <a:gd name="T10" fmla="*/ 21 w 87"/>
                <a:gd name="T11" fmla="*/ 54 h 59"/>
                <a:gd name="T12" fmla="*/ 29 w 87"/>
                <a:gd name="T13" fmla="*/ 58 h 59"/>
                <a:gd name="T14" fmla="*/ 35 w 87"/>
                <a:gd name="T15" fmla="*/ 54 h 59"/>
                <a:gd name="T16" fmla="*/ 58 w 87"/>
                <a:gd name="T17" fmla="*/ 43 h 59"/>
                <a:gd name="T18" fmla="*/ 77 w 87"/>
                <a:gd name="T19" fmla="*/ 47 h 59"/>
                <a:gd name="T20" fmla="*/ 86 w 87"/>
                <a:gd name="T21" fmla="*/ 41 h 59"/>
                <a:gd name="T22" fmla="*/ 79 w 87"/>
                <a:gd name="T23" fmla="*/ 34 h 59"/>
                <a:gd name="T24" fmla="*/ 73 w 87"/>
                <a:gd name="T25" fmla="*/ 27 h 59"/>
                <a:gd name="T26" fmla="*/ 64 w 87"/>
                <a:gd name="T27" fmla="*/ 23 h 59"/>
                <a:gd name="T28" fmla="*/ 54 w 87"/>
                <a:gd name="T29" fmla="*/ 16 h 59"/>
                <a:gd name="T30" fmla="*/ 45 w 87"/>
                <a:gd name="T31" fmla="*/ 11 h 59"/>
                <a:gd name="T32" fmla="*/ 35 w 87"/>
                <a:gd name="T33" fmla="*/ 10 h 59"/>
                <a:gd name="T34" fmla="*/ 34 w 87"/>
                <a:gd name="T35" fmla="*/ 0 h 59"/>
                <a:gd name="T36" fmla="*/ 23 w 87"/>
                <a:gd name="T37" fmla="*/ 13 h 59"/>
                <a:gd name="T38" fmla="*/ 19 w 87"/>
                <a:gd name="T39" fmla="*/ 13 h 59"/>
                <a:gd name="T40" fmla="*/ 13 w 87"/>
                <a:gd name="T41" fmla="*/ 17 h 59"/>
                <a:gd name="T42" fmla="*/ 6 w 87"/>
                <a:gd name="T43" fmla="*/ 23 h 59"/>
                <a:gd name="T44" fmla="*/ 5 w 87"/>
                <a:gd name="T45" fmla="*/ 35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7"/>
                <a:gd name="T70" fmla="*/ 0 h 59"/>
                <a:gd name="T71" fmla="*/ 87 w 8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7" h="59">
                  <a:moveTo>
                    <a:pt x="5" y="35"/>
                  </a:moveTo>
                  <a:lnTo>
                    <a:pt x="0" y="44"/>
                  </a:lnTo>
                  <a:lnTo>
                    <a:pt x="10" y="43"/>
                  </a:lnTo>
                  <a:lnTo>
                    <a:pt x="15" y="44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9" y="58"/>
                  </a:lnTo>
                  <a:lnTo>
                    <a:pt x="35" y="54"/>
                  </a:lnTo>
                  <a:lnTo>
                    <a:pt x="58" y="43"/>
                  </a:lnTo>
                  <a:lnTo>
                    <a:pt x="77" y="47"/>
                  </a:lnTo>
                  <a:lnTo>
                    <a:pt x="86" y="41"/>
                  </a:lnTo>
                  <a:lnTo>
                    <a:pt x="79" y="34"/>
                  </a:lnTo>
                  <a:lnTo>
                    <a:pt x="73" y="27"/>
                  </a:lnTo>
                  <a:lnTo>
                    <a:pt x="64" y="23"/>
                  </a:lnTo>
                  <a:lnTo>
                    <a:pt x="54" y="16"/>
                  </a:lnTo>
                  <a:lnTo>
                    <a:pt x="45" y="11"/>
                  </a:lnTo>
                  <a:lnTo>
                    <a:pt x="35" y="10"/>
                  </a:lnTo>
                  <a:lnTo>
                    <a:pt x="34" y="0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3" y="17"/>
                  </a:lnTo>
                  <a:lnTo>
                    <a:pt x="6" y="23"/>
                  </a:lnTo>
                  <a:lnTo>
                    <a:pt x="5" y="3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3" name="Freeform 238"/>
            <p:cNvSpPr>
              <a:spLocks/>
            </p:cNvSpPr>
            <p:nvPr/>
          </p:nvSpPr>
          <p:spPr bwMode="auto">
            <a:xfrm>
              <a:off x="1742" y="1204"/>
              <a:ext cx="29" cy="17"/>
            </a:xfrm>
            <a:custGeom>
              <a:avLst/>
              <a:gdLst>
                <a:gd name="T0" fmla="*/ 8 w 34"/>
                <a:gd name="T1" fmla="*/ 0 h 19"/>
                <a:gd name="T2" fmla="*/ 2 w 34"/>
                <a:gd name="T3" fmla="*/ 0 h 19"/>
                <a:gd name="T4" fmla="*/ 0 w 34"/>
                <a:gd name="T5" fmla="*/ 4 h 19"/>
                <a:gd name="T6" fmla="*/ 1 w 34"/>
                <a:gd name="T7" fmla="*/ 15 h 19"/>
                <a:gd name="T8" fmla="*/ 25 w 34"/>
                <a:gd name="T9" fmla="*/ 18 h 19"/>
                <a:gd name="T10" fmla="*/ 33 w 34"/>
                <a:gd name="T11" fmla="*/ 11 h 19"/>
                <a:gd name="T12" fmla="*/ 29 w 34"/>
                <a:gd name="T13" fmla="*/ 0 h 19"/>
                <a:gd name="T14" fmla="*/ 16 w 34"/>
                <a:gd name="T15" fmla="*/ 0 h 19"/>
                <a:gd name="T16" fmla="*/ 8 w 34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19"/>
                <a:gd name="T29" fmla="*/ 34 w 34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19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" y="15"/>
                  </a:lnTo>
                  <a:lnTo>
                    <a:pt x="25" y="18"/>
                  </a:lnTo>
                  <a:lnTo>
                    <a:pt x="33" y="11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4" name="Freeform 239"/>
            <p:cNvSpPr>
              <a:spLocks/>
            </p:cNvSpPr>
            <p:nvPr/>
          </p:nvSpPr>
          <p:spPr bwMode="auto">
            <a:xfrm>
              <a:off x="1594" y="1379"/>
              <a:ext cx="79" cy="112"/>
            </a:xfrm>
            <a:custGeom>
              <a:avLst/>
              <a:gdLst>
                <a:gd name="T0" fmla="*/ 14 w 90"/>
                <a:gd name="T1" fmla="*/ 47 h 122"/>
                <a:gd name="T2" fmla="*/ 4 w 90"/>
                <a:gd name="T3" fmla="*/ 44 h 122"/>
                <a:gd name="T4" fmla="*/ 2 w 90"/>
                <a:gd name="T5" fmla="*/ 45 h 122"/>
                <a:gd name="T6" fmla="*/ 0 w 90"/>
                <a:gd name="T7" fmla="*/ 49 h 122"/>
                <a:gd name="T8" fmla="*/ 0 w 90"/>
                <a:gd name="T9" fmla="*/ 61 h 122"/>
                <a:gd name="T10" fmla="*/ 4 w 90"/>
                <a:gd name="T11" fmla="*/ 71 h 122"/>
                <a:gd name="T12" fmla="*/ 11 w 90"/>
                <a:gd name="T13" fmla="*/ 80 h 122"/>
                <a:gd name="T14" fmla="*/ 22 w 90"/>
                <a:gd name="T15" fmla="*/ 86 h 122"/>
                <a:gd name="T16" fmla="*/ 25 w 90"/>
                <a:gd name="T17" fmla="*/ 89 h 122"/>
                <a:gd name="T18" fmla="*/ 33 w 90"/>
                <a:gd name="T19" fmla="*/ 101 h 122"/>
                <a:gd name="T20" fmla="*/ 34 w 90"/>
                <a:gd name="T21" fmla="*/ 105 h 122"/>
                <a:gd name="T22" fmla="*/ 38 w 90"/>
                <a:gd name="T23" fmla="*/ 114 h 122"/>
                <a:gd name="T24" fmla="*/ 50 w 90"/>
                <a:gd name="T25" fmla="*/ 121 h 122"/>
                <a:gd name="T26" fmla="*/ 67 w 90"/>
                <a:gd name="T27" fmla="*/ 119 h 122"/>
                <a:gd name="T28" fmla="*/ 76 w 90"/>
                <a:gd name="T29" fmla="*/ 116 h 122"/>
                <a:gd name="T30" fmla="*/ 89 w 90"/>
                <a:gd name="T31" fmla="*/ 103 h 122"/>
                <a:gd name="T32" fmla="*/ 89 w 90"/>
                <a:gd name="T33" fmla="*/ 87 h 122"/>
                <a:gd name="T34" fmla="*/ 87 w 90"/>
                <a:gd name="T35" fmla="*/ 75 h 122"/>
                <a:gd name="T36" fmla="*/ 85 w 90"/>
                <a:gd name="T37" fmla="*/ 67 h 122"/>
                <a:gd name="T38" fmla="*/ 85 w 90"/>
                <a:gd name="T39" fmla="*/ 53 h 122"/>
                <a:gd name="T40" fmla="*/ 74 w 90"/>
                <a:gd name="T41" fmla="*/ 56 h 122"/>
                <a:gd name="T42" fmla="*/ 67 w 90"/>
                <a:gd name="T43" fmla="*/ 54 h 122"/>
                <a:gd name="T44" fmla="*/ 65 w 90"/>
                <a:gd name="T45" fmla="*/ 52 h 122"/>
                <a:gd name="T46" fmla="*/ 63 w 90"/>
                <a:gd name="T47" fmla="*/ 49 h 122"/>
                <a:gd name="T48" fmla="*/ 69 w 90"/>
                <a:gd name="T49" fmla="*/ 42 h 122"/>
                <a:gd name="T50" fmla="*/ 74 w 90"/>
                <a:gd name="T51" fmla="*/ 36 h 122"/>
                <a:gd name="T52" fmla="*/ 81 w 90"/>
                <a:gd name="T53" fmla="*/ 35 h 122"/>
                <a:gd name="T54" fmla="*/ 83 w 90"/>
                <a:gd name="T55" fmla="*/ 24 h 122"/>
                <a:gd name="T56" fmla="*/ 83 w 90"/>
                <a:gd name="T57" fmla="*/ 15 h 122"/>
                <a:gd name="T58" fmla="*/ 81 w 90"/>
                <a:gd name="T59" fmla="*/ 12 h 122"/>
                <a:gd name="T60" fmla="*/ 77 w 90"/>
                <a:gd name="T61" fmla="*/ 10 h 122"/>
                <a:gd name="T62" fmla="*/ 73 w 90"/>
                <a:gd name="T63" fmla="*/ 0 h 122"/>
                <a:gd name="T64" fmla="*/ 51 w 90"/>
                <a:gd name="T65" fmla="*/ 4 h 122"/>
                <a:gd name="T66" fmla="*/ 36 w 90"/>
                <a:gd name="T67" fmla="*/ 2 h 122"/>
                <a:gd name="T68" fmla="*/ 26 w 90"/>
                <a:gd name="T69" fmla="*/ 4 h 122"/>
                <a:gd name="T70" fmla="*/ 23 w 90"/>
                <a:gd name="T71" fmla="*/ 7 h 122"/>
                <a:gd name="T72" fmla="*/ 22 w 90"/>
                <a:gd name="T73" fmla="*/ 13 h 122"/>
                <a:gd name="T74" fmla="*/ 18 w 90"/>
                <a:gd name="T75" fmla="*/ 22 h 122"/>
                <a:gd name="T76" fmla="*/ 23 w 90"/>
                <a:gd name="T77" fmla="*/ 30 h 122"/>
                <a:gd name="T78" fmla="*/ 28 w 90"/>
                <a:gd name="T79" fmla="*/ 35 h 122"/>
                <a:gd name="T80" fmla="*/ 34 w 90"/>
                <a:gd name="T81" fmla="*/ 44 h 122"/>
                <a:gd name="T82" fmla="*/ 34 w 90"/>
                <a:gd name="T83" fmla="*/ 51 h 122"/>
                <a:gd name="T84" fmla="*/ 28 w 90"/>
                <a:gd name="T85" fmla="*/ 57 h 122"/>
                <a:gd name="T86" fmla="*/ 24 w 90"/>
                <a:gd name="T87" fmla="*/ 56 h 122"/>
                <a:gd name="T88" fmla="*/ 14 w 90"/>
                <a:gd name="T89" fmla="*/ 47 h 1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0"/>
                <a:gd name="T136" fmla="*/ 0 h 122"/>
                <a:gd name="T137" fmla="*/ 90 w 90"/>
                <a:gd name="T138" fmla="*/ 122 h 1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0" h="122">
                  <a:moveTo>
                    <a:pt x="14" y="47"/>
                  </a:moveTo>
                  <a:lnTo>
                    <a:pt x="4" y="44"/>
                  </a:lnTo>
                  <a:lnTo>
                    <a:pt x="2" y="45"/>
                  </a:lnTo>
                  <a:lnTo>
                    <a:pt x="0" y="49"/>
                  </a:lnTo>
                  <a:lnTo>
                    <a:pt x="0" y="61"/>
                  </a:lnTo>
                  <a:lnTo>
                    <a:pt x="4" y="71"/>
                  </a:lnTo>
                  <a:lnTo>
                    <a:pt x="11" y="80"/>
                  </a:lnTo>
                  <a:lnTo>
                    <a:pt x="22" y="86"/>
                  </a:lnTo>
                  <a:lnTo>
                    <a:pt x="25" y="89"/>
                  </a:lnTo>
                  <a:lnTo>
                    <a:pt x="33" y="101"/>
                  </a:lnTo>
                  <a:lnTo>
                    <a:pt x="34" y="105"/>
                  </a:lnTo>
                  <a:lnTo>
                    <a:pt x="38" y="114"/>
                  </a:lnTo>
                  <a:lnTo>
                    <a:pt x="50" y="121"/>
                  </a:lnTo>
                  <a:lnTo>
                    <a:pt x="67" y="119"/>
                  </a:lnTo>
                  <a:lnTo>
                    <a:pt x="76" y="116"/>
                  </a:lnTo>
                  <a:lnTo>
                    <a:pt x="89" y="103"/>
                  </a:lnTo>
                  <a:lnTo>
                    <a:pt x="89" y="87"/>
                  </a:lnTo>
                  <a:lnTo>
                    <a:pt x="87" y="75"/>
                  </a:lnTo>
                  <a:lnTo>
                    <a:pt x="85" y="67"/>
                  </a:lnTo>
                  <a:lnTo>
                    <a:pt x="85" y="53"/>
                  </a:lnTo>
                  <a:lnTo>
                    <a:pt x="74" y="56"/>
                  </a:lnTo>
                  <a:lnTo>
                    <a:pt x="67" y="54"/>
                  </a:lnTo>
                  <a:lnTo>
                    <a:pt x="65" y="52"/>
                  </a:lnTo>
                  <a:lnTo>
                    <a:pt x="63" y="49"/>
                  </a:lnTo>
                  <a:lnTo>
                    <a:pt x="69" y="42"/>
                  </a:lnTo>
                  <a:lnTo>
                    <a:pt x="74" y="36"/>
                  </a:lnTo>
                  <a:lnTo>
                    <a:pt x="81" y="35"/>
                  </a:lnTo>
                  <a:lnTo>
                    <a:pt x="83" y="24"/>
                  </a:lnTo>
                  <a:lnTo>
                    <a:pt x="83" y="15"/>
                  </a:lnTo>
                  <a:lnTo>
                    <a:pt x="81" y="12"/>
                  </a:lnTo>
                  <a:lnTo>
                    <a:pt x="77" y="10"/>
                  </a:lnTo>
                  <a:lnTo>
                    <a:pt x="73" y="0"/>
                  </a:lnTo>
                  <a:lnTo>
                    <a:pt x="51" y="4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3" y="7"/>
                  </a:lnTo>
                  <a:lnTo>
                    <a:pt x="22" y="13"/>
                  </a:lnTo>
                  <a:lnTo>
                    <a:pt x="18" y="22"/>
                  </a:lnTo>
                  <a:lnTo>
                    <a:pt x="23" y="30"/>
                  </a:lnTo>
                  <a:lnTo>
                    <a:pt x="28" y="35"/>
                  </a:lnTo>
                  <a:lnTo>
                    <a:pt x="34" y="44"/>
                  </a:lnTo>
                  <a:lnTo>
                    <a:pt x="34" y="51"/>
                  </a:lnTo>
                  <a:lnTo>
                    <a:pt x="28" y="57"/>
                  </a:lnTo>
                  <a:lnTo>
                    <a:pt x="24" y="56"/>
                  </a:lnTo>
                  <a:lnTo>
                    <a:pt x="14" y="4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5" name="Freeform 240"/>
            <p:cNvSpPr>
              <a:spLocks/>
            </p:cNvSpPr>
            <p:nvPr/>
          </p:nvSpPr>
          <p:spPr bwMode="auto">
            <a:xfrm>
              <a:off x="1724" y="1391"/>
              <a:ext cx="63" cy="100"/>
            </a:xfrm>
            <a:custGeom>
              <a:avLst/>
              <a:gdLst>
                <a:gd name="T0" fmla="*/ 36 w 73"/>
                <a:gd name="T1" fmla="*/ 0 h 108"/>
                <a:gd name="T2" fmla="*/ 29 w 73"/>
                <a:gd name="T3" fmla="*/ 0 h 108"/>
                <a:gd name="T4" fmla="*/ 25 w 73"/>
                <a:gd name="T5" fmla="*/ 1 h 108"/>
                <a:gd name="T6" fmla="*/ 23 w 73"/>
                <a:gd name="T7" fmla="*/ 4 h 108"/>
                <a:gd name="T8" fmla="*/ 19 w 73"/>
                <a:gd name="T9" fmla="*/ 1 h 108"/>
                <a:gd name="T10" fmla="*/ 16 w 73"/>
                <a:gd name="T11" fmla="*/ 4 h 108"/>
                <a:gd name="T12" fmla="*/ 9 w 73"/>
                <a:gd name="T13" fmla="*/ 15 h 108"/>
                <a:gd name="T14" fmla="*/ 6 w 73"/>
                <a:gd name="T15" fmla="*/ 21 h 108"/>
                <a:gd name="T16" fmla="*/ 0 w 73"/>
                <a:gd name="T17" fmla="*/ 30 h 108"/>
                <a:gd name="T18" fmla="*/ 4 w 73"/>
                <a:gd name="T19" fmla="*/ 34 h 108"/>
                <a:gd name="T20" fmla="*/ 5 w 73"/>
                <a:gd name="T21" fmla="*/ 41 h 108"/>
                <a:gd name="T22" fmla="*/ 3 w 73"/>
                <a:gd name="T23" fmla="*/ 47 h 108"/>
                <a:gd name="T24" fmla="*/ 3 w 73"/>
                <a:gd name="T25" fmla="*/ 52 h 108"/>
                <a:gd name="T26" fmla="*/ 6 w 73"/>
                <a:gd name="T27" fmla="*/ 74 h 108"/>
                <a:gd name="T28" fmla="*/ 9 w 73"/>
                <a:gd name="T29" fmla="*/ 104 h 108"/>
                <a:gd name="T30" fmla="*/ 18 w 73"/>
                <a:gd name="T31" fmla="*/ 107 h 108"/>
                <a:gd name="T32" fmla="*/ 25 w 73"/>
                <a:gd name="T33" fmla="*/ 102 h 108"/>
                <a:gd name="T34" fmla="*/ 27 w 73"/>
                <a:gd name="T35" fmla="*/ 90 h 108"/>
                <a:gd name="T36" fmla="*/ 25 w 73"/>
                <a:gd name="T37" fmla="*/ 78 h 108"/>
                <a:gd name="T38" fmla="*/ 27 w 73"/>
                <a:gd name="T39" fmla="*/ 70 h 108"/>
                <a:gd name="T40" fmla="*/ 31 w 73"/>
                <a:gd name="T41" fmla="*/ 68 h 108"/>
                <a:gd name="T42" fmla="*/ 36 w 73"/>
                <a:gd name="T43" fmla="*/ 68 h 108"/>
                <a:gd name="T44" fmla="*/ 45 w 73"/>
                <a:gd name="T45" fmla="*/ 66 h 108"/>
                <a:gd name="T46" fmla="*/ 53 w 73"/>
                <a:gd name="T47" fmla="*/ 60 h 108"/>
                <a:gd name="T48" fmla="*/ 58 w 73"/>
                <a:gd name="T49" fmla="*/ 50 h 108"/>
                <a:gd name="T50" fmla="*/ 63 w 73"/>
                <a:gd name="T51" fmla="*/ 43 h 108"/>
                <a:gd name="T52" fmla="*/ 67 w 73"/>
                <a:gd name="T53" fmla="*/ 34 h 108"/>
                <a:gd name="T54" fmla="*/ 68 w 73"/>
                <a:gd name="T55" fmla="*/ 23 h 108"/>
                <a:gd name="T56" fmla="*/ 72 w 73"/>
                <a:gd name="T57" fmla="*/ 15 h 108"/>
                <a:gd name="T58" fmla="*/ 70 w 73"/>
                <a:gd name="T59" fmla="*/ 11 h 108"/>
                <a:gd name="T60" fmla="*/ 59 w 73"/>
                <a:gd name="T61" fmla="*/ 7 h 108"/>
                <a:gd name="T62" fmla="*/ 49 w 73"/>
                <a:gd name="T63" fmla="*/ 9 h 108"/>
                <a:gd name="T64" fmla="*/ 43 w 73"/>
                <a:gd name="T65" fmla="*/ 6 h 108"/>
                <a:gd name="T66" fmla="*/ 36 w 73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"/>
                <a:gd name="T103" fmla="*/ 0 h 108"/>
                <a:gd name="T104" fmla="*/ 73 w 73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" h="108">
                  <a:moveTo>
                    <a:pt x="36" y="0"/>
                  </a:moveTo>
                  <a:lnTo>
                    <a:pt x="29" y="0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6" y="4"/>
                  </a:lnTo>
                  <a:lnTo>
                    <a:pt x="9" y="15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5" y="41"/>
                  </a:lnTo>
                  <a:lnTo>
                    <a:pt x="3" y="47"/>
                  </a:lnTo>
                  <a:lnTo>
                    <a:pt x="3" y="52"/>
                  </a:lnTo>
                  <a:lnTo>
                    <a:pt x="6" y="74"/>
                  </a:lnTo>
                  <a:lnTo>
                    <a:pt x="9" y="104"/>
                  </a:lnTo>
                  <a:lnTo>
                    <a:pt x="18" y="107"/>
                  </a:lnTo>
                  <a:lnTo>
                    <a:pt x="25" y="102"/>
                  </a:lnTo>
                  <a:lnTo>
                    <a:pt x="27" y="90"/>
                  </a:lnTo>
                  <a:lnTo>
                    <a:pt x="25" y="78"/>
                  </a:lnTo>
                  <a:lnTo>
                    <a:pt x="27" y="70"/>
                  </a:lnTo>
                  <a:lnTo>
                    <a:pt x="31" y="68"/>
                  </a:lnTo>
                  <a:lnTo>
                    <a:pt x="36" y="68"/>
                  </a:lnTo>
                  <a:lnTo>
                    <a:pt x="45" y="66"/>
                  </a:lnTo>
                  <a:lnTo>
                    <a:pt x="53" y="60"/>
                  </a:lnTo>
                  <a:lnTo>
                    <a:pt x="58" y="50"/>
                  </a:lnTo>
                  <a:lnTo>
                    <a:pt x="63" y="43"/>
                  </a:lnTo>
                  <a:lnTo>
                    <a:pt x="67" y="34"/>
                  </a:lnTo>
                  <a:lnTo>
                    <a:pt x="68" y="23"/>
                  </a:lnTo>
                  <a:lnTo>
                    <a:pt x="72" y="15"/>
                  </a:lnTo>
                  <a:lnTo>
                    <a:pt x="70" y="11"/>
                  </a:lnTo>
                  <a:lnTo>
                    <a:pt x="59" y="7"/>
                  </a:lnTo>
                  <a:lnTo>
                    <a:pt x="49" y="9"/>
                  </a:lnTo>
                  <a:lnTo>
                    <a:pt x="43" y="6"/>
                  </a:lnTo>
                  <a:lnTo>
                    <a:pt x="36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6" name="Freeform 241"/>
            <p:cNvSpPr>
              <a:spLocks/>
            </p:cNvSpPr>
            <p:nvPr/>
          </p:nvSpPr>
          <p:spPr bwMode="auto">
            <a:xfrm>
              <a:off x="1358" y="1365"/>
              <a:ext cx="98" cy="107"/>
            </a:xfrm>
            <a:custGeom>
              <a:avLst/>
              <a:gdLst>
                <a:gd name="T0" fmla="*/ 5 w 115"/>
                <a:gd name="T1" fmla="*/ 77 h 115"/>
                <a:gd name="T2" fmla="*/ 0 w 115"/>
                <a:gd name="T3" fmla="*/ 81 h 115"/>
                <a:gd name="T4" fmla="*/ 0 w 115"/>
                <a:gd name="T5" fmla="*/ 85 h 115"/>
                <a:gd name="T6" fmla="*/ 5 w 115"/>
                <a:gd name="T7" fmla="*/ 91 h 115"/>
                <a:gd name="T8" fmla="*/ 11 w 115"/>
                <a:gd name="T9" fmla="*/ 94 h 115"/>
                <a:gd name="T10" fmla="*/ 14 w 115"/>
                <a:gd name="T11" fmla="*/ 100 h 115"/>
                <a:gd name="T12" fmla="*/ 16 w 115"/>
                <a:gd name="T13" fmla="*/ 108 h 115"/>
                <a:gd name="T14" fmla="*/ 24 w 115"/>
                <a:gd name="T15" fmla="*/ 114 h 115"/>
                <a:gd name="T16" fmla="*/ 29 w 115"/>
                <a:gd name="T17" fmla="*/ 114 h 115"/>
                <a:gd name="T18" fmla="*/ 37 w 115"/>
                <a:gd name="T19" fmla="*/ 108 h 115"/>
                <a:gd name="T20" fmla="*/ 38 w 115"/>
                <a:gd name="T21" fmla="*/ 104 h 115"/>
                <a:gd name="T22" fmla="*/ 43 w 115"/>
                <a:gd name="T23" fmla="*/ 103 h 115"/>
                <a:gd name="T24" fmla="*/ 50 w 115"/>
                <a:gd name="T25" fmla="*/ 104 h 115"/>
                <a:gd name="T26" fmla="*/ 54 w 115"/>
                <a:gd name="T27" fmla="*/ 103 h 115"/>
                <a:gd name="T28" fmla="*/ 57 w 115"/>
                <a:gd name="T29" fmla="*/ 99 h 115"/>
                <a:gd name="T30" fmla="*/ 60 w 115"/>
                <a:gd name="T31" fmla="*/ 91 h 115"/>
                <a:gd name="T32" fmla="*/ 60 w 115"/>
                <a:gd name="T33" fmla="*/ 85 h 115"/>
                <a:gd name="T34" fmla="*/ 65 w 115"/>
                <a:gd name="T35" fmla="*/ 73 h 115"/>
                <a:gd name="T36" fmla="*/ 75 w 115"/>
                <a:gd name="T37" fmla="*/ 58 h 115"/>
                <a:gd name="T38" fmla="*/ 80 w 115"/>
                <a:gd name="T39" fmla="*/ 51 h 115"/>
                <a:gd name="T40" fmla="*/ 89 w 115"/>
                <a:gd name="T41" fmla="*/ 47 h 115"/>
                <a:gd name="T42" fmla="*/ 111 w 115"/>
                <a:gd name="T43" fmla="*/ 37 h 115"/>
                <a:gd name="T44" fmla="*/ 114 w 115"/>
                <a:gd name="T45" fmla="*/ 31 h 115"/>
                <a:gd name="T46" fmla="*/ 95 w 115"/>
                <a:gd name="T47" fmla="*/ 19 h 115"/>
                <a:gd name="T48" fmla="*/ 90 w 115"/>
                <a:gd name="T49" fmla="*/ 13 h 115"/>
                <a:gd name="T50" fmla="*/ 85 w 115"/>
                <a:gd name="T51" fmla="*/ 11 h 115"/>
                <a:gd name="T52" fmla="*/ 78 w 115"/>
                <a:gd name="T53" fmla="*/ 18 h 115"/>
                <a:gd name="T54" fmla="*/ 75 w 115"/>
                <a:gd name="T55" fmla="*/ 20 h 115"/>
                <a:gd name="T56" fmla="*/ 73 w 115"/>
                <a:gd name="T57" fmla="*/ 19 h 115"/>
                <a:gd name="T58" fmla="*/ 69 w 115"/>
                <a:gd name="T59" fmla="*/ 15 h 115"/>
                <a:gd name="T60" fmla="*/ 65 w 115"/>
                <a:gd name="T61" fmla="*/ 7 h 115"/>
                <a:gd name="T62" fmla="*/ 60 w 115"/>
                <a:gd name="T63" fmla="*/ 5 h 115"/>
                <a:gd name="T64" fmla="*/ 54 w 115"/>
                <a:gd name="T65" fmla="*/ 11 h 115"/>
                <a:gd name="T66" fmla="*/ 46 w 115"/>
                <a:gd name="T67" fmla="*/ 9 h 115"/>
                <a:gd name="T68" fmla="*/ 49 w 115"/>
                <a:gd name="T69" fmla="*/ 2 h 115"/>
                <a:gd name="T70" fmla="*/ 49 w 115"/>
                <a:gd name="T71" fmla="*/ 0 h 115"/>
                <a:gd name="T72" fmla="*/ 42 w 115"/>
                <a:gd name="T73" fmla="*/ 0 h 115"/>
                <a:gd name="T74" fmla="*/ 34 w 115"/>
                <a:gd name="T75" fmla="*/ 1 h 115"/>
                <a:gd name="T76" fmla="*/ 29 w 115"/>
                <a:gd name="T77" fmla="*/ 4 h 115"/>
                <a:gd name="T78" fmla="*/ 28 w 115"/>
                <a:gd name="T79" fmla="*/ 9 h 115"/>
                <a:gd name="T80" fmla="*/ 22 w 115"/>
                <a:gd name="T81" fmla="*/ 7 h 115"/>
                <a:gd name="T82" fmla="*/ 16 w 115"/>
                <a:gd name="T83" fmla="*/ 11 h 115"/>
                <a:gd name="T84" fmla="*/ 16 w 115"/>
                <a:gd name="T85" fmla="*/ 23 h 115"/>
                <a:gd name="T86" fmla="*/ 18 w 115"/>
                <a:gd name="T87" fmla="*/ 29 h 115"/>
                <a:gd name="T88" fmla="*/ 20 w 115"/>
                <a:gd name="T89" fmla="*/ 33 h 115"/>
                <a:gd name="T90" fmla="*/ 18 w 115"/>
                <a:gd name="T91" fmla="*/ 37 h 115"/>
                <a:gd name="T92" fmla="*/ 14 w 115"/>
                <a:gd name="T93" fmla="*/ 44 h 115"/>
                <a:gd name="T94" fmla="*/ 11 w 115"/>
                <a:gd name="T95" fmla="*/ 50 h 115"/>
                <a:gd name="T96" fmla="*/ 7 w 115"/>
                <a:gd name="T97" fmla="*/ 62 h 115"/>
                <a:gd name="T98" fmla="*/ 5 w 115"/>
                <a:gd name="T99" fmla="*/ 77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15"/>
                <a:gd name="T152" fmla="*/ 115 w 115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15">
                  <a:moveTo>
                    <a:pt x="5" y="77"/>
                  </a:moveTo>
                  <a:lnTo>
                    <a:pt x="0" y="81"/>
                  </a:lnTo>
                  <a:lnTo>
                    <a:pt x="0" y="85"/>
                  </a:lnTo>
                  <a:lnTo>
                    <a:pt x="5" y="91"/>
                  </a:lnTo>
                  <a:lnTo>
                    <a:pt x="11" y="94"/>
                  </a:lnTo>
                  <a:lnTo>
                    <a:pt x="14" y="100"/>
                  </a:lnTo>
                  <a:lnTo>
                    <a:pt x="16" y="108"/>
                  </a:lnTo>
                  <a:lnTo>
                    <a:pt x="24" y="114"/>
                  </a:lnTo>
                  <a:lnTo>
                    <a:pt x="29" y="114"/>
                  </a:lnTo>
                  <a:lnTo>
                    <a:pt x="37" y="108"/>
                  </a:lnTo>
                  <a:lnTo>
                    <a:pt x="38" y="104"/>
                  </a:lnTo>
                  <a:lnTo>
                    <a:pt x="43" y="103"/>
                  </a:lnTo>
                  <a:lnTo>
                    <a:pt x="50" y="104"/>
                  </a:lnTo>
                  <a:lnTo>
                    <a:pt x="54" y="103"/>
                  </a:lnTo>
                  <a:lnTo>
                    <a:pt x="57" y="99"/>
                  </a:lnTo>
                  <a:lnTo>
                    <a:pt x="60" y="91"/>
                  </a:lnTo>
                  <a:lnTo>
                    <a:pt x="60" y="85"/>
                  </a:lnTo>
                  <a:lnTo>
                    <a:pt x="65" y="73"/>
                  </a:lnTo>
                  <a:lnTo>
                    <a:pt x="75" y="58"/>
                  </a:lnTo>
                  <a:lnTo>
                    <a:pt x="80" y="51"/>
                  </a:lnTo>
                  <a:lnTo>
                    <a:pt x="89" y="47"/>
                  </a:lnTo>
                  <a:lnTo>
                    <a:pt x="111" y="37"/>
                  </a:lnTo>
                  <a:lnTo>
                    <a:pt x="114" y="31"/>
                  </a:lnTo>
                  <a:lnTo>
                    <a:pt x="95" y="19"/>
                  </a:lnTo>
                  <a:lnTo>
                    <a:pt x="90" y="13"/>
                  </a:lnTo>
                  <a:lnTo>
                    <a:pt x="85" y="11"/>
                  </a:lnTo>
                  <a:lnTo>
                    <a:pt x="78" y="18"/>
                  </a:lnTo>
                  <a:lnTo>
                    <a:pt x="75" y="20"/>
                  </a:lnTo>
                  <a:lnTo>
                    <a:pt x="73" y="19"/>
                  </a:lnTo>
                  <a:lnTo>
                    <a:pt x="69" y="15"/>
                  </a:lnTo>
                  <a:lnTo>
                    <a:pt x="65" y="7"/>
                  </a:lnTo>
                  <a:lnTo>
                    <a:pt x="60" y="5"/>
                  </a:lnTo>
                  <a:lnTo>
                    <a:pt x="54" y="11"/>
                  </a:lnTo>
                  <a:lnTo>
                    <a:pt x="46" y="9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9" y="4"/>
                  </a:lnTo>
                  <a:lnTo>
                    <a:pt x="28" y="9"/>
                  </a:lnTo>
                  <a:lnTo>
                    <a:pt x="22" y="7"/>
                  </a:lnTo>
                  <a:lnTo>
                    <a:pt x="16" y="11"/>
                  </a:lnTo>
                  <a:lnTo>
                    <a:pt x="16" y="23"/>
                  </a:lnTo>
                  <a:lnTo>
                    <a:pt x="18" y="29"/>
                  </a:lnTo>
                  <a:lnTo>
                    <a:pt x="20" y="33"/>
                  </a:lnTo>
                  <a:lnTo>
                    <a:pt x="18" y="37"/>
                  </a:lnTo>
                  <a:lnTo>
                    <a:pt x="14" y="44"/>
                  </a:lnTo>
                  <a:lnTo>
                    <a:pt x="11" y="50"/>
                  </a:lnTo>
                  <a:lnTo>
                    <a:pt x="7" y="62"/>
                  </a:lnTo>
                  <a:lnTo>
                    <a:pt x="5" y="7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7" name="Freeform 242"/>
            <p:cNvSpPr>
              <a:spLocks/>
            </p:cNvSpPr>
            <p:nvPr/>
          </p:nvSpPr>
          <p:spPr bwMode="auto">
            <a:xfrm>
              <a:off x="1408" y="1416"/>
              <a:ext cx="217" cy="172"/>
            </a:xfrm>
            <a:custGeom>
              <a:avLst/>
              <a:gdLst>
                <a:gd name="T0" fmla="*/ 36 w 251"/>
                <a:gd name="T1" fmla="*/ 77 h 187"/>
                <a:gd name="T2" fmla="*/ 51 w 251"/>
                <a:gd name="T3" fmla="*/ 80 h 187"/>
                <a:gd name="T4" fmla="*/ 32 w 251"/>
                <a:gd name="T5" fmla="*/ 89 h 187"/>
                <a:gd name="T6" fmla="*/ 14 w 251"/>
                <a:gd name="T7" fmla="*/ 87 h 187"/>
                <a:gd name="T8" fmla="*/ 8 w 251"/>
                <a:gd name="T9" fmla="*/ 94 h 187"/>
                <a:gd name="T10" fmla="*/ 13 w 251"/>
                <a:gd name="T11" fmla="*/ 103 h 187"/>
                <a:gd name="T12" fmla="*/ 66 w 251"/>
                <a:gd name="T13" fmla="*/ 104 h 187"/>
                <a:gd name="T14" fmla="*/ 90 w 251"/>
                <a:gd name="T15" fmla="*/ 109 h 187"/>
                <a:gd name="T16" fmla="*/ 92 w 251"/>
                <a:gd name="T17" fmla="*/ 125 h 187"/>
                <a:gd name="T18" fmla="*/ 75 w 251"/>
                <a:gd name="T19" fmla="*/ 131 h 187"/>
                <a:gd name="T20" fmla="*/ 58 w 251"/>
                <a:gd name="T21" fmla="*/ 128 h 187"/>
                <a:gd name="T22" fmla="*/ 34 w 251"/>
                <a:gd name="T23" fmla="*/ 131 h 187"/>
                <a:gd name="T24" fmla="*/ 26 w 251"/>
                <a:gd name="T25" fmla="*/ 134 h 187"/>
                <a:gd name="T26" fmla="*/ 22 w 251"/>
                <a:gd name="T27" fmla="*/ 144 h 187"/>
                <a:gd name="T28" fmla="*/ 36 w 251"/>
                <a:gd name="T29" fmla="*/ 156 h 187"/>
                <a:gd name="T30" fmla="*/ 64 w 251"/>
                <a:gd name="T31" fmla="*/ 167 h 187"/>
                <a:gd name="T32" fmla="*/ 75 w 251"/>
                <a:gd name="T33" fmla="*/ 186 h 187"/>
                <a:gd name="T34" fmla="*/ 136 w 251"/>
                <a:gd name="T35" fmla="*/ 172 h 187"/>
                <a:gd name="T36" fmla="*/ 168 w 251"/>
                <a:gd name="T37" fmla="*/ 162 h 187"/>
                <a:gd name="T38" fmla="*/ 187 w 251"/>
                <a:gd name="T39" fmla="*/ 169 h 187"/>
                <a:gd name="T40" fmla="*/ 202 w 251"/>
                <a:gd name="T41" fmla="*/ 169 h 187"/>
                <a:gd name="T42" fmla="*/ 214 w 251"/>
                <a:gd name="T43" fmla="*/ 171 h 187"/>
                <a:gd name="T44" fmla="*/ 226 w 251"/>
                <a:gd name="T45" fmla="*/ 158 h 187"/>
                <a:gd name="T46" fmla="*/ 214 w 251"/>
                <a:gd name="T47" fmla="*/ 154 h 187"/>
                <a:gd name="T48" fmla="*/ 209 w 251"/>
                <a:gd name="T49" fmla="*/ 147 h 187"/>
                <a:gd name="T50" fmla="*/ 226 w 251"/>
                <a:gd name="T51" fmla="*/ 143 h 187"/>
                <a:gd name="T52" fmla="*/ 244 w 251"/>
                <a:gd name="T53" fmla="*/ 144 h 187"/>
                <a:gd name="T54" fmla="*/ 250 w 251"/>
                <a:gd name="T55" fmla="*/ 130 h 187"/>
                <a:gd name="T56" fmla="*/ 236 w 251"/>
                <a:gd name="T57" fmla="*/ 125 h 187"/>
                <a:gd name="T58" fmla="*/ 216 w 251"/>
                <a:gd name="T59" fmla="*/ 116 h 187"/>
                <a:gd name="T60" fmla="*/ 193 w 251"/>
                <a:gd name="T61" fmla="*/ 98 h 187"/>
                <a:gd name="T62" fmla="*/ 187 w 251"/>
                <a:gd name="T63" fmla="*/ 52 h 187"/>
                <a:gd name="T64" fmla="*/ 175 w 251"/>
                <a:gd name="T65" fmla="*/ 21 h 187"/>
                <a:gd name="T66" fmla="*/ 162 w 251"/>
                <a:gd name="T67" fmla="*/ 19 h 187"/>
                <a:gd name="T68" fmla="*/ 151 w 251"/>
                <a:gd name="T69" fmla="*/ 33 h 187"/>
                <a:gd name="T70" fmla="*/ 136 w 251"/>
                <a:gd name="T71" fmla="*/ 24 h 187"/>
                <a:gd name="T72" fmla="*/ 126 w 251"/>
                <a:gd name="T73" fmla="*/ 18 h 187"/>
                <a:gd name="T74" fmla="*/ 113 w 251"/>
                <a:gd name="T75" fmla="*/ 31 h 187"/>
                <a:gd name="T76" fmla="*/ 105 w 251"/>
                <a:gd name="T77" fmla="*/ 27 h 187"/>
                <a:gd name="T78" fmla="*/ 90 w 251"/>
                <a:gd name="T79" fmla="*/ 7 h 187"/>
                <a:gd name="T80" fmla="*/ 86 w 251"/>
                <a:gd name="T81" fmla="*/ 30 h 187"/>
                <a:gd name="T82" fmla="*/ 75 w 251"/>
                <a:gd name="T83" fmla="*/ 34 h 187"/>
                <a:gd name="T84" fmla="*/ 67 w 251"/>
                <a:gd name="T85" fmla="*/ 19 h 187"/>
                <a:gd name="T86" fmla="*/ 65 w 251"/>
                <a:gd name="T87" fmla="*/ 2 h 187"/>
                <a:gd name="T88" fmla="*/ 54 w 251"/>
                <a:gd name="T89" fmla="*/ 3 h 187"/>
                <a:gd name="T90" fmla="*/ 15 w 251"/>
                <a:gd name="T91" fmla="*/ 25 h 187"/>
                <a:gd name="T92" fmla="*/ 8 w 251"/>
                <a:gd name="T93" fmla="*/ 37 h 187"/>
                <a:gd name="T94" fmla="*/ 7 w 251"/>
                <a:gd name="T95" fmla="*/ 51 h 187"/>
                <a:gd name="T96" fmla="*/ 1 w 251"/>
                <a:gd name="T97" fmla="*/ 59 h 187"/>
                <a:gd name="T98" fmla="*/ 2 w 251"/>
                <a:gd name="T99" fmla="*/ 69 h 187"/>
                <a:gd name="T100" fmla="*/ 25 w 251"/>
                <a:gd name="T101" fmla="*/ 76 h 1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1"/>
                <a:gd name="T154" fmla="*/ 0 h 187"/>
                <a:gd name="T155" fmla="*/ 251 w 251"/>
                <a:gd name="T156" fmla="*/ 187 h 1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1" h="187">
                  <a:moveTo>
                    <a:pt x="25" y="76"/>
                  </a:moveTo>
                  <a:lnTo>
                    <a:pt x="36" y="77"/>
                  </a:lnTo>
                  <a:lnTo>
                    <a:pt x="48" y="74"/>
                  </a:lnTo>
                  <a:lnTo>
                    <a:pt x="51" y="80"/>
                  </a:lnTo>
                  <a:lnTo>
                    <a:pt x="46" y="85"/>
                  </a:lnTo>
                  <a:lnTo>
                    <a:pt x="32" y="89"/>
                  </a:lnTo>
                  <a:lnTo>
                    <a:pt x="18" y="86"/>
                  </a:lnTo>
                  <a:lnTo>
                    <a:pt x="14" y="87"/>
                  </a:lnTo>
                  <a:lnTo>
                    <a:pt x="11" y="89"/>
                  </a:lnTo>
                  <a:lnTo>
                    <a:pt x="8" y="94"/>
                  </a:lnTo>
                  <a:lnTo>
                    <a:pt x="8" y="101"/>
                  </a:lnTo>
                  <a:lnTo>
                    <a:pt x="13" y="103"/>
                  </a:lnTo>
                  <a:lnTo>
                    <a:pt x="38" y="107"/>
                  </a:lnTo>
                  <a:lnTo>
                    <a:pt x="66" y="104"/>
                  </a:lnTo>
                  <a:lnTo>
                    <a:pt x="83" y="105"/>
                  </a:lnTo>
                  <a:lnTo>
                    <a:pt x="90" y="109"/>
                  </a:lnTo>
                  <a:lnTo>
                    <a:pt x="92" y="113"/>
                  </a:lnTo>
                  <a:lnTo>
                    <a:pt x="92" y="125"/>
                  </a:lnTo>
                  <a:lnTo>
                    <a:pt x="87" y="131"/>
                  </a:lnTo>
                  <a:lnTo>
                    <a:pt x="75" y="131"/>
                  </a:lnTo>
                  <a:lnTo>
                    <a:pt x="67" y="128"/>
                  </a:lnTo>
                  <a:lnTo>
                    <a:pt x="58" y="128"/>
                  </a:lnTo>
                  <a:lnTo>
                    <a:pt x="45" y="133"/>
                  </a:lnTo>
                  <a:lnTo>
                    <a:pt x="34" y="131"/>
                  </a:lnTo>
                  <a:lnTo>
                    <a:pt x="30" y="131"/>
                  </a:lnTo>
                  <a:lnTo>
                    <a:pt x="26" y="134"/>
                  </a:lnTo>
                  <a:lnTo>
                    <a:pt x="23" y="137"/>
                  </a:lnTo>
                  <a:lnTo>
                    <a:pt x="22" y="144"/>
                  </a:lnTo>
                  <a:lnTo>
                    <a:pt x="27" y="151"/>
                  </a:lnTo>
                  <a:lnTo>
                    <a:pt x="36" y="156"/>
                  </a:lnTo>
                  <a:lnTo>
                    <a:pt x="53" y="161"/>
                  </a:lnTo>
                  <a:lnTo>
                    <a:pt x="64" y="167"/>
                  </a:lnTo>
                  <a:lnTo>
                    <a:pt x="72" y="174"/>
                  </a:lnTo>
                  <a:lnTo>
                    <a:pt x="75" y="186"/>
                  </a:lnTo>
                  <a:lnTo>
                    <a:pt x="108" y="180"/>
                  </a:lnTo>
                  <a:lnTo>
                    <a:pt x="136" y="172"/>
                  </a:lnTo>
                  <a:lnTo>
                    <a:pt x="158" y="163"/>
                  </a:lnTo>
                  <a:lnTo>
                    <a:pt x="168" y="162"/>
                  </a:lnTo>
                  <a:lnTo>
                    <a:pt x="178" y="163"/>
                  </a:lnTo>
                  <a:lnTo>
                    <a:pt x="187" y="169"/>
                  </a:lnTo>
                  <a:lnTo>
                    <a:pt x="194" y="173"/>
                  </a:lnTo>
                  <a:lnTo>
                    <a:pt x="202" y="169"/>
                  </a:lnTo>
                  <a:lnTo>
                    <a:pt x="206" y="172"/>
                  </a:lnTo>
                  <a:lnTo>
                    <a:pt x="214" y="171"/>
                  </a:lnTo>
                  <a:lnTo>
                    <a:pt x="224" y="165"/>
                  </a:lnTo>
                  <a:lnTo>
                    <a:pt x="226" y="158"/>
                  </a:lnTo>
                  <a:lnTo>
                    <a:pt x="224" y="154"/>
                  </a:lnTo>
                  <a:lnTo>
                    <a:pt x="214" y="154"/>
                  </a:lnTo>
                  <a:lnTo>
                    <a:pt x="209" y="151"/>
                  </a:lnTo>
                  <a:lnTo>
                    <a:pt x="209" y="147"/>
                  </a:lnTo>
                  <a:lnTo>
                    <a:pt x="215" y="145"/>
                  </a:lnTo>
                  <a:lnTo>
                    <a:pt x="226" y="143"/>
                  </a:lnTo>
                  <a:lnTo>
                    <a:pt x="236" y="142"/>
                  </a:lnTo>
                  <a:lnTo>
                    <a:pt x="244" y="144"/>
                  </a:lnTo>
                  <a:lnTo>
                    <a:pt x="250" y="136"/>
                  </a:lnTo>
                  <a:lnTo>
                    <a:pt x="250" y="130"/>
                  </a:lnTo>
                  <a:lnTo>
                    <a:pt x="244" y="127"/>
                  </a:lnTo>
                  <a:lnTo>
                    <a:pt x="236" y="125"/>
                  </a:lnTo>
                  <a:lnTo>
                    <a:pt x="226" y="119"/>
                  </a:lnTo>
                  <a:lnTo>
                    <a:pt x="216" y="116"/>
                  </a:lnTo>
                  <a:lnTo>
                    <a:pt x="202" y="116"/>
                  </a:lnTo>
                  <a:lnTo>
                    <a:pt x="193" y="98"/>
                  </a:lnTo>
                  <a:lnTo>
                    <a:pt x="187" y="80"/>
                  </a:lnTo>
                  <a:lnTo>
                    <a:pt x="187" y="52"/>
                  </a:lnTo>
                  <a:lnTo>
                    <a:pt x="183" y="33"/>
                  </a:lnTo>
                  <a:lnTo>
                    <a:pt x="175" y="21"/>
                  </a:lnTo>
                  <a:lnTo>
                    <a:pt x="168" y="19"/>
                  </a:lnTo>
                  <a:lnTo>
                    <a:pt x="162" y="19"/>
                  </a:lnTo>
                  <a:lnTo>
                    <a:pt x="155" y="27"/>
                  </a:lnTo>
                  <a:lnTo>
                    <a:pt x="151" y="33"/>
                  </a:lnTo>
                  <a:lnTo>
                    <a:pt x="151" y="42"/>
                  </a:lnTo>
                  <a:lnTo>
                    <a:pt x="136" y="24"/>
                  </a:lnTo>
                  <a:lnTo>
                    <a:pt x="131" y="19"/>
                  </a:lnTo>
                  <a:lnTo>
                    <a:pt x="126" y="18"/>
                  </a:lnTo>
                  <a:lnTo>
                    <a:pt x="122" y="21"/>
                  </a:lnTo>
                  <a:lnTo>
                    <a:pt x="113" y="31"/>
                  </a:lnTo>
                  <a:lnTo>
                    <a:pt x="111" y="31"/>
                  </a:lnTo>
                  <a:lnTo>
                    <a:pt x="105" y="27"/>
                  </a:lnTo>
                  <a:lnTo>
                    <a:pt x="95" y="10"/>
                  </a:lnTo>
                  <a:lnTo>
                    <a:pt x="90" y="7"/>
                  </a:lnTo>
                  <a:lnTo>
                    <a:pt x="87" y="12"/>
                  </a:lnTo>
                  <a:lnTo>
                    <a:pt x="86" y="30"/>
                  </a:lnTo>
                  <a:lnTo>
                    <a:pt x="83" y="34"/>
                  </a:lnTo>
                  <a:lnTo>
                    <a:pt x="75" y="34"/>
                  </a:lnTo>
                  <a:lnTo>
                    <a:pt x="68" y="30"/>
                  </a:lnTo>
                  <a:lnTo>
                    <a:pt x="67" y="19"/>
                  </a:lnTo>
                  <a:lnTo>
                    <a:pt x="71" y="7"/>
                  </a:lnTo>
                  <a:lnTo>
                    <a:pt x="65" y="2"/>
                  </a:lnTo>
                  <a:lnTo>
                    <a:pt x="61" y="0"/>
                  </a:lnTo>
                  <a:lnTo>
                    <a:pt x="54" y="3"/>
                  </a:lnTo>
                  <a:lnTo>
                    <a:pt x="28" y="16"/>
                  </a:lnTo>
                  <a:lnTo>
                    <a:pt x="15" y="25"/>
                  </a:lnTo>
                  <a:lnTo>
                    <a:pt x="11" y="30"/>
                  </a:lnTo>
                  <a:lnTo>
                    <a:pt x="8" y="37"/>
                  </a:lnTo>
                  <a:lnTo>
                    <a:pt x="8" y="45"/>
                  </a:lnTo>
                  <a:lnTo>
                    <a:pt x="7" y="51"/>
                  </a:lnTo>
                  <a:lnTo>
                    <a:pt x="2" y="56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7" y="73"/>
                  </a:lnTo>
                  <a:lnTo>
                    <a:pt x="25" y="7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8" name="Freeform 243"/>
            <p:cNvSpPr>
              <a:spLocks/>
            </p:cNvSpPr>
            <p:nvPr/>
          </p:nvSpPr>
          <p:spPr bwMode="auto">
            <a:xfrm>
              <a:off x="1418" y="1219"/>
              <a:ext cx="107" cy="85"/>
            </a:xfrm>
            <a:custGeom>
              <a:avLst/>
              <a:gdLst>
                <a:gd name="T0" fmla="*/ 63 w 127"/>
                <a:gd name="T1" fmla="*/ 19 h 91"/>
                <a:gd name="T2" fmla="*/ 47 w 127"/>
                <a:gd name="T3" fmla="*/ 40 h 91"/>
                <a:gd name="T4" fmla="*/ 20 w 127"/>
                <a:gd name="T5" fmla="*/ 65 h 91"/>
                <a:gd name="T6" fmla="*/ 1 w 127"/>
                <a:gd name="T7" fmla="*/ 68 h 91"/>
                <a:gd name="T8" fmla="*/ 0 w 127"/>
                <a:gd name="T9" fmla="*/ 72 h 91"/>
                <a:gd name="T10" fmla="*/ 5 w 127"/>
                <a:gd name="T11" fmla="*/ 81 h 91"/>
                <a:gd name="T12" fmla="*/ 17 w 127"/>
                <a:gd name="T13" fmla="*/ 87 h 91"/>
                <a:gd name="T14" fmla="*/ 31 w 127"/>
                <a:gd name="T15" fmla="*/ 90 h 91"/>
                <a:gd name="T16" fmla="*/ 42 w 127"/>
                <a:gd name="T17" fmla="*/ 84 h 91"/>
                <a:gd name="T18" fmla="*/ 46 w 127"/>
                <a:gd name="T19" fmla="*/ 87 h 91"/>
                <a:gd name="T20" fmla="*/ 51 w 127"/>
                <a:gd name="T21" fmla="*/ 90 h 91"/>
                <a:gd name="T22" fmla="*/ 60 w 127"/>
                <a:gd name="T23" fmla="*/ 87 h 91"/>
                <a:gd name="T24" fmla="*/ 71 w 127"/>
                <a:gd name="T25" fmla="*/ 77 h 91"/>
                <a:gd name="T26" fmla="*/ 84 w 127"/>
                <a:gd name="T27" fmla="*/ 57 h 91"/>
                <a:gd name="T28" fmla="*/ 91 w 127"/>
                <a:gd name="T29" fmla="*/ 63 h 91"/>
                <a:gd name="T30" fmla="*/ 100 w 127"/>
                <a:gd name="T31" fmla="*/ 63 h 91"/>
                <a:gd name="T32" fmla="*/ 110 w 127"/>
                <a:gd name="T33" fmla="*/ 55 h 91"/>
                <a:gd name="T34" fmla="*/ 113 w 127"/>
                <a:gd name="T35" fmla="*/ 49 h 91"/>
                <a:gd name="T36" fmla="*/ 114 w 127"/>
                <a:gd name="T37" fmla="*/ 45 h 91"/>
                <a:gd name="T38" fmla="*/ 110 w 127"/>
                <a:gd name="T39" fmla="*/ 41 h 91"/>
                <a:gd name="T40" fmla="*/ 115 w 127"/>
                <a:gd name="T41" fmla="*/ 34 h 91"/>
                <a:gd name="T42" fmla="*/ 118 w 127"/>
                <a:gd name="T43" fmla="*/ 30 h 91"/>
                <a:gd name="T44" fmla="*/ 115 w 127"/>
                <a:gd name="T45" fmla="*/ 25 h 91"/>
                <a:gd name="T46" fmla="*/ 118 w 127"/>
                <a:gd name="T47" fmla="*/ 19 h 91"/>
                <a:gd name="T48" fmla="*/ 126 w 127"/>
                <a:gd name="T49" fmla="*/ 13 h 91"/>
                <a:gd name="T50" fmla="*/ 126 w 127"/>
                <a:gd name="T51" fmla="*/ 11 h 91"/>
                <a:gd name="T52" fmla="*/ 118 w 127"/>
                <a:gd name="T53" fmla="*/ 6 h 91"/>
                <a:gd name="T54" fmla="*/ 109 w 127"/>
                <a:gd name="T55" fmla="*/ 0 h 91"/>
                <a:gd name="T56" fmla="*/ 92 w 127"/>
                <a:gd name="T57" fmla="*/ 12 h 91"/>
                <a:gd name="T58" fmla="*/ 81 w 127"/>
                <a:gd name="T59" fmla="*/ 12 h 91"/>
                <a:gd name="T60" fmla="*/ 73 w 127"/>
                <a:gd name="T61" fmla="*/ 14 h 91"/>
                <a:gd name="T62" fmla="*/ 63 w 127"/>
                <a:gd name="T63" fmla="*/ 19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7"/>
                <a:gd name="T97" fmla="*/ 0 h 91"/>
                <a:gd name="T98" fmla="*/ 127 w 127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7" h="91">
                  <a:moveTo>
                    <a:pt x="63" y="19"/>
                  </a:moveTo>
                  <a:lnTo>
                    <a:pt x="47" y="40"/>
                  </a:lnTo>
                  <a:lnTo>
                    <a:pt x="20" y="65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5" y="81"/>
                  </a:lnTo>
                  <a:lnTo>
                    <a:pt x="17" y="87"/>
                  </a:lnTo>
                  <a:lnTo>
                    <a:pt x="31" y="90"/>
                  </a:lnTo>
                  <a:lnTo>
                    <a:pt x="42" y="84"/>
                  </a:lnTo>
                  <a:lnTo>
                    <a:pt x="46" y="87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1" y="77"/>
                  </a:lnTo>
                  <a:lnTo>
                    <a:pt x="84" y="57"/>
                  </a:lnTo>
                  <a:lnTo>
                    <a:pt x="91" y="63"/>
                  </a:lnTo>
                  <a:lnTo>
                    <a:pt x="100" y="63"/>
                  </a:lnTo>
                  <a:lnTo>
                    <a:pt x="110" y="55"/>
                  </a:lnTo>
                  <a:lnTo>
                    <a:pt x="113" y="49"/>
                  </a:lnTo>
                  <a:lnTo>
                    <a:pt x="114" y="45"/>
                  </a:lnTo>
                  <a:lnTo>
                    <a:pt x="110" y="41"/>
                  </a:lnTo>
                  <a:lnTo>
                    <a:pt x="115" y="34"/>
                  </a:lnTo>
                  <a:lnTo>
                    <a:pt x="118" y="30"/>
                  </a:lnTo>
                  <a:lnTo>
                    <a:pt x="115" y="25"/>
                  </a:lnTo>
                  <a:lnTo>
                    <a:pt x="118" y="19"/>
                  </a:lnTo>
                  <a:lnTo>
                    <a:pt x="126" y="13"/>
                  </a:lnTo>
                  <a:lnTo>
                    <a:pt x="126" y="11"/>
                  </a:lnTo>
                  <a:lnTo>
                    <a:pt x="118" y="6"/>
                  </a:lnTo>
                  <a:lnTo>
                    <a:pt x="109" y="0"/>
                  </a:lnTo>
                  <a:lnTo>
                    <a:pt x="92" y="12"/>
                  </a:lnTo>
                  <a:lnTo>
                    <a:pt x="81" y="12"/>
                  </a:lnTo>
                  <a:lnTo>
                    <a:pt x="73" y="14"/>
                  </a:lnTo>
                  <a:lnTo>
                    <a:pt x="63" y="19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9" name="Freeform 244"/>
            <p:cNvSpPr>
              <a:spLocks/>
            </p:cNvSpPr>
            <p:nvPr/>
          </p:nvSpPr>
          <p:spPr bwMode="auto">
            <a:xfrm>
              <a:off x="1521" y="1182"/>
              <a:ext cx="23" cy="22"/>
            </a:xfrm>
            <a:custGeom>
              <a:avLst/>
              <a:gdLst>
                <a:gd name="T0" fmla="*/ 14 w 25"/>
                <a:gd name="T1" fmla="*/ 1 h 25"/>
                <a:gd name="T2" fmla="*/ 12 w 25"/>
                <a:gd name="T3" fmla="*/ 0 h 25"/>
                <a:gd name="T4" fmla="*/ 5 w 25"/>
                <a:gd name="T5" fmla="*/ 0 h 25"/>
                <a:gd name="T6" fmla="*/ 1 w 25"/>
                <a:gd name="T7" fmla="*/ 3 h 25"/>
                <a:gd name="T8" fmla="*/ 0 w 25"/>
                <a:gd name="T9" fmla="*/ 18 h 25"/>
                <a:gd name="T10" fmla="*/ 11 w 25"/>
                <a:gd name="T11" fmla="*/ 24 h 25"/>
                <a:gd name="T12" fmla="*/ 18 w 25"/>
                <a:gd name="T13" fmla="*/ 24 h 25"/>
                <a:gd name="T14" fmla="*/ 24 w 25"/>
                <a:gd name="T15" fmla="*/ 18 h 25"/>
                <a:gd name="T16" fmla="*/ 22 w 25"/>
                <a:gd name="T17" fmla="*/ 8 h 25"/>
                <a:gd name="T18" fmla="*/ 20 w 25"/>
                <a:gd name="T19" fmla="*/ 3 h 25"/>
                <a:gd name="T20" fmla="*/ 14 w 25"/>
                <a:gd name="T21" fmla="*/ 1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25"/>
                <a:gd name="T35" fmla="*/ 25 w 25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25">
                  <a:moveTo>
                    <a:pt x="14" y="1"/>
                  </a:moveTo>
                  <a:lnTo>
                    <a:pt x="12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4" y="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0" name="Freeform 245"/>
            <p:cNvSpPr>
              <a:spLocks/>
            </p:cNvSpPr>
            <p:nvPr/>
          </p:nvSpPr>
          <p:spPr bwMode="auto">
            <a:xfrm>
              <a:off x="1544" y="1148"/>
              <a:ext cx="63" cy="37"/>
            </a:xfrm>
            <a:custGeom>
              <a:avLst/>
              <a:gdLst>
                <a:gd name="T0" fmla="*/ 13 w 73"/>
                <a:gd name="T1" fmla="*/ 10 h 42"/>
                <a:gd name="T2" fmla="*/ 1 w 73"/>
                <a:gd name="T3" fmla="*/ 19 h 42"/>
                <a:gd name="T4" fmla="*/ 0 w 73"/>
                <a:gd name="T5" fmla="*/ 22 h 42"/>
                <a:gd name="T6" fmla="*/ 0 w 73"/>
                <a:gd name="T7" fmla="*/ 27 h 42"/>
                <a:gd name="T8" fmla="*/ 11 w 73"/>
                <a:gd name="T9" fmla="*/ 36 h 42"/>
                <a:gd name="T10" fmla="*/ 17 w 73"/>
                <a:gd name="T11" fmla="*/ 28 h 42"/>
                <a:gd name="T12" fmla="*/ 25 w 73"/>
                <a:gd name="T13" fmla="*/ 25 h 42"/>
                <a:gd name="T14" fmla="*/ 28 w 73"/>
                <a:gd name="T15" fmla="*/ 27 h 42"/>
                <a:gd name="T16" fmla="*/ 32 w 73"/>
                <a:gd name="T17" fmla="*/ 29 h 42"/>
                <a:gd name="T18" fmla="*/ 41 w 73"/>
                <a:gd name="T19" fmla="*/ 38 h 42"/>
                <a:gd name="T20" fmla="*/ 52 w 73"/>
                <a:gd name="T21" fmla="*/ 41 h 42"/>
                <a:gd name="T22" fmla="*/ 66 w 73"/>
                <a:gd name="T23" fmla="*/ 31 h 42"/>
                <a:gd name="T24" fmla="*/ 72 w 73"/>
                <a:gd name="T25" fmla="*/ 25 h 42"/>
                <a:gd name="T26" fmla="*/ 72 w 73"/>
                <a:gd name="T27" fmla="*/ 19 h 42"/>
                <a:gd name="T28" fmla="*/ 66 w 73"/>
                <a:gd name="T29" fmla="*/ 15 h 42"/>
                <a:gd name="T30" fmla="*/ 60 w 73"/>
                <a:gd name="T31" fmla="*/ 12 h 42"/>
                <a:gd name="T32" fmla="*/ 42 w 73"/>
                <a:gd name="T33" fmla="*/ 2 h 42"/>
                <a:gd name="T34" fmla="*/ 33 w 73"/>
                <a:gd name="T35" fmla="*/ 0 h 42"/>
                <a:gd name="T36" fmla="*/ 23 w 73"/>
                <a:gd name="T37" fmla="*/ 1 h 42"/>
                <a:gd name="T38" fmla="*/ 13 w 73"/>
                <a:gd name="T39" fmla="*/ 1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"/>
                <a:gd name="T61" fmla="*/ 0 h 42"/>
                <a:gd name="T62" fmla="*/ 73 w 7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" h="42">
                  <a:moveTo>
                    <a:pt x="13" y="10"/>
                  </a:moveTo>
                  <a:lnTo>
                    <a:pt x="1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1" y="36"/>
                  </a:lnTo>
                  <a:lnTo>
                    <a:pt x="17" y="28"/>
                  </a:lnTo>
                  <a:lnTo>
                    <a:pt x="25" y="25"/>
                  </a:lnTo>
                  <a:lnTo>
                    <a:pt x="28" y="27"/>
                  </a:lnTo>
                  <a:lnTo>
                    <a:pt x="32" y="29"/>
                  </a:lnTo>
                  <a:lnTo>
                    <a:pt x="41" y="38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72" y="25"/>
                  </a:lnTo>
                  <a:lnTo>
                    <a:pt x="72" y="19"/>
                  </a:lnTo>
                  <a:lnTo>
                    <a:pt x="66" y="15"/>
                  </a:lnTo>
                  <a:lnTo>
                    <a:pt x="60" y="12"/>
                  </a:lnTo>
                  <a:lnTo>
                    <a:pt x="42" y="2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3" y="1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1" name="Freeform 246"/>
            <p:cNvSpPr>
              <a:spLocks/>
            </p:cNvSpPr>
            <p:nvPr/>
          </p:nvSpPr>
          <p:spPr bwMode="auto">
            <a:xfrm>
              <a:off x="1544" y="1197"/>
              <a:ext cx="54" cy="32"/>
            </a:xfrm>
            <a:custGeom>
              <a:avLst/>
              <a:gdLst>
                <a:gd name="T0" fmla="*/ 14 w 64"/>
                <a:gd name="T1" fmla="*/ 0 h 35"/>
                <a:gd name="T2" fmla="*/ 11 w 64"/>
                <a:gd name="T3" fmla="*/ 2 h 35"/>
                <a:gd name="T4" fmla="*/ 3 w 64"/>
                <a:gd name="T5" fmla="*/ 11 h 35"/>
                <a:gd name="T6" fmla="*/ 1 w 64"/>
                <a:gd name="T7" fmla="*/ 17 h 35"/>
                <a:gd name="T8" fmla="*/ 0 w 64"/>
                <a:gd name="T9" fmla="*/ 21 h 35"/>
                <a:gd name="T10" fmla="*/ 2 w 64"/>
                <a:gd name="T11" fmla="*/ 28 h 35"/>
                <a:gd name="T12" fmla="*/ 8 w 64"/>
                <a:gd name="T13" fmla="*/ 34 h 35"/>
                <a:gd name="T14" fmla="*/ 15 w 64"/>
                <a:gd name="T15" fmla="*/ 34 h 35"/>
                <a:gd name="T16" fmla="*/ 35 w 64"/>
                <a:gd name="T17" fmla="*/ 31 h 35"/>
                <a:gd name="T18" fmla="*/ 44 w 64"/>
                <a:gd name="T19" fmla="*/ 22 h 35"/>
                <a:gd name="T20" fmla="*/ 51 w 64"/>
                <a:gd name="T21" fmla="*/ 18 h 35"/>
                <a:gd name="T22" fmla="*/ 56 w 64"/>
                <a:gd name="T23" fmla="*/ 18 h 35"/>
                <a:gd name="T24" fmla="*/ 59 w 64"/>
                <a:gd name="T25" fmla="*/ 17 h 35"/>
                <a:gd name="T26" fmla="*/ 63 w 64"/>
                <a:gd name="T27" fmla="*/ 12 h 35"/>
                <a:gd name="T28" fmla="*/ 60 w 64"/>
                <a:gd name="T29" fmla="*/ 6 h 35"/>
                <a:gd name="T30" fmla="*/ 51 w 64"/>
                <a:gd name="T31" fmla="*/ 3 h 35"/>
                <a:gd name="T32" fmla="*/ 27 w 64"/>
                <a:gd name="T33" fmla="*/ 0 h 35"/>
                <a:gd name="T34" fmla="*/ 14 w 64"/>
                <a:gd name="T35" fmla="*/ 0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35"/>
                <a:gd name="T56" fmla="*/ 64 w 64"/>
                <a:gd name="T57" fmla="*/ 35 h 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35">
                  <a:moveTo>
                    <a:pt x="14" y="0"/>
                  </a:moveTo>
                  <a:lnTo>
                    <a:pt x="11" y="2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35" y="31"/>
                  </a:lnTo>
                  <a:lnTo>
                    <a:pt x="44" y="22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3" y="12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27" y="0"/>
                  </a:lnTo>
                  <a:lnTo>
                    <a:pt x="14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2" name="Freeform 247"/>
            <p:cNvSpPr>
              <a:spLocks/>
            </p:cNvSpPr>
            <p:nvPr/>
          </p:nvSpPr>
          <p:spPr bwMode="auto">
            <a:xfrm>
              <a:off x="1477" y="1294"/>
              <a:ext cx="19" cy="29"/>
            </a:xfrm>
            <a:custGeom>
              <a:avLst/>
              <a:gdLst>
                <a:gd name="T0" fmla="*/ 15 w 22"/>
                <a:gd name="T1" fmla="*/ 0 h 29"/>
                <a:gd name="T2" fmla="*/ 4 w 22"/>
                <a:gd name="T3" fmla="*/ 10 h 29"/>
                <a:gd name="T4" fmla="*/ 0 w 22"/>
                <a:gd name="T5" fmla="*/ 19 h 29"/>
                <a:gd name="T6" fmla="*/ 1 w 22"/>
                <a:gd name="T7" fmla="*/ 28 h 29"/>
                <a:gd name="T8" fmla="*/ 9 w 22"/>
                <a:gd name="T9" fmla="*/ 28 h 29"/>
                <a:gd name="T10" fmla="*/ 14 w 22"/>
                <a:gd name="T11" fmla="*/ 24 h 29"/>
                <a:gd name="T12" fmla="*/ 19 w 22"/>
                <a:gd name="T13" fmla="*/ 15 h 29"/>
                <a:gd name="T14" fmla="*/ 21 w 22"/>
                <a:gd name="T15" fmla="*/ 6 h 29"/>
                <a:gd name="T16" fmla="*/ 21 w 22"/>
                <a:gd name="T17" fmla="*/ 2 h 29"/>
                <a:gd name="T18" fmla="*/ 15 w 22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9"/>
                <a:gd name="T32" fmla="*/ 22 w 22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9">
                  <a:moveTo>
                    <a:pt x="15" y="0"/>
                  </a:moveTo>
                  <a:lnTo>
                    <a:pt x="4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9" y="28"/>
                  </a:lnTo>
                  <a:lnTo>
                    <a:pt x="14" y="24"/>
                  </a:lnTo>
                  <a:lnTo>
                    <a:pt x="19" y="15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5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3" name="Freeform 248"/>
            <p:cNvSpPr>
              <a:spLocks/>
            </p:cNvSpPr>
            <p:nvPr/>
          </p:nvSpPr>
          <p:spPr bwMode="auto">
            <a:xfrm>
              <a:off x="1475" y="1313"/>
              <a:ext cx="105" cy="85"/>
            </a:xfrm>
            <a:custGeom>
              <a:avLst/>
              <a:gdLst>
                <a:gd name="T0" fmla="*/ 22 w 124"/>
                <a:gd name="T1" fmla="*/ 16 h 90"/>
                <a:gd name="T2" fmla="*/ 13 w 124"/>
                <a:gd name="T3" fmla="*/ 21 h 90"/>
                <a:gd name="T4" fmla="*/ 11 w 124"/>
                <a:gd name="T5" fmla="*/ 33 h 90"/>
                <a:gd name="T6" fmla="*/ 9 w 124"/>
                <a:gd name="T7" fmla="*/ 45 h 90"/>
                <a:gd name="T8" fmla="*/ 0 w 124"/>
                <a:gd name="T9" fmla="*/ 55 h 90"/>
                <a:gd name="T10" fmla="*/ 9 w 124"/>
                <a:gd name="T11" fmla="*/ 66 h 90"/>
                <a:gd name="T12" fmla="*/ 23 w 124"/>
                <a:gd name="T13" fmla="*/ 72 h 90"/>
                <a:gd name="T14" fmla="*/ 33 w 124"/>
                <a:gd name="T15" fmla="*/ 66 h 90"/>
                <a:gd name="T16" fmla="*/ 34 w 124"/>
                <a:gd name="T17" fmla="*/ 64 h 90"/>
                <a:gd name="T18" fmla="*/ 48 w 124"/>
                <a:gd name="T19" fmla="*/ 67 h 90"/>
                <a:gd name="T20" fmla="*/ 63 w 124"/>
                <a:gd name="T21" fmla="*/ 64 h 90"/>
                <a:gd name="T22" fmla="*/ 52 w 124"/>
                <a:gd name="T23" fmla="*/ 74 h 90"/>
                <a:gd name="T24" fmla="*/ 28 w 124"/>
                <a:gd name="T25" fmla="*/ 86 h 90"/>
                <a:gd name="T26" fmla="*/ 52 w 124"/>
                <a:gd name="T27" fmla="*/ 89 h 90"/>
                <a:gd name="T28" fmla="*/ 70 w 124"/>
                <a:gd name="T29" fmla="*/ 77 h 90"/>
                <a:gd name="T30" fmla="*/ 83 w 124"/>
                <a:gd name="T31" fmla="*/ 70 h 90"/>
                <a:gd name="T32" fmla="*/ 88 w 124"/>
                <a:gd name="T33" fmla="*/ 72 h 90"/>
                <a:gd name="T34" fmla="*/ 98 w 124"/>
                <a:gd name="T35" fmla="*/ 70 h 90"/>
                <a:gd name="T36" fmla="*/ 110 w 124"/>
                <a:gd name="T37" fmla="*/ 72 h 90"/>
                <a:gd name="T38" fmla="*/ 121 w 124"/>
                <a:gd name="T39" fmla="*/ 51 h 90"/>
                <a:gd name="T40" fmla="*/ 121 w 124"/>
                <a:gd name="T41" fmla="*/ 34 h 90"/>
                <a:gd name="T42" fmla="*/ 108 w 124"/>
                <a:gd name="T43" fmla="*/ 37 h 90"/>
                <a:gd name="T44" fmla="*/ 97 w 124"/>
                <a:gd name="T45" fmla="*/ 30 h 90"/>
                <a:gd name="T46" fmla="*/ 89 w 124"/>
                <a:gd name="T47" fmla="*/ 16 h 90"/>
                <a:gd name="T48" fmla="*/ 77 w 124"/>
                <a:gd name="T49" fmla="*/ 3 h 90"/>
                <a:gd name="T50" fmla="*/ 70 w 124"/>
                <a:gd name="T51" fmla="*/ 21 h 90"/>
                <a:gd name="T52" fmla="*/ 70 w 124"/>
                <a:gd name="T53" fmla="*/ 25 h 90"/>
                <a:gd name="T54" fmla="*/ 67 w 124"/>
                <a:gd name="T55" fmla="*/ 41 h 90"/>
                <a:gd name="T56" fmla="*/ 59 w 124"/>
                <a:gd name="T57" fmla="*/ 47 h 90"/>
                <a:gd name="T58" fmla="*/ 57 w 124"/>
                <a:gd name="T59" fmla="*/ 32 h 90"/>
                <a:gd name="T60" fmla="*/ 49 w 124"/>
                <a:gd name="T61" fmla="*/ 24 h 90"/>
                <a:gd name="T62" fmla="*/ 38 w 124"/>
                <a:gd name="T63" fmla="*/ 27 h 90"/>
                <a:gd name="T64" fmla="*/ 33 w 124"/>
                <a:gd name="T65" fmla="*/ 21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90"/>
                <a:gd name="T101" fmla="*/ 124 w 124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90">
                  <a:moveTo>
                    <a:pt x="33" y="21"/>
                  </a:moveTo>
                  <a:lnTo>
                    <a:pt x="22" y="16"/>
                  </a:lnTo>
                  <a:lnTo>
                    <a:pt x="16" y="18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11" y="33"/>
                  </a:lnTo>
                  <a:lnTo>
                    <a:pt x="9" y="32"/>
                  </a:lnTo>
                  <a:lnTo>
                    <a:pt x="9" y="45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9" y="66"/>
                  </a:lnTo>
                  <a:lnTo>
                    <a:pt x="12" y="69"/>
                  </a:lnTo>
                  <a:lnTo>
                    <a:pt x="23" y="72"/>
                  </a:lnTo>
                  <a:lnTo>
                    <a:pt x="28" y="70"/>
                  </a:lnTo>
                  <a:lnTo>
                    <a:pt x="33" y="66"/>
                  </a:lnTo>
                  <a:lnTo>
                    <a:pt x="34" y="58"/>
                  </a:lnTo>
                  <a:lnTo>
                    <a:pt x="34" y="64"/>
                  </a:lnTo>
                  <a:lnTo>
                    <a:pt x="38" y="67"/>
                  </a:lnTo>
                  <a:lnTo>
                    <a:pt x="48" y="67"/>
                  </a:lnTo>
                  <a:lnTo>
                    <a:pt x="59" y="63"/>
                  </a:lnTo>
                  <a:lnTo>
                    <a:pt x="63" y="64"/>
                  </a:lnTo>
                  <a:lnTo>
                    <a:pt x="60" y="70"/>
                  </a:lnTo>
                  <a:lnTo>
                    <a:pt x="52" y="74"/>
                  </a:lnTo>
                  <a:lnTo>
                    <a:pt x="36" y="82"/>
                  </a:lnTo>
                  <a:lnTo>
                    <a:pt x="28" y="86"/>
                  </a:lnTo>
                  <a:lnTo>
                    <a:pt x="41" y="89"/>
                  </a:lnTo>
                  <a:lnTo>
                    <a:pt x="52" y="89"/>
                  </a:lnTo>
                  <a:lnTo>
                    <a:pt x="62" y="83"/>
                  </a:lnTo>
                  <a:lnTo>
                    <a:pt x="70" y="77"/>
                  </a:lnTo>
                  <a:lnTo>
                    <a:pt x="78" y="75"/>
                  </a:lnTo>
                  <a:lnTo>
                    <a:pt x="83" y="70"/>
                  </a:lnTo>
                  <a:lnTo>
                    <a:pt x="85" y="69"/>
                  </a:lnTo>
                  <a:lnTo>
                    <a:pt x="88" y="72"/>
                  </a:lnTo>
                  <a:lnTo>
                    <a:pt x="92" y="74"/>
                  </a:lnTo>
                  <a:lnTo>
                    <a:pt x="98" y="70"/>
                  </a:lnTo>
                  <a:lnTo>
                    <a:pt x="104" y="72"/>
                  </a:lnTo>
                  <a:lnTo>
                    <a:pt x="110" y="72"/>
                  </a:lnTo>
                  <a:lnTo>
                    <a:pt x="115" y="67"/>
                  </a:lnTo>
                  <a:lnTo>
                    <a:pt x="121" y="51"/>
                  </a:lnTo>
                  <a:lnTo>
                    <a:pt x="123" y="39"/>
                  </a:lnTo>
                  <a:lnTo>
                    <a:pt x="121" y="34"/>
                  </a:lnTo>
                  <a:lnTo>
                    <a:pt x="115" y="32"/>
                  </a:lnTo>
                  <a:lnTo>
                    <a:pt x="108" y="37"/>
                  </a:lnTo>
                  <a:lnTo>
                    <a:pt x="101" y="37"/>
                  </a:lnTo>
                  <a:lnTo>
                    <a:pt x="97" y="30"/>
                  </a:lnTo>
                  <a:lnTo>
                    <a:pt x="95" y="28"/>
                  </a:lnTo>
                  <a:lnTo>
                    <a:pt x="89" y="16"/>
                  </a:lnTo>
                  <a:lnTo>
                    <a:pt x="88" y="0"/>
                  </a:lnTo>
                  <a:lnTo>
                    <a:pt x="77" y="3"/>
                  </a:lnTo>
                  <a:lnTo>
                    <a:pt x="70" y="9"/>
                  </a:lnTo>
                  <a:lnTo>
                    <a:pt x="70" y="21"/>
                  </a:lnTo>
                  <a:lnTo>
                    <a:pt x="69" y="23"/>
                  </a:lnTo>
                  <a:lnTo>
                    <a:pt x="70" y="25"/>
                  </a:lnTo>
                  <a:lnTo>
                    <a:pt x="75" y="28"/>
                  </a:lnTo>
                  <a:lnTo>
                    <a:pt x="67" y="41"/>
                  </a:lnTo>
                  <a:lnTo>
                    <a:pt x="60" y="47"/>
                  </a:lnTo>
                  <a:lnTo>
                    <a:pt x="59" y="47"/>
                  </a:lnTo>
                  <a:lnTo>
                    <a:pt x="59" y="42"/>
                  </a:lnTo>
                  <a:lnTo>
                    <a:pt x="57" y="32"/>
                  </a:lnTo>
                  <a:lnTo>
                    <a:pt x="54" y="28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38" y="27"/>
                  </a:lnTo>
                  <a:lnTo>
                    <a:pt x="35" y="25"/>
                  </a:lnTo>
                  <a:lnTo>
                    <a:pt x="33" y="2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4" name="Freeform 249"/>
            <p:cNvSpPr>
              <a:spLocks/>
            </p:cNvSpPr>
            <p:nvPr/>
          </p:nvSpPr>
          <p:spPr bwMode="auto">
            <a:xfrm>
              <a:off x="1640" y="1193"/>
              <a:ext cx="19" cy="44"/>
            </a:xfrm>
            <a:custGeom>
              <a:avLst/>
              <a:gdLst>
                <a:gd name="T0" fmla="*/ 8 w 22"/>
                <a:gd name="T1" fmla="*/ 8 h 49"/>
                <a:gd name="T2" fmla="*/ 4 w 22"/>
                <a:gd name="T3" fmla="*/ 1 h 49"/>
                <a:gd name="T4" fmla="*/ 2 w 22"/>
                <a:gd name="T5" fmla="*/ 0 h 49"/>
                <a:gd name="T6" fmla="*/ 1 w 22"/>
                <a:gd name="T7" fmla="*/ 3 h 49"/>
                <a:gd name="T8" fmla="*/ 0 w 22"/>
                <a:gd name="T9" fmla="*/ 22 h 49"/>
                <a:gd name="T10" fmla="*/ 2 w 22"/>
                <a:gd name="T11" fmla="*/ 33 h 49"/>
                <a:gd name="T12" fmla="*/ 7 w 22"/>
                <a:gd name="T13" fmla="*/ 41 h 49"/>
                <a:gd name="T14" fmla="*/ 16 w 22"/>
                <a:gd name="T15" fmla="*/ 48 h 49"/>
                <a:gd name="T16" fmla="*/ 21 w 22"/>
                <a:gd name="T17" fmla="*/ 45 h 49"/>
                <a:gd name="T18" fmla="*/ 21 w 22"/>
                <a:gd name="T19" fmla="*/ 41 h 49"/>
                <a:gd name="T20" fmla="*/ 16 w 22"/>
                <a:gd name="T21" fmla="*/ 33 h 49"/>
                <a:gd name="T22" fmla="*/ 8 w 22"/>
                <a:gd name="T23" fmla="*/ 8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49"/>
                <a:gd name="T38" fmla="*/ 22 w 22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49">
                  <a:moveTo>
                    <a:pt x="8" y="8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22"/>
                  </a:lnTo>
                  <a:lnTo>
                    <a:pt x="2" y="33"/>
                  </a:lnTo>
                  <a:lnTo>
                    <a:pt x="7" y="41"/>
                  </a:lnTo>
                  <a:lnTo>
                    <a:pt x="16" y="48"/>
                  </a:lnTo>
                  <a:lnTo>
                    <a:pt x="21" y="45"/>
                  </a:lnTo>
                  <a:lnTo>
                    <a:pt x="21" y="41"/>
                  </a:lnTo>
                  <a:lnTo>
                    <a:pt x="16" y="33"/>
                  </a:lnTo>
                  <a:lnTo>
                    <a:pt x="8" y="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5" name="Freeform 250"/>
            <p:cNvSpPr>
              <a:spLocks/>
            </p:cNvSpPr>
            <p:nvPr/>
          </p:nvSpPr>
          <p:spPr bwMode="auto">
            <a:xfrm>
              <a:off x="1594" y="1255"/>
              <a:ext cx="67" cy="85"/>
            </a:xfrm>
            <a:custGeom>
              <a:avLst/>
              <a:gdLst>
                <a:gd name="T0" fmla="*/ 16 w 80"/>
                <a:gd name="T1" fmla="*/ 10 h 90"/>
                <a:gd name="T2" fmla="*/ 13 w 80"/>
                <a:gd name="T3" fmla="*/ 7 h 90"/>
                <a:gd name="T4" fmla="*/ 5 w 80"/>
                <a:gd name="T5" fmla="*/ 4 h 90"/>
                <a:gd name="T6" fmla="*/ 3 w 80"/>
                <a:gd name="T7" fmla="*/ 4 h 90"/>
                <a:gd name="T8" fmla="*/ 0 w 80"/>
                <a:gd name="T9" fmla="*/ 6 h 90"/>
                <a:gd name="T10" fmla="*/ 1 w 80"/>
                <a:gd name="T11" fmla="*/ 21 h 90"/>
                <a:gd name="T12" fmla="*/ 6 w 80"/>
                <a:gd name="T13" fmla="*/ 30 h 90"/>
                <a:gd name="T14" fmla="*/ 16 w 80"/>
                <a:gd name="T15" fmla="*/ 49 h 90"/>
                <a:gd name="T16" fmla="*/ 28 w 80"/>
                <a:gd name="T17" fmla="*/ 50 h 90"/>
                <a:gd name="T18" fmla="*/ 37 w 80"/>
                <a:gd name="T19" fmla="*/ 54 h 90"/>
                <a:gd name="T20" fmla="*/ 40 w 80"/>
                <a:gd name="T21" fmla="*/ 63 h 90"/>
                <a:gd name="T22" fmla="*/ 42 w 80"/>
                <a:gd name="T23" fmla="*/ 75 h 90"/>
                <a:gd name="T24" fmla="*/ 50 w 80"/>
                <a:gd name="T25" fmla="*/ 85 h 90"/>
                <a:gd name="T26" fmla="*/ 62 w 80"/>
                <a:gd name="T27" fmla="*/ 89 h 90"/>
                <a:gd name="T28" fmla="*/ 72 w 80"/>
                <a:gd name="T29" fmla="*/ 86 h 90"/>
                <a:gd name="T30" fmla="*/ 79 w 80"/>
                <a:gd name="T31" fmla="*/ 82 h 90"/>
                <a:gd name="T32" fmla="*/ 76 w 80"/>
                <a:gd name="T33" fmla="*/ 83 h 90"/>
                <a:gd name="T34" fmla="*/ 67 w 80"/>
                <a:gd name="T35" fmla="*/ 86 h 90"/>
                <a:gd name="T36" fmla="*/ 67 w 80"/>
                <a:gd name="T37" fmla="*/ 70 h 90"/>
                <a:gd name="T38" fmla="*/ 66 w 80"/>
                <a:gd name="T39" fmla="*/ 57 h 90"/>
                <a:gd name="T40" fmla="*/ 61 w 80"/>
                <a:gd name="T41" fmla="*/ 43 h 90"/>
                <a:gd name="T42" fmla="*/ 70 w 80"/>
                <a:gd name="T43" fmla="*/ 24 h 90"/>
                <a:gd name="T44" fmla="*/ 72 w 80"/>
                <a:gd name="T45" fmla="*/ 11 h 90"/>
                <a:gd name="T46" fmla="*/ 70 w 80"/>
                <a:gd name="T47" fmla="*/ 6 h 90"/>
                <a:gd name="T48" fmla="*/ 64 w 80"/>
                <a:gd name="T49" fmla="*/ 3 h 90"/>
                <a:gd name="T50" fmla="*/ 50 w 80"/>
                <a:gd name="T51" fmla="*/ 0 h 90"/>
                <a:gd name="T52" fmla="*/ 41 w 80"/>
                <a:gd name="T53" fmla="*/ 0 h 90"/>
                <a:gd name="T54" fmla="*/ 38 w 80"/>
                <a:gd name="T55" fmla="*/ 1 h 90"/>
                <a:gd name="T56" fmla="*/ 37 w 80"/>
                <a:gd name="T57" fmla="*/ 4 h 90"/>
                <a:gd name="T58" fmla="*/ 44 w 80"/>
                <a:gd name="T59" fmla="*/ 28 h 90"/>
                <a:gd name="T60" fmla="*/ 46 w 80"/>
                <a:gd name="T61" fmla="*/ 37 h 90"/>
                <a:gd name="T62" fmla="*/ 41 w 80"/>
                <a:gd name="T63" fmla="*/ 37 h 90"/>
                <a:gd name="T64" fmla="*/ 24 w 80"/>
                <a:gd name="T65" fmla="*/ 25 h 90"/>
                <a:gd name="T66" fmla="*/ 17 w 80"/>
                <a:gd name="T67" fmla="*/ 18 h 90"/>
                <a:gd name="T68" fmla="*/ 16 w 80"/>
                <a:gd name="T69" fmla="*/ 1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90"/>
                <a:gd name="T107" fmla="*/ 80 w 80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90">
                  <a:moveTo>
                    <a:pt x="16" y="10"/>
                  </a:moveTo>
                  <a:lnTo>
                    <a:pt x="13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6"/>
                  </a:lnTo>
                  <a:lnTo>
                    <a:pt x="1" y="21"/>
                  </a:lnTo>
                  <a:lnTo>
                    <a:pt x="6" y="30"/>
                  </a:lnTo>
                  <a:lnTo>
                    <a:pt x="16" y="49"/>
                  </a:lnTo>
                  <a:lnTo>
                    <a:pt x="28" y="50"/>
                  </a:lnTo>
                  <a:lnTo>
                    <a:pt x="37" y="54"/>
                  </a:lnTo>
                  <a:lnTo>
                    <a:pt x="40" y="63"/>
                  </a:lnTo>
                  <a:lnTo>
                    <a:pt x="42" y="75"/>
                  </a:lnTo>
                  <a:lnTo>
                    <a:pt x="50" y="85"/>
                  </a:lnTo>
                  <a:lnTo>
                    <a:pt x="62" y="89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76" y="83"/>
                  </a:lnTo>
                  <a:lnTo>
                    <a:pt x="67" y="86"/>
                  </a:lnTo>
                  <a:lnTo>
                    <a:pt x="67" y="70"/>
                  </a:lnTo>
                  <a:lnTo>
                    <a:pt x="66" y="57"/>
                  </a:lnTo>
                  <a:lnTo>
                    <a:pt x="61" y="43"/>
                  </a:lnTo>
                  <a:lnTo>
                    <a:pt x="70" y="24"/>
                  </a:lnTo>
                  <a:lnTo>
                    <a:pt x="72" y="11"/>
                  </a:lnTo>
                  <a:lnTo>
                    <a:pt x="70" y="6"/>
                  </a:lnTo>
                  <a:lnTo>
                    <a:pt x="64" y="3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7" y="4"/>
                  </a:lnTo>
                  <a:lnTo>
                    <a:pt x="44" y="28"/>
                  </a:lnTo>
                  <a:lnTo>
                    <a:pt x="46" y="37"/>
                  </a:lnTo>
                  <a:lnTo>
                    <a:pt x="41" y="37"/>
                  </a:lnTo>
                  <a:lnTo>
                    <a:pt x="24" y="25"/>
                  </a:lnTo>
                  <a:lnTo>
                    <a:pt x="17" y="18"/>
                  </a:lnTo>
                  <a:lnTo>
                    <a:pt x="16" y="1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6" name="Freeform 251"/>
            <p:cNvSpPr>
              <a:spLocks/>
            </p:cNvSpPr>
            <p:nvPr/>
          </p:nvSpPr>
          <p:spPr bwMode="auto">
            <a:xfrm>
              <a:off x="1663" y="1309"/>
              <a:ext cx="40" cy="44"/>
            </a:xfrm>
            <a:custGeom>
              <a:avLst/>
              <a:gdLst>
                <a:gd name="T0" fmla="*/ 11 w 48"/>
                <a:gd name="T1" fmla="*/ 2 h 46"/>
                <a:gd name="T2" fmla="*/ 3 w 48"/>
                <a:gd name="T3" fmla="*/ 0 h 46"/>
                <a:gd name="T4" fmla="*/ 2 w 48"/>
                <a:gd name="T5" fmla="*/ 2 h 46"/>
                <a:gd name="T6" fmla="*/ 4 w 48"/>
                <a:gd name="T7" fmla="*/ 13 h 46"/>
                <a:gd name="T8" fmla="*/ 0 w 48"/>
                <a:gd name="T9" fmla="*/ 38 h 46"/>
                <a:gd name="T10" fmla="*/ 16 w 48"/>
                <a:gd name="T11" fmla="*/ 34 h 46"/>
                <a:gd name="T12" fmla="*/ 24 w 48"/>
                <a:gd name="T13" fmla="*/ 45 h 46"/>
                <a:gd name="T14" fmla="*/ 32 w 48"/>
                <a:gd name="T15" fmla="*/ 42 h 46"/>
                <a:gd name="T16" fmla="*/ 41 w 48"/>
                <a:gd name="T17" fmla="*/ 36 h 46"/>
                <a:gd name="T18" fmla="*/ 45 w 48"/>
                <a:gd name="T19" fmla="*/ 28 h 46"/>
                <a:gd name="T20" fmla="*/ 47 w 48"/>
                <a:gd name="T21" fmla="*/ 20 h 46"/>
                <a:gd name="T22" fmla="*/ 41 w 48"/>
                <a:gd name="T23" fmla="*/ 13 h 46"/>
                <a:gd name="T24" fmla="*/ 32 w 48"/>
                <a:gd name="T25" fmla="*/ 3 h 46"/>
                <a:gd name="T26" fmla="*/ 23 w 48"/>
                <a:gd name="T27" fmla="*/ 0 h 46"/>
                <a:gd name="T28" fmla="*/ 16 w 48"/>
                <a:gd name="T29" fmla="*/ 0 h 46"/>
                <a:gd name="T30" fmla="*/ 11 w 48"/>
                <a:gd name="T31" fmla="*/ 2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6"/>
                <a:gd name="T50" fmla="*/ 48 w 48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6">
                  <a:moveTo>
                    <a:pt x="11" y="2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4" y="13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5"/>
                  </a:lnTo>
                  <a:lnTo>
                    <a:pt x="32" y="42"/>
                  </a:lnTo>
                  <a:lnTo>
                    <a:pt x="41" y="36"/>
                  </a:lnTo>
                  <a:lnTo>
                    <a:pt x="45" y="28"/>
                  </a:lnTo>
                  <a:lnTo>
                    <a:pt x="47" y="20"/>
                  </a:lnTo>
                  <a:lnTo>
                    <a:pt x="41" y="13"/>
                  </a:lnTo>
                  <a:lnTo>
                    <a:pt x="32" y="3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1" y="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7" name="Freeform 252"/>
            <p:cNvSpPr>
              <a:spLocks/>
            </p:cNvSpPr>
            <p:nvPr/>
          </p:nvSpPr>
          <p:spPr bwMode="auto">
            <a:xfrm>
              <a:off x="1709" y="1292"/>
              <a:ext cx="155" cy="90"/>
            </a:xfrm>
            <a:custGeom>
              <a:avLst/>
              <a:gdLst>
                <a:gd name="T0" fmla="*/ 9 w 181"/>
                <a:gd name="T1" fmla="*/ 0 h 97"/>
                <a:gd name="T2" fmla="*/ 0 w 181"/>
                <a:gd name="T3" fmla="*/ 1 h 97"/>
                <a:gd name="T4" fmla="*/ 3 w 181"/>
                <a:gd name="T5" fmla="*/ 23 h 97"/>
                <a:gd name="T6" fmla="*/ 8 w 181"/>
                <a:gd name="T7" fmla="*/ 30 h 97"/>
                <a:gd name="T8" fmla="*/ 27 w 181"/>
                <a:gd name="T9" fmla="*/ 25 h 97"/>
                <a:gd name="T10" fmla="*/ 34 w 181"/>
                <a:gd name="T11" fmla="*/ 22 h 97"/>
                <a:gd name="T12" fmla="*/ 40 w 181"/>
                <a:gd name="T13" fmla="*/ 46 h 97"/>
                <a:gd name="T14" fmla="*/ 42 w 181"/>
                <a:gd name="T15" fmla="*/ 70 h 97"/>
                <a:gd name="T16" fmla="*/ 40 w 181"/>
                <a:gd name="T17" fmla="*/ 79 h 97"/>
                <a:gd name="T18" fmla="*/ 52 w 181"/>
                <a:gd name="T19" fmla="*/ 87 h 97"/>
                <a:gd name="T20" fmla="*/ 65 w 181"/>
                <a:gd name="T21" fmla="*/ 82 h 97"/>
                <a:gd name="T22" fmla="*/ 76 w 181"/>
                <a:gd name="T23" fmla="*/ 87 h 97"/>
                <a:gd name="T24" fmla="*/ 101 w 181"/>
                <a:gd name="T25" fmla="*/ 96 h 97"/>
                <a:gd name="T26" fmla="*/ 127 w 181"/>
                <a:gd name="T27" fmla="*/ 93 h 97"/>
                <a:gd name="T28" fmla="*/ 128 w 181"/>
                <a:gd name="T29" fmla="*/ 87 h 97"/>
                <a:gd name="T30" fmla="*/ 135 w 181"/>
                <a:gd name="T31" fmla="*/ 84 h 97"/>
                <a:gd name="T32" fmla="*/ 158 w 181"/>
                <a:gd name="T33" fmla="*/ 89 h 97"/>
                <a:gd name="T34" fmla="*/ 164 w 181"/>
                <a:gd name="T35" fmla="*/ 73 h 97"/>
                <a:gd name="T36" fmla="*/ 176 w 181"/>
                <a:gd name="T37" fmla="*/ 69 h 97"/>
                <a:gd name="T38" fmla="*/ 178 w 181"/>
                <a:gd name="T39" fmla="*/ 62 h 97"/>
                <a:gd name="T40" fmla="*/ 173 w 181"/>
                <a:gd name="T41" fmla="*/ 51 h 97"/>
                <a:gd name="T42" fmla="*/ 141 w 181"/>
                <a:gd name="T43" fmla="*/ 43 h 97"/>
                <a:gd name="T44" fmla="*/ 118 w 181"/>
                <a:gd name="T45" fmla="*/ 43 h 97"/>
                <a:gd name="T46" fmla="*/ 101 w 181"/>
                <a:gd name="T47" fmla="*/ 48 h 97"/>
                <a:gd name="T48" fmla="*/ 65 w 181"/>
                <a:gd name="T49" fmla="*/ 31 h 97"/>
                <a:gd name="T50" fmla="*/ 61 w 181"/>
                <a:gd name="T51" fmla="*/ 23 h 97"/>
                <a:gd name="T52" fmla="*/ 53 w 181"/>
                <a:gd name="T53" fmla="*/ 21 h 97"/>
                <a:gd name="T54" fmla="*/ 53 w 181"/>
                <a:gd name="T55" fmla="*/ 17 h 97"/>
                <a:gd name="T56" fmla="*/ 51 w 181"/>
                <a:gd name="T57" fmla="*/ 7 h 97"/>
                <a:gd name="T58" fmla="*/ 37 w 181"/>
                <a:gd name="T59" fmla="*/ 13 h 97"/>
                <a:gd name="T60" fmla="*/ 30 w 181"/>
                <a:gd name="T61" fmla="*/ 6 h 97"/>
                <a:gd name="T62" fmla="*/ 18 w 181"/>
                <a:gd name="T63" fmla="*/ 1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97"/>
                <a:gd name="T98" fmla="*/ 181 w 181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97">
                  <a:moveTo>
                    <a:pt x="12" y="1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8" y="30"/>
                  </a:lnTo>
                  <a:lnTo>
                    <a:pt x="15" y="31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4" y="22"/>
                  </a:lnTo>
                  <a:lnTo>
                    <a:pt x="38" y="29"/>
                  </a:lnTo>
                  <a:lnTo>
                    <a:pt x="40" y="46"/>
                  </a:lnTo>
                  <a:lnTo>
                    <a:pt x="47" y="69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40" y="79"/>
                  </a:lnTo>
                  <a:lnTo>
                    <a:pt x="46" y="84"/>
                  </a:lnTo>
                  <a:lnTo>
                    <a:pt x="52" y="87"/>
                  </a:lnTo>
                  <a:lnTo>
                    <a:pt x="61" y="84"/>
                  </a:lnTo>
                  <a:lnTo>
                    <a:pt x="65" y="82"/>
                  </a:lnTo>
                  <a:lnTo>
                    <a:pt x="72" y="82"/>
                  </a:lnTo>
                  <a:lnTo>
                    <a:pt x="76" y="87"/>
                  </a:lnTo>
                  <a:lnTo>
                    <a:pt x="88" y="93"/>
                  </a:lnTo>
                  <a:lnTo>
                    <a:pt x="101" y="96"/>
                  </a:lnTo>
                  <a:lnTo>
                    <a:pt x="115" y="94"/>
                  </a:lnTo>
                  <a:lnTo>
                    <a:pt x="127" y="93"/>
                  </a:lnTo>
                  <a:lnTo>
                    <a:pt x="127" y="91"/>
                  </a:lnTo>
                  <a:lnTo>
                    <a:pt x="128" y="87"/>
                  </a:lnTo>
                  <a:lnTo>
                    <a:pt x="131" y="84"/>
                  </a:lnTo>
                  <a:lnTo>
                    <a:pt x="135" y="84"/>
                  </a:lnTo>
                  <a:lnTo>
                    <a:pt x="148" y="91"/>
                  </a:lnTo>
                  <a:lnTo>
                    <a:pt x="158" y="89"/>
                  </a:lnTo>
                  <a:lnTo>
                    <a:pt x="165" y="84"/>
                  </a:lnTo>
                  <a:lnTo>
                    <a:pt x="164" y="73"/>
                  </a:lnTo>
                  <a:lnTo>
                    <a:pt x="171" y="72"/>
                  </a:lnTo>
                  <a:lnTo>
                    <a:pt x="176" y="69"/>
                  </a:lnTo>
                  <a:lnTo>
                    <a:pt x="176" y="64"/>
                  </a:lnTo>
                  <a:lnTo>
                    <a:pt x="178" y="62"/>
                  </a:lnTo>
                  <a:lnTo>
                    <a:pt x="180" y="56"/>
                  </a:lnTo>
                  <a:lnTo>
                    <a:pt x="173" y="51"/>
                  </a:lnTo>
                  <a:lnTo>
                    <a:pt x="152" y="46"/>
                  </a:lnTo>
                  <a:lnTo>
                    <a:pt x="141" y="43"/>
                  </a:lnTo>
                  <a:lnTo>
                    <a:pt x="131" y="42"/>
                  </a:lnTo>
                  <a:lnTo>
                    <a:pt x="118" y="43"/>
                  </a:lnTo>
                  <a:lnTo>
                    <a:pt x="111" y="48"/>
                  </a:lnTo>
                  <a:lnTo>
                    <a:pt x="101" y="48"/>
                  </a:lnTo>
                  <a:lnTo>
                    <a:pt x="87" y="43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61" y="23"/>
                  </a:lnTo>
                  <a:lnTo>
                    <a:pt x="55" y="22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1" y="7"/>
                  </a:lnTo>
                  <a:lnTo>
                    <a:pt x="43" y="7"/>
                  </a:lnTo>
                  <a:lnTo>
                    <a:pt x="37" y="13"/>
                  </a:lnTo>
                  <a:lnTo>
                    <a:pt x="33" y="13"/>
                  </a:lnTo>
                  <a:lnTo>
                    <a:pt x="30" y="6"/>
                  </a:lnTo>
                  <a:lnTo>
                    <a:pt x="24" y="3"/>
                  </a:lnTo>
                  <a:lnTo>
                    <a:pt x="18" y="1"/>
                  </a:lnTo>
                  <a:lnTo>
                    <a:pt x="12" y="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8" name="Freeform 253"/>
            <p:cNvSpPr>
              <a:spLocks/>
            </p:cNvSpPr>
            <p:nvPr/>
          </p:nvSpPr>
          <p:spPr bwMode="auto">
            <a:xfrm>
              <a:off x="1629" y="1103"/>
              <a:ext cx="81" cy="97"/>
            </a:xfrm>
            <a:custGeom>
              <a:avLst/>
              <a:gdLst>
                <a:gd name="T0" fmla="*/ 30 w 95"/>
                <a:gd name="T1" fmla="*/ 45 h 104"/>
                <a:gd name="T2" fmla="*/ 27 w 95"/>
                <a:gd name="T3" fmla="*/ 38 h 104"/>
                <a:gd name="T4" fmla="*/ 22 w 95"/>
                <a:gd name="T5" fmla="*/ 32 h 104"/>
                <a:gd name="T6" fmla="*/ 14 w 95"/>
                <a:gd name="T7" fmla="*/ 28 h 104"/>
                <a:gd name="T8" fmla="*/ 2 w 95"/>
                <a:gd name="T9" fmla="*/ 19 h 104"/>
                <a:gd name="T10" fmla="*/ 0 w 95"/>
                <a:gd name="T11" fmla="*/ 10 h 104"/>
                <a:gd name="T12" fmla="*/ 1 w 95"/>
                <a:gd name="T13" fmla="*/ 4 h 104"/>
                <a:gd name="T14" fmla="*/ 6 w 95"/>
                <a:gd name="T15" fmla="*/ 0 h 104"/>
                <a:gd name="T16" fmla="*/ 19 w 95"/>
                <a:gd name="T17" fmla="*/ 1 h 104"/>
                <a:gd name="T18" fmla="*/ 29 w 95"/>
                <a:gd name="T19" fmla="*/ 5 h 104"/>
                <a:gd name="T20" fmla="*/ 31 w 95"/>
                <a:gd name="T21" fmla="*/ 16 h 104"/>
                <a:gd name="T22" fmla="*/ 35 w 95"/>
                <a:gd name="T23" fmla="*/ 21 h 104"/>
                <a:gd name="T24" fmla="*/ 39 w 95"/>
                <a:gd name="T25" fmla="*/ 24 h 104"/>
                <a:gd name="T26" fmla="*/ 44 w 95"/>
                <a:gd name="T27" fmla="*/ 26 h 104"/>
                <a:gd name="T28" fmla="*/ 44 w 95"/>
                <a:gd name="T29" fmla="*/ 21 h 104"/>
                <a:gd name="T30" fmla="*/ 45 w 95"/>
                <a:gd name="T31" fmla="*/ 14 h 104"/>
                <a:gd name="T32" fmla="*/ 51 w 95"/>
                <a:gd name="T33" fmla="*/ 10 h 104"/>
                <a:gd name="T34" fmla="*/ 55 w 95"/>
                <a:gd name="T35" fmla="*/ 10 h 104"/>
                <a:gd name="T36" fmla="*/ 62 w 95"/>
                <a:gd name="T37" fmla="*/ 14 h 104"/>
                <a:gd name="T38" fmla="*/ 60 w 95"/>
                <a:gd name="T39" fmla="*/ 23 h 104"/>
                <a:gd name="T40" fmla="*/ 64 w 95"/>
                <a:gd name="T41" fmla="*/ 39 h 104"/>
                <a:gd name="T42" fmla="*/ 68 w 95"/>
                <a:gd name="T43" fmla="*/ 44 h 104"/>
                <a:gd name="T44" fmla="*/ 71 w 95"/>
                <a:gd name="T45" fmla="*/ 46 h 104"/>
                <a:gd name="T46" fmla="*/ 80 w 95"/>
                <a:gd name="T47" fmla="*/ 35 h 104"/>
                <a:gd name="T48" fmla="*/ 86 w 95"/>
                <a:gd name="T49" fmla="*/ 26 h 104"/>
                <a:gd name="T50" fmla="*/ 89 w 95"/>
                <a:gd name="T51" fmla="*/ 26 h 104"/>
                <a:gd name="T52" fmla="*/ 91 w 95"/>
                <a:gd name="T53" fmla="*/ 28 h 104"/>
                <a:gd name="T54" fmla="*/ 94 w 95"/>
                <a:gd name="T55" fmla="*/ 45 h 104"/>
                <a:gd name="T56" fmla="*/ 89 w 95"/>
                <a:gd name="T57" fmla="*/ 62 h 104"/>
                <a:gd name="T58" fmla="*/ 87 w 95"/>
                <a:gd name="T59" fmla="*/ 76 h 104"/>
                <a:gd name="T60" fmla="*/ 94 w 95"/>
                <a:gd name="T61" fmla="*/ 89 h 104"/>
                <a:gd name="T62" fmla="*/ 89 w 95"/>
                <a:gd name="T63" fmla="*/ 98 h 104"/>
                <a:gd name="T64" fmla="*/ 85 w 95"/>
                <a:gd name="T65" fmla="*/ 103 h 104"/>
                <a:gd name="T66" fmla="*/ 81 w 95"/>
                <a:gd name="T67" fmla="*/ 96 h 104"/>
                <a:gd name="T68" fmla="*/ 80 w 95"/>
                <a:gd name="T69" fmla="*/ 82 h 104"/>
                <a:gd name="T70" fmla="*/ 76 w 95"/>
                <a:gd name="T71" fmla="*/ 74 h 104"/>
                <a:gd name="T72" fmla="*/ 72 w 95"/>
                <a:gd name="T73" fmla="*/ 74 h 104"/>
                <a:gd name="T74" fmla="*/ 69 w 95"/>
                <a:gd name="T75" fmla="*/ 76 h 104"/>
                <a:gd name="T76" fmla="*/ 58 w 95"/>
                <a:gd name="T77" fmla="*/ 72 h 104"/>
                <a:gd name="T78" fmla="*/ 44 w 95"/>
                <a:gd name="T79" fmla="*/ 61 h 104"/>
                <a:gd name="T80" fmla="*/ 30 w 95"/>
                <a:gd name="T81" fmla="*/ 45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5"/>
                <a:gd name="T124" fmla="*/ 0 h 104"/>
                <a:gd name="T125" fmla="*/ 95 w 9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5" h="104">
                  <a:moveTo>
                    <a:pt x="30" y="45"/>
                  </a:moveTo>
                  <a:lnTo>
                    <a:pt x="27" y="38"/>
                  </a:lnTo>
                  <a:lnTo>
                    <a:pt x="22" y="32"/>
                  </a:lnTo>
                  <a:lnTo>
                    <a:pt x="14" y="28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4"/>
                  </a:lnTo>
                  <a:lnTo>
                    <a:pt x="6" y="0"/>
                  </a:lnTo>
                  <a:lnTo>
                    <a:pt x="19" y="1"/>
                  </a:lnTo>
                  <a:lnTo>
                    <a:pt x="29" y="5"/>
                  </a:lnTo>
                  <a:lnTo>
                    <a:pt x="31" y="16"/>
                  </a:lnTo>
                  <a:lnTo>
                    <a:pt x="35" y="21"/>
                  </a:lnTo>
                  <a:lnTo>
                    <a:pt x="39" y="24"/>
                  </a:lnTo>
                  <a:lnTo>
                    <a:pt x="44" y="26"/>
                  </a:lnTo>
                  <a:lnTo>
                    <a:pt x="44" y="21"/>
                  </a:lnTo>
                  <a:lnTo>
                    <a:pt x="45" y="14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2" y="14"/>
                  </a:lnTo>
                  <a:lnTo>
                    <a:pt x="60" y="23"/>
                  </a:lnTo>
                  <a:lnTo>
                    <a:pt x="64" y="39"/>
                  </a:lnTo>
                  <a:lnTo>
                    <a:pt x="68" y="44"/>
                  </a:lnTo>
                  <a:lnTo>
                    <a:pt x="71" y="46"/>
                  </a:lnTo>
                  <a:lnTo>
                    <a:pt x="80" y="35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1" y="28"/>
                  </a:lnTo>
                  <a:lnTo>
                    <a:pt x="94" y="45"/>
                  </a:lnTo>
                  <a:lnTo>
                    <a:pt x="89" y="62"/>
                  </a:lnTo>
                  <a:lnTo>
                    <a:pt x="87" y="76"/>
                  </a:lnTo>
                  <a:lnTo>
                    <a:pt x="94" y="89"/>
                  </a:lnTo>
                  <a:lnTo>
                    <a:pt x="89" y="98"/>
                  </a:lnTo>
                  <a:lnTo>
                    <a:pt x="85" y="103"/>
                  </a:lnTo>
                  <a:lnTo>
                    <a:pt x="81" y="96"/>
                  </a:lnTo>
                  <a:lnTo>
                    <a:pt x="80" y="82"/>
                  </a:lnTo>
                  <a:lnTo>
                    <a:pt x="76" y="74"/>
                  </a:lnTo>
                  <a:lnTo>
                    <a:pt x="72" y="74"/>
                  </a:lnTo>
                  <a:lnTo>
                    <a:pt x="69" y="76"/>
                  </a:lnTo>
                  <a:lnTo>
                    <a:pt x="58" y="72"/>
                  </a:lnTo>
                  <a:lnTo>
                    <a:pt x="44" y="61"/>
                  </a:lnTo>
                  <a:lnTo>
                    <a:pt x="30" y="4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9" name="Freeform 254"/>
            <p:cNvSpPr>
              <a:spLocks/>
            </p:cNvSpPr>
            <p:nvPr/>
          </p:nvSpPr>
          <p:spPr bwMode="auto">
            <a:xfrm>
              <a:off x="1723" y="1144"/>
              <a:ext cx="38" cy="51"/>
            </a:xfrm>
            <a:custGeom>
              <a:avLst/>
              <a:gdLst>
                <a:gd name="T0" fmla="*/ 17 w 44"/>
                <a:gd name="T1" fmla="*/ 0 h 55"/>
                <a:gd name="T2" fmla="*/ 14 w 44"/>
                <a:gd name="T3" fmla="*/ 1 h 55"/>
                <a:gd name="T4" fmla="*/ 10 w 44"/>
                <a:gd name="T5" fmla="*/ 2 h 55"/>
                <a:gd name="T6" fmla="*/ 4 w 44"/>
                <a:gd name="T7" fmla="*/ 10 h 55"/>
                <a:gd name="T8" fmla="*/ 2 w 44"/>
                <a:gd name="T9" fmla="*/ 24 h 55"/>
                <a:gd name="T10" fmla="*/ 0 w 44"/>
                <a:gd name="T11" fmla="*/ 47 h 55"/>
                <a:gd name="T12" fmla="*/ 20 w 44"/>
                <a:gd name="T13" fmla="*/ 54 h 55"/>
                <a:gd name="T14" fmla="*/ 35 w 44"/>
                <a:gd name="T15" fmla="*/ 51 h 55"/>
                <a:gd name="T16" fmla="*/ 40 w 44"/>
                <a:gd name="T17" fmla="*/ 47 h 55"/>
                <a:gd name="T18" fmla="*/ 43 w 44"/>
                <a:gd name="T19" fmla="*/ 40 h 55"/>
                <a:gd name="T20" fmla="*/ 17 w 44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55"/>
                <a:gd name="T35" fmla="*/ 44 w 44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55">
                  <a:moveTo>
                    <a:pt x="17" y="0"/>
                  </a:moveTo>
                  <a:lnTo>
                    <a:pt x="14" y="1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2" y="24"/>
                  </a:lnTo>
                  <a:lnTo>
                    <a:pt x="0" y="47"/>
                  </a:lnTo>
                  <a:lnTo>
                    <a:pt x="20" y="54"/>
                  </a:lnTo>
                  <a:lnTo>
                    <a:pt x="35" y="51"/>
                  </a:lnTo>
                  <a:lnTo>
                    <a:pt x="40" y="47"/>
                  </a:lnTo>
                  <a:lnTo>
                    <a:pt x="43" y="40"/>
                  </a:lnTo>
                  <a:lnTo>
                    <a:pt x="17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0" name="Freeform 255"/>
            <p:cNvSpPr>
              <a:spLocks/>
            </p:cNvSpPr>
            <p:nvPr/>
          </p:nvSpPr>
          <p:spPr bwMode="auto">
            <a:xfrm>
              <a:off x="1840" y="1154"/>
              <a:ext cx="65" cy="136"/>
            </a:xfrm>
            <a:custGeom>
              <a:avLst/>
              <a:gdLst>
                <a:gd name="T0" fmla="*/ 21 w 75"/>
                <a:gd name="T1" fmla="*/ 1 h 146"/>
                <a:gd name="T2" fmla="*/ 14 w 75"/>
                <a:gd name="T3" fmla="*/ 0 h 146"/>
                <a:gd name="T4" fmla="*/ 12 w 75"/>
                <a:gd name="T5" fmla="*/ 1 h 146"/>
                <a:gd name="T6" fmla="*/ 10 w 75"/>
                <a:gd name="T7" fmla="*/ 6 h 146"/>
                <a:gd name="T8" fmla="*/ 12 w 75"/>
                <a:gd name="T9" fmla="*/ 10 h 146"/>
                <a:gd name="T10" fmla="*/ 14 w 75"/>
                <a:gd name="T11" fmla="*/ 14 h 146"/>
                <a:gd name="T12" fmla="*/ 11 w 75"/>
                <a:gd name="T13" fmla="*/ 19 h 146"/>
                <a:gd name="T14" fmla="*/ 7 w 75"/>
                <a:gd name="T15" fmla="*/ 22 h 146"/>
                <a:gd name="T16" fmla="*/ 3 w 75"/>
                <a:gd name="T17" fmla="*/ 28 h 146"/>
                <a:gd name="T18" fmla="*/ 2 w 75"/>
                <a:gd name="T19" fmla="*/ 39 h 146"/>
                <a:gd name="T20" fmla="*/ 0 w 75"/>
                <a:gd name="T21" fmla="*/ 57 h 146"/>
                <a:gd name="T22" fmla="*/ 0 w 75"/>
                <a:gd name="T23" fmla="*/ 64 h 146"/>
                <a:gd name="T24" fmla="*/ 4 w 75"/>
                <a:gd name="T25" fmla="*/ 77 h 146"/>
                <a:gd name="T26" fmla="*/ 2 w 75"/>
                <a:gd name="T27" fmla="*/ 84 h 146"/>
                <a:gd name="T28" fmla="*/ 10 w 75"/>
                <a:gd name="T29" fmla="*/ 84 h 146"/>
                <a:gd name="T30" fmla="*/ 14 w 75"/>
                <a:gd name="T31" fmla="*/ 87 h 146"/>
                <a:gd name="T32" fmla="*/ 14 w 75"/>
                <a:gd name="T33" fmla="*/ 95 h 146"/>
                <a:gd name="T34" fmla="*/ 15 w 75"/>
                <a:gd name="T35" fmla="*/ 102 h 146"/>
                <a:gd name="T36" fmla="*/ 15 w 75"/>
                <a:gd name="T37" fmla="*/ 106 h 146"/>
                <a:gd name="T38" fmla="*/ 14 w 75"/>
                <a:gd name="T39" fmla="*/ 106 h 146"/>
                <a:gd name="T40" fmla="*/ 11 w 75"/>
                <a:gd name="T41" fmla="*/ 111 h 146"/>
                <a:gd name="T42" fmla="*/ 12 w 75"/>
                <a:gd name="T43" fmla="*/ 125 h 146"/>
                <a:gd name="T44" fmla="*/ 12 w 75"/>
                <a:gd name="T45" fmla="*/ 133 h 146"/>
                <a:gd name="T46" fmla="*/ 14 w 75"/>
                <a:gd name="T47" fmla="*/ 139 h 146"/>
                <a:gd name="T48" fmla="*/ 23 w 75"/>
                <a:gd name="T49" fmla="*/ 143 h 146"/>
                <a:gd name="T50" fmla="*/ 39 w 75"/>
                <a:gd name="T51" fmla="*/ 145 h 146"/>
                <a:gd name="T52" fmla="*/ 45 w 75"/>
                <a:gd name="T53" fmla="*/ 143 h 146"/>
                <a:gd name="T54" fmla="*/ 51 w 75"/>
                <a:gd name="T55" fmla="*/ 140 h 146"/>
                <a:gd name="T56" fmla="*/ 53 w 75"/>
                <a:gd name="T57" fmla="*/ 133 h 146"/>
                <a:gd name="T58" fmla="*/ 58 w 75"/>
                <a:gd name="T59" fmla="*/ 124 h 146"/>
                <a:gd name="T60" fmla="*/ 62 w 75"/>
                <a:gd name="T61" fmla="*/ 116 h 146"/>
                <a:gd name="T62" fmla="*/ 67 w 75"/>
                <a:gd name="T63" fmla="*/ 111 h 146"/>
                <a:gd name="T64" fmla="*/ 72 w 75"/>
                <a:gd name="T65" fmla="*/ 104 h 146"/>
                <a:gd name="T66" fmla="*/ 74 w 75"/>
                <a:gd name="T67" fmla="*/ 83 h 146"/>
                <a:gd name="T68" fmla="*/ 68 w 75"/>
                <a:gd name="T69" fmla="*/ 79 h 146"/>
                <a:gd name="T70" fmla="*/ 65 w 75"/>
                <a:gd name="T71" fmla="*/ 77 h 146"/>
                <a:gd name="T72" fmla="*/ 61 w 75"/>
                <a:gd name="T73" fmla="*/ 78 h 146"/>
                <a:gd name="T74" fmla="*/ 57 w 75"/>
                <a:gd name="T75" fmla="*/ 79 h 146"/>
                <a:gd name="T76" fmla="*/ 53 w 75"/>
                <a:gd name="T77" fmla="*/ 78 h 146"/>
                <a:gd name="T78" fmla="*/ 58 w 75"/>
                <a:gd name="T79" fmla="*/ 74 h 146"/>
                <a:gd name="T80" fmla="*/ 60 w 75"/>
                <a:gd name="T81" fmla="*/ 70 h 146"/>
                <a:gd name="T82" fmla="*/ 61 w 75"/>
                <a:gd name="T83" fmla="*/ 56 h 146"/>
                <a:gd name="T84" fmla="*/ 59 w 75"/>
                <a:gd name="T85" fmla="*/ 47 h 146"/>
                <a:gd name="T86" fmla="*/ 53 w 75"/>
                <a:gd name="T87" fmla="*/ 38 h 146"/>
                <a:gd name="T88" fmla="*/ 47 w 75"/>
                <a:gd name="T89" fmla="*/ 28 h 146"/>
                <a:gd name="T90" fmla="*/ 39 w 75"/>
                <a:gd name="T91" fmla="*/ 20 h 146"/>
                <a:gd name="T92" fmla="*/ 34 w 75"/>
                <a:gd name="T93" fmla="*/ 14 h 146"/>
                <a:gd name="T94" fmla="*/ 28 w 75"/>
                <a:gd name="T95" fmla="*/ 11 h 146"/>
                <a:gd name="T96" fmla="*/ 23 w 75"/>
                <a:gd name="T97" fmla="*/ 7 h 146"/>
                <a:gd name="T98" fmla="*/ 20 w 75"/>
                <a:gd name="T99" fmla="*/ 5 h 146"/>
                <a:gd name="T100" fmla="*/ 21 w 75"/>
                <a:gd name="T101" fmla="*/ 1 h 1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146"/>
                <a:gd name="T155" fmla="*/ 75 w 75"/>
                <a:gd name="T156" fmla="*/ 146 h 1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146">
                  <a:moveTo>
                    <a:pt x="21" y="1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4" y="14"/>
                  </a:lnTo>
                  <a:lnTo>
                    <a:pt x="11" y="19"/>
                  </a:lnTo>
                  <a:lnTo>
                    <a:pt x="7" y="22"/>
                  </a:lnTo>
                  <a:lnTo>
                    <a:pt x="3" y="28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4" y="77"/>
                  </a:lnTo>
                  <a:lnTo>
                    <a:pt x="2" y="84"/>
                  </a:lnTo>
                  <a:lnTo>
                    <a:pt x="10" y="84"/>
                  </a:lnTo>
                  <a:lnTo>
                    <a:pt x="14" y="87"/>
                  </a:lnTo>
                  <a:lnTo>
                    <a:pt x="14" y="95"/>
                  </a:lnTo>
                  <a:lnTo>
                    <a:pt x="15" y="102"/>
                  </a:lnTo>
                  <a:lnTo>
                    <a:pt x="15" y="106"/>
                  </a:lnTo>
                  <a:lnTo>
                    <a:pt x="14" y="106"/>
                  </a:lnTo>
                  <a:lnTo>
                    <a:pt x="11" y="111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14" y="139"/>
                  </a:lnTo>
                  <a:lnTo>
                    <a:pt x="23" y="143"/>
                  </a:lnTo>
                  <a:lnTo>
                    <a:pt x="39" y="145"/>
                  </a:lnTo>
                  <a:lnTo>
                    <a:pt x="45" y="143"/>
                  </a:lnTo>
                  <a:lnTo>
                    <a:pt x="51" y="140"/>
                  </a:lnTo>
                  <a:lnTo>
                    <a:pt x="53" y="133"/>
                  </a:lnTo>
                  <a:lnTo>
                    <a:pt x="58" y="124"/>
                  </a:lnTo>
                  <a:lnTo>
                    <a:pt x="62" y="116"/>
                  </a:lnTo>
                  <a:lnTo>
                    <a:pt x="67" y="111"/>
                  </a:lnTo>
                  <a:lnTo>
                    <a:pt x="72" y="104"/>
                  </a:lnTo>
                  <a:lnTo>
                    <a:pt x="74" y="83"/>
                  </a:lnTo>
                  <a:lnTo>
                    <a:pt x="68" y="79"/>
                  </a:lnTo>
                  <a:lnTo>
                    <a:pt x="65" y="77"/>
                  </a:lnTo>
                  <a:lnTo>
                    <a:pt x="61" y="78"/>
                  </a:lnTo>
                  <a:lnTo>
                    <a:pt x="57" y="79"/>
                  </a:lnTo>
                  <a:lnTo>
                    <a:pt x="53" y="78"/>
                  </a:lnTo>
                  <a:lnTo>
                    <a:pt x="58" y="74"/>
                  </a:lnTo>
                  <a:lnTo>
                    <a:pt x="60" y="70"/>
                  </a:lnTo>
                  <a:lnTo>
                    <a:pt x="61" y="56"/>
                  </a:lnTo>
                  <a:lnTo>
                    <a:pt x="59" y="47"/>
                  </a:lnTo>
                  <a:lnTo>
                    <a:pt x="53" y="38"/>
                  </a:lnTo>
                  <a:lnTo>
                    <a:pt x="47" y="28"/>
                  </a:lnTo>
                  <a:lnTo>
                    <a:pt x="39" y="20"/>
                  </a:lnTo>
                  <a:lnTo>
                    <a:pt x="34" y="14"/>
                  </a:lnTo>
                  <a:lnTo>
                    <a:pt x="28" y="11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21" y="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1" name="Freeform 256"/>
            <p:cNvSpPr>
              <a:spLocks/>
            </p:cNvSpPr>
            <p:nvPr/>
          </p:nvSpPr>
          <p:spPr bwMode="auto">
            <a:xfrm>
              <a:off x="1619" y="1537"/>
              <a:ext cx="50" cy="43"/>
            </a:xfrm>
            <a:custGeom>
              <a:avLst/>
              <a:gdLst>
                <a:gd name="T0" fmla="*/ 25 w 55"/>
                <a:gd name="T1" fmla="*/ 16 h 46"/>
                <a:gd name="T2" fmla="*/ 16 w 55"/>
                <a:gd name="T3" fmla="*/ 18 h 46"/>
                <a:gd name="T4" fmla="*/ 11 w 55"/>
                <a:gd name="T5" fmla="*/ 20 h 46"/>
                <a:gd name="T6" fmla="*/ 10 w 55"/>
                <a:gd name="T7" fmla="*/ 24 h 46"/>
                <a:gd name="T8" fmla="*/ 2 w 55"/>
                <a:gd name="T9" fmla="*/ 24 h 46"/>
                <a:gd name="T10" fmla="*/ 1 w 55"/>
                <a:gd name="T11" fmla="*/ 28 h 46"/>
                <a:gd name="T12" fmla="*/ 0 w 55"/>
                <a:gd name="T13" fmla="*/ 36 h 46"/>
                <a:gd name="T14" fmla="*/ 5 w 55"/>
                <a:gd name="T15" fmla="*/ 40 h 46"/>
                <a:gd name="T16" fmla="*/ 14 w 55"/>
                <a:gd name="T17" fmla="*/ 42 h 46"/>
                <a:gd name="T18" fmla="*/ 25 w 55"/>
                <a:gd name="T19" fmla="*/ 45 h 46"/>
                <a:gd name="T20" fmla="*/ 38 w 55"/>
                <a:gd name="T21" fmla="*/ 42 h 46"/>
                <a:gd name="T22" fmla="*/ 48 w 55"/>
                <a:gd name="T23" fmla="*/ 42 h 46"/>
                <a:gd name="T24" fmla="*/ 54 w 55"/>
                <a:gd name="T25" fmla="*/ 45 h 46"/>
                <a:gd name="T26" fmla="*/ 51 w 55"/>
                <a:gd name="T27" fmla="*/ 34 h 46"/>
                <a:gd name="T28" fmla="*/ 45 w 55"/>
                <a:gd name="T29" fmla="*/ 22 h 46"/>
                <a:gd name="T30" fmla="*/ 40 w 55"/>
                <a:gd name="T31" fmla="*/ 9 h 46"/>
                <a:gd name="T32" fmla="*/ 36 w 55"/>
                <a:gd name="T33" fmla="*/ 1 h 46"/>
                <a:gd name="T34" fmla="*/ 32 w 55"/>
                <a:gd name="T35" fmla="*/ 0 h 46"/>
                <a:gd name="T36" fmla="*/ 29 w 55"/>
                <a:gd name="T37" fmla="*/ 1 h 46"/>
                <a:gd name="T38" fmla="*/ 25 w 55"/>
                <a:gd name="T39" fmla="*/ 16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46"/>
                <a:gd name="T62" fmla="*/ 55 w 55"/>
                <a:gd name="T63" fmla="*/ 46 h 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46">
                  <a:moveTo>
                    <a:pt x="25" y="16"/>
                  </a:moveTo>
                  <a:lnTo>
                    <a:pt x="16" y="18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2" y="24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5" y="40"/>
                  </a:lnTo>
                  <a:lnTo>
                    <a:pt x="14" y="42"/>
                  </a:lnTo>
                  <a:lnTo>
                    <a:pt x="25" y="45"/>
                  </a:lnTo>
                  <a:lnTo>
                    <a:pt x="38" y="42"/>
                  </a:lnTo>
                  <a:lnTo>
                    <a:pt x="48" y="42"/>
                  </a:lnTo>
                  <a:lnTo>
                    <a:pt x="54" y="45"/>
                  </a:lnTo>
                  <a:lnTo>
                    <a:pt x="51" y="34"/>
                  </a:lnTo>
                  <a:lnTo>
                    <a:pt x="45" y="22"/>
                  </a:lnTo>
                  <a:lnTo>
                    <a:pt x="40" y="9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5" y="1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2" name="Freeform 257"/>
            <p:cNvSpPr>
              <a:spLocks/>
            </p:cNvSpPr>
            <p:nvPr/>
          </p:nvSpPr>
          <p:spPr bwMode="auto">
            <a:xfrm>
              <a:off x="1650" y="1170"/>
              <a:ext cx="29" cy="19"/>
            </a:xfrm>
            <a:custGeom>
              <a:avLst/>
              <a:gdLst>
                <a:gd name="T0" fmla="*/ 16 w 35"/>
                <a:gd name="T1" fmla="*/ 3 h 21"/>
                <a:gd name="T2" fmla="*/ 10 w 35"/>
                <a:gd name="T3" fmla="*/ 0 h 21"/>
                <a:gd name="T4" fmla="*/ 4 w 35"/>
                <a:gd name="T5" fmla="*/ 0 h 21"/>
                <a:gd name="T6" fmla="*/ 0 w 35"/>
                <a:gd name="T7" fmla="*/ 4 h 21"/>
                <a:gd name="T8" fmla="*/ 2 w 35"/>
                <a:gd name="T9" fmla="*/ 8 h 21"/>
                <a:gd name="T10" fmla="*/ 4 w 35"/>
                <a:gd name="T11" fmla="*/ 12 h 21"/>
                <a:gd name="T12" fmla="*/ 12 w 35"/>
                <a:gd name="T13" fmla="*/ 15 h 21"/>
                <a:gd name="T14" fmla="*/ 26 w 35"/>
                <a:gd name="T15" fmla="*/ 20 h 21"/>
                <a:gd name="T16" fmla="*/ 34 w 35"/>
                <a:gd name="T17" fmla="*/ 20 h 21"/>
                <a:gd name="T18" fmla="*/ 34 w 35"/>
                <a:gd name="T19" fmla="*/ 15 h 21"/>
                <a:gd name="T20" fmla="*/ 28 w 35"/>
                <a:gd name="T21" fmla="*/ 8 h 21"/>
                <a:gd name="T22" fmla="*/ 21 w 35"/>
                <a:gd name="T23" fmla="*/ 5 h 21"/>
                <a:gd name="T24" fmla="*/ 16 w 35"/>
                <a:gd name="T25" fmla="*/ 3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21"/>
                <a:gd name="T41" fmla="*/ 35 w 35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21">
                  <a:moveTo>
                    <a:pt x="16" y="3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12" y="15"/>
                  </a:lnTo>
                  <a:lnTo>
                    <a:pt x="26" y="20"/>
                  </a:lnTo>
                  <a:lnTo>
                    <a:pt x="34" y="20"/>
                  </a:lnTo>
                  <a:lnTo>
                    <a:pt x="34" y="15"/>
                  </a:lnTo>
                  <a:lnTo>
                    <a:pt x="28" y="8"/>
                  </a:lnTo>
                  <a:lnTo>
                    <a:pt x="21" y="5"/>
                  </a:lnTo>
                  <a:lnTo>
                    <a:pt x="16" y="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3" name="Freeform 258"/>
            <p:cNvSpPr>
              <a:spLocks/>
            </p:cNvSpPr>
            <p:nvPr/>
          </p:nvSpPr>
          <p:spPr bwMode="auto">
            <a:xfrm>
              <a:off x="1613" y="1233"/>
              <a:ext cx="17" cy="19"/>
            </a:xfrm>
            <a:custGeom>
              <a:avLst/>
              <a:gdLst>
                <a:gd name="T0" fmla="*/ 9 w 20"/>
                <a:gd name="T1" fmla="*/ 18 h 19"/>
                <a:gd name="T2" fmla="*/ 16 w 20"/>
                <a:gd name="T3" fmla="*/ 15 h 19"/>
                <a:gd name="T4" fmla="*/ 19 w 20"/>
                <a:gd name="T5" fmla="*/ 9 h 19"/>
                <a:gd name="T6" fmla="*/ 16 w 20"/>
                <a:gd name="T7" fmla="*/ 3 h 19"/>
                <a:gd name="T8" fmla="*/ 9 w 20"/>
                <a:gd name="T9" fmla="*/ 0 h 19"/>
                <a:gd name="T10" fmla="*/ 2 w 20"/>
                <a:gd name="T11" fmla="*/ 3 h 19"/>
                <a:gd name="T12" fmla="*/ 0 w 20"/>
                <a:gd name="T13" fmla="*/ 9 h 19"/>
                <a:gd name="T14" fmla="*/ 2 w 20"/>
                <a:gd name="T15" fmla="*/ 15 h 19"/>
                <a:gd name="T16" fmla="*/ 9 w 20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9"/>
                <a:gd name="T29" fmla="*/ 20 w 2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9">
                  <a:moveTo>
                    <a:pt x="9" y="18"/>
                  </a:moveTo>
                  <a:lnTo>
                    <a:pt x="16" y="15"/>
                  </a:lnTo>
                  <a:lnTo>
                    <a:pt x="19" y="9"/>
                  </a:lnTo>
                  <a:lnTo>
                    <a:pt x="16" y="3"/>
                  </a:lnTo>
                  <a:lnTo>
                    <a:pt x="9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15"/>
                  </a:lnTo>
                  <a:lnTo>
                    <a:pt x="9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4" name="Freeform 259"/>
            <p:cNvSpPr>
              <a:spLocks/>
            </p:cNvSpPr>
            <p:nvPr/>
          </p:nvSpPr>
          <p:spPr bwMode="auto">
            <a:xfrm>
              <a:off x="1638" y="1243"/>
              <a:ext cx="19" cy="19"/>
            </a:xfrm>
            <a:custGeom>
              <a:avLst/>
              <a:gdLst>
                <a:gd name="T0" fmla="*/ 8 w 21"/>
                <a:gd name="T1" fmla="*/ 18 h 19"/>
                <a:gd name="T2" fmla="*/ 15 w 21"/>
                <a:gd name="T3" fmla="*/ 15 h 19"/>
                <a:gd name="T4" fmla="*/ 20 w 21"/>
                <a:gd name="T5" fmla="*/ 9 h 19"/>
                <a:gd name="T6" fmla="*/ 15 w 21"/>
                <a:gd name="T7" fmla="*/ 3 h 19"/>
                <a:gd name="T8" fmla="*/ 8 w 21"/>
                <a:gd name="T9" fmla="*/ 0 h 19"/>
                <a:gd name="T10" fmla="*/ 3 w 21"/>
                <a:gd name="T11" fmla="*/ 3 h 19"/>
                <a:gd name="T12" fmla="*/ 0 w 21"/>
                <a:gd name="T13" fmla="*/ 9 h 19"/>
                <a:gd name="T14" fmla="*/ 3 w 21"/>
                <a:gd name="T15" fmla="*/ 15 h 19"/>
                <a:gd name="T16" fmla="*/ 8 w 21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8" y="18"/>
                  </a:moveTo>
                  <a:lnTo>
                    <a:pt x="15" y="15"/>
                  </a:lnTo>
                  <a:lnTo>
                    <a:pt x="20" y="9"/>
                  </a:lnTo>
                  <a:lnTo>
                    <a:pt x="15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15"/>
                  </a:lnTo>
                  <a:lnTo>
                    <a:pt x="8" y="18"/>
                  </a:lnTo>
                </a:path>
              </a:pathLst>
            </a:custGeom>
            <a:solidFill>
              <a:srgbClr val="E4E7E7"/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5" name="Freeform 260"/>
            <p:cNvSpPr>
              <a:spLocks/>
            </p:cNvSpPr>
            <p:nvPr/>
          </p:nvSpPr>
          <p:spPr bwMode="auto">
            <a:xfrm>
              <a:off x="1663" y="1195"/>
              <a:ext cx="17" cy="20"/>
            </a:xfrm>
            <a:custGeom>
              <a:avLst/>
              <a:gdLst>
                <a:gd name="T0" fmla="*/ 10 w 21"/>
                <a:gd name="T1" fmla="*/ 18 h 19"/>
                <a:gd name="T2" fmla="*/ 20 w 21"/>
                <a:gd name="T3" fmla="*/ 11 h 19"/>
                <a:gd name="T4" fmla="*/ 15 w 21"/>
                <a:gd name="T5" fmla="*/ 4 h 19"/>
                <a:gd name="T6" fmla="*/ 10 w 21"/>
                <a:gd name="T7" fmla="*/ 0 h 19"/>
                <a:gd name="T8" fmla="*/ 1 w 21"/>
                <a:gd name="T9" fmla="*/ 4 h 19"/>
                <a:gd name="T10" fmla="*/ 0 w 21"/>
                <a:gd name="T11" fmla="*/ 11 h 19"/>
                <a:gd name="T12" fmla="*/ 1 w 21"/>
                <a:gd name="T13" fmla="*/ 15 h 19"/>
                <a:gd name="T14" fmla="*/ 10 w 21"/>
                <a:gd name="T15" fmla="*/ 1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9"/>
                <a:gd name="T26" fmla="*/ 21 w 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9">
                  <a:moveTo>
                    <a:pt x="10" y="18"/>
                  </a:moveTo>
                  <a:lnTo>
                    <a:pt x="20" y="11"/>
                  </a:lnTo>
                  <a:lnTo>
                    <a:pt x="15" y="4"/>
                  </a:lnTo>
                  <a:lnTo>
                    <a:pt x="10" y="0"/>
                  </a:lnTo>
                  <a:lnTo>
                    <a:pt x="1" y="4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0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6" name="Freeform 261"/>
            <p:cNvSpPr>
              <a:spLocks/>
            </p:cNvSpPr>
            <p:nvPr/>
          </p:nvSpPr>
          <p:spPr bwMode="auto">
            <a:xfrm>
              <a:off x="1527" y="1260"/>
              <a:ext cx="17" cy="19"/>
            </a:xfrm>
            <a:custGeom>
              <a:avLst/>
              <a:gdLst>
                <a:gd name="T0" fmla="*/ 9 w 21"/>
                <a:gd name="T1" fmla="*/ 0 h 19"/>
                <a:gd name="T2" fmla="*/ 17 w 21"/>
                <a:gd name="T3" fmla="*/ 2 h 19"/>
                <a:gd name="T4" fmla="*/ 20 w 21"/>
                <a:gd name="T5" fmla="*/ 7 h 19"/>
                <a:gd name="T6" fmla="*/ 17 w 21"/>
                <a:gd name="T7" fmla="*/ 15 h 19"/>
                <a:gd name="T8" fmla="*/ 9 w 21"/>
                <a:gd name="T9" fmla="*/ 18 h 19"/>
                <a:gd name="T10" fmla="*/ 2 w 21"/>
                <a:gd name="T11" fmla="*/ 15 h 19"/>
                <a:gd name="T12" fmla="*/ 0 w 21"/>
                <a:gd name="T13" fmla="*/ 7 h 19"/>
                <a:gd name="T14" fmla="*/ 2 w 21"/>
                <a:gd name="T15" fmla="*/ 2 h 19"/>
                <a:gd name="T16" fmla="*/ 9 w 2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9" y="0"/>
                  </a:moveTo>
                  <a:lnTo>
                    <a:pt x="17" y="2"/>
                  </a:lnTo>
                  <a:lnTo>
                    <a:pt x="20" y="7"/>
                  </a:lnTo>
                  <a:lnTo>
                    <a:pt x="17" y="15"/>
                  </a:lnTo>
                  <a:lnTo>
                    <a:pt x="9" y="18"/>
                  </a:lnTo>
                  <a:lnTo>
                    <a:pt x="2" y="15"/>
                  </a:lnTo>
                  <a:lnTo>
                    <a:pt x="0" y="7"/>
                  </a:lnTo>
                  <a:lnTo>
                    <a:pt x="2" y="2"/>
                  </a:lnTo>
                  <a:lnTo>
                    <a:pt x="9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7" name="Freeform 262"/>
            <p:cNvSpPr>
              <a:spLocks/>
            </p:cNvSpPr>
            <p:nvPr/>
          </p:nvSpPr>
          <p:spPr bwMode="auto">
            <a:xfrm>
              <a:off x="1853" y="1387"/>
              <a:ext cx="54" cy="44"/>
            </a:xfrm>
            <a:custGeom>
              <a:avLst/>
              <a:gdLst>
                <a:gd name="T0" fmla="*/ 15 w 64"/>
                <a:gd name="T1" fmla="*/ 2 h 46"/>
                <a:gd name="T2" fmla="*/ 7 w 64"/>
                <a:gd name="T3" fmla="*/ 2 h 46"/>
                <a:gd name="T4" fmla="*/ 2 w 64"/>
                <a:gd name="T5" fmla="*/ 4 h 46"/>
                <a:gd name="T6" fmla="*/ 0 w 64"/>
                <a:gd name="T7" fmla="*/ 13 h 46"/>
                <a:gd name="T8" fmla="*/ 0 w 64"/>
                <a:gd name="T9" fmla="*/ 25 h 46"/>
                <a:gd name="T10" fmla="*/ 3 w 64"/>
                <a:gd name="T11" fmla="*/ 34 h 46"/>
                <a:gd name="T12" fmla="*/ 12 w 64"/>
                <a:gd name="T13" fmla="*/ 39 h 46"/>
                <a:gd name="T14" fmla="*/ 16 w 64"/>
                <a:gd name="T15" fmla="*/ 42 h 46"/>
                <a:gd name="T16" fmla="*/ 20 w 64"/>
                <a:gd name="T17" fmla="*/ 45 h 46"/>
                <a:gd name="T18" fmla="*/ 26 w 64"/>
                <a:gd name="T19" fmla="*/ 42 h 46"/>
                <a:gd name="T20" fmla="*/ 60 w 64"/>
                <a:gd name="T21" fmla="*/ 40 h 46"/>
                <a:gd name="T22" fmla="*/ 63 w 64"/>
                <a:gd name="T23" fmla="*/ 36 h 46"/>
                <a:gd name="T24" fmla="*/ 56 w 64"/>
                <a:gd name="T25" fmla="*/ 9 h 46"/>
                <a:gd name="T26" fmla="*/ 55 w 64"/>
                <a:gd name="T27" fmla="*/ 4 h 46"/>
                <a:gd name="T28" fmla="*/ 50 w 64"/>
                <a:gd name="T29" fmla="*/ 1 h 46"/>
                <a:gd name="T30" fmla="*/ 42 w 64"/>
                <a:gd name="T31" fmla="*/ 0 h 46"/>
                <a:gd name="T32" fmla="*/ 33 w 64"/>
                <a:gd name="T33" fmla="*/ 2 h 46"/>
                <a:gd name="T34" fmla="*/ 15 w 64"/>
                <a:gd name="T35" fmla="*/ 2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46"/>
                <a:gd name="T56" fmla="*/ 64 w 64"/>
                <a:gd name="T57" fmla="*/ 46 h 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46">
                  <a:moveTo>
                    <a:pt x="15" y="2"/>
                  </a:moveTo>
                  <a:lnTo>
                    <a:pt x="7" y="2"/>
                  </a:lnTo>
                  <a:lnTo>
                    <a:pt x="2" y="4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3" y="34"/>
                  </a:lnTo>
                  <a:lnTo>
                    <a:pt x="12" y="39"/>
                  </a:lnTo>
                  <a:lnTo>
                    <a:pt x="16" y="42"/>
                  </a:lnTo>
                  <a:lnTo>
                    <a:pt x="20" y="45"/>
                  </a:lnTo>
                  <a:lnTo>
                    <a:pt x="26" y="42"/>
                  </a:lnTo>
                  <a:lnTo>
                    <a:pt x="60" y="40"/>
                  </a:lnTo>
                  <a:lnTo>
                    <a:pt x="63" y="36"/>
                  </a:lnTo>
                  <a:lnTo>
                    <a:pt x="56" y="9"/>
                  </a:lnTo>
                  <a:lnTo>
                    <a:pt x="55" y="4"/>
                  </a:lnTo>
                  <a:lnTo>
                    <a:pt x="50" y="1"/>
                  </a:lnTo>
                  <a:lnTo>
                    <a:pt x="42" y="0"/>
                  </a:lnTo>
                  <a:lnTo>
                    <a:pt x="33" y="2"/>
                  </a:lnTo>
                  <a:lnTo>
                    <a:pt x="15" y="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8" name="Freeform 263"/>
            <p:cNvSpPr>
              <a:spLocks/>
            </p:cNvSpPr>
            <p:nvPr/>
          </p:nvSpPr>
          <p:spPr bwMode="auto">
            <a:xfrm>
              <a:off x="1891" y="1576"/>
              <a:ext cx="23" cy="32"/>
            </a:xfrm>
            <a:custGeom>
              <a:avLst/>
              <a:gdLst>
                <a:gd name="T0" fmla="*/ 10 w 27"/>
                <a:gd name="T1" fmla="*/ 1 h 33"/>
                <a:gd name="T2" fmla="*/ 9 w 27"/>
                <a:gd name="T3" fmla="*/ 0 h 33"/>
                <a:gd name="T4" fmla="*/ 5 w 27"/>
                <a:gd name="T5" fmla="*/ 1 h 33"/>
                <a:gd name="T6" fmla="*/ 1 w 27"/>
                <a:gd name="T7" fmla="*/ 5 h 33"/>
                <a:gd name="T8" fmla="*/ 0 w 27"/>
                <a:gd name="T9" fmla="*/ 15 h 33"/>
                <a:gd name="T10" fmla="*/ 0 w 27"/>
                <a:gd name="T11" fmla="*/ 22 h 33"/>
                <a:gd name="T12" fmla="*/ 2 w 27"/>
                <a:gd name="T13" fmla="*/ 27 h 33"/>
                <a:gd name="T14" fmla="*/ 6 w 27"/>
                <a:gd name="T15" fmla="*/ 30 h 33"/>
                <a:gd name="T16" fmla="*/ 16 w 27"/>
                <a:gd name="T17" fmla="*/ 32 h 33"/>
                <a:gd name="T18" fmla="*/ 22 w 27"/>
                <a:gd name="T19" fmla="*/ 29 h 33"/>
                <a:gd name="T20" fmla="*/ 26 w 27"/>
                <a:gd name="T21" fmla="*/ 25 h 33"/>
                <a:gd name="T22" fmla="*/ 26 w 27"/>
                <a:gd name="T23" fmla="*/ 12 h 33"/>
                <a:gd name="T24" fmla="*/ 22 w 27"/>
                <a:gd name="T25" fmla="*/ 3 h 33"/>
                <a:gd name="T26" fmla="*/ 17 w 27"/>
                <a:gd name="T27" fmla="*/ 1 h 33"/>
                <a:gd name="T28" fmla="*/ 10 w 27"/>
                <a:gd name="T29" fmla="*/ 1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0" y="1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6" y="30"/>
                  </a:lnTo>
                  <a:lnTo>
                    <a:pt x="16" y="32"/>
                  </a:lnTo>
                  <a:lnTo>
                    <a:pt x="22" y="29"/>
                  </a:lnTo>
                  <a:lnTo>
                    <a:pt x="26" y="25"/>
                  </a:lnTo>
                  <a:lnTo>
                    <a:pt x="26" y="12"/>
                  </a:lnTo>
                  <a:lnTo>
                    <a:pt x="22" y="3"/>
                  </a:lnTo>
                  <a:lnTo>
                    <a:pt x="17" y="1"/>
                  </a:lnTo>
                  <a:lnTo>
                    <a:pt x="10" y="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0" name="Freeform 265"/>
            <p:cNvSpPr>
              <a:spLocks/>
            </p:cNvSpPr>
            <p:nvPr/>
          </p:nvSpPr>
          <p:spPr bwMode="auto">
            <a:xfrm>
              <a:off x="1855" y="1758"/>
              <a:ext cx="17" cy="26"/>
            </a:xfrm>
            <a:custGeom>
              <a:avLst/>
              <a:gdLst>
                <a:gd name="T0" fmla="*/ 9 w 21"/>
                <a:gd name="T1" fmla="*/ 27 h 28"/>
                <a:gd name="T2" fmla="*/ 15 w 21"/>
                <a:gd name="T3" fmla="*/ 23 h 28"/>
                <a:gd name="T4" fmla="*/ 20 w 21"/>
                <a:gd name="T5" fmla="*/ 13 h 28"/>
                <a:gd name="T6" fmla="*/ 15 w 21"/>
                <a:gd name="T7" fmla="*/ 3 h 28"/>
                <a:gd name="T8" fmla="*/ 9 w 21"/>
                <a:gd name="T9" fmla="*/ 0 h 28"/>
                <a:gd name="T10" fmla="*/ 4 w 21"/>
                <a:gd name="T11" fmla="*/ 3 h 28"/>
                <a:gd name="T12" fmla="*/ 0 w 21"/>
                <a:gd name="T13" fmla="*/ 13 h 28"/>
                <a:gd name="T14" fmla="*/ 4 w 21"/>
                <a:gd name="T15" fmla="*/ 23 h 28"/>
                <a:gd name="T16" fmla="*/ 9 w 21"/>
                <a:gd name="T17" fmla="*/ 2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8"/>
                <a:gd name="T29" fmla="*/ 21 w 21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8">
                  <a:moveTo>
                    <a:pt x="9" y="27"/>
                  </a:moveTo>
                  <a:lnTo>
                    <a:pt x="15" y="23"/>
                  </a:lnTo>
                  <a:lnTo>
                    <a:pt x="20" y="1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4" y="3"/>
                  </a:lnTo>
                  <a:lnTo>
                    <a:pt x="0" y="13"/>
                  </a:lnTo>
                  <a:lnTo>
                    <a:pt x="4" y="23"/>
                  </a:lnTo>
                  <a:lnTo>
                    <a:pt x="9" y="2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1" name="Freeform 266"/>
            <p:cNvSpPr>
              <a:spLocks/>
            </p:cNvSpPr>
            <p:nvPr/>
          </p:nvSpPr>
          <p:spPr bwMode="auto">
            <a:xfrm>
              <a:off x="1891" y="1723"/>
              <a:ext cx="15" cy="19"/>
            </a:xfrm>
            <a:custGeom>
              <a:avLst/>
              <a:gdLst>
                <a:gd name="T0" fmla="*/ 7 w 19"/>
                <a:gd name="T1" fmla="*/ 20 h 21"/>
                <a:gd name="T2" fmla="*/ 15 w 19"/>
                <a:gd name="T3" fmla="*/ 16 h 21"/>
                <a:gd name="T4" fmla="*/ 18 w 19"/>
                <a:gd name="T5" fmla="*/ 10 h 21"/>
                <a:gd name="T6" fmla="*/ 15 w 19"/>
                <a:gd name="T7" fmla="*/ 3 h 21"/>
                <a:gd name="T8" fmla="*/ 7 w 19"/>
                <a:gd name="T9" fmla="*/ 0 h 21"/>
                <a:gd name="T10" fmla="*/ 2 w 19"/>
                <a:gd name="T11" fmla="*/ 3 h 21"/>
                <a:gd name="T12" fmla="*/ 0 w 19"/>
                <a:gd name="T13" fmla="*/ 10 h 21"/>
                <a:gd name="T14" fmla="*/ 2 w 19"/>
                <a:gd name="T15" fmla="*/ 16 h 21"/>
                <a:gd name="T16" fmla="*/ 7 w 19"/>
                <a:gd name="T17" fmla="*/ 2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1"/>
                <a:gd name="T29" fmla="*/ 19 w 19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1">
                  <a:moveTo>
                    <a:pt x="7" y="20"/>
                  </a:moveTo>
                  <a:lnTo>
                    <a:pt x="15" y="16"/>
                  </a:lnTo>
                  <a:lnTo>
                    <a:pt x="18" y="10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7" y="2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2" name="Freeform 267"/>
            <p:cNvSpPr>
              <a:spLocks/>
            </p:cNvSpPr>
            <p:nvPr/>
          </p:nvSpPr>
          <p:spPr bwMode="auto">
            <a:xfrm>
              <a:off x="1884" y="1131"/>
              <a:ext cx="209" cy="250"/>
            </a:xfrm>
            <a:custGeom>
              <a:avLst/>
              <a:gdLst>
                <a:gd name="T0" fmla="*/ 220 w 247"/>
                <a:gd name="T1" fmla="*/ 81 h 268"/>
                <a:gd name="T2" fmla="*/ 218 w 247"/>
                <a:gd name="T3" fmla="*/ 91 h 268"/>
                <a:gd name="T4" fmla="*/ 207 w 247"/>
                <a:gd name="T5" fmla="*/ 96 h 268"/>
                <a:gd name="T6" fmla="*/ 220 w 247"/>
                <a:gd name="T7" fmla="*/ 102 h 268"/>
                <a:gd name="T8" fmla="*/ 230 w 247"/>
                <a:gd name="T9" fmla="*/ 107 h 268"/>
                <a:gd name="T10" fmla="*/ 210 w 247"/>
                <a:gd name="T11" fmla="*/ 117 h 268"/>
                <a:gd name="T12" fmla="*/ 181 w 247"/>
                <a:gd name="T13" fmla="*/ 138 h 268"/>
                <a:gd name="T14" fmla="*/ 166 w 247"/>
                <a:gd name="T15" fmla="*/ 152 h 268"/>
                <a:gd name="T16" fmla="*/ 156 w 247"/>
                <a:gd name="T17" fmla="*/ 164 h 268"/>
                <a:gd name="T18" fmla="*/ 133 w 247"/>
                <a:gd name="T19" fmla="*/ 167 h 268"/>
                <a:gd name="T20" fmla="*/ 115 w 247"/>
                <a:gd name="T21" fmla="*/ 181 h 268"/>
                <a:gd name="T22" fmla="*/ 127 w 247"/>
                <a:gd name="T23" fmla="*/ 190 h 268"/>
                <a:gd name="T24" fmla="*/ 113 w 247"/>
                <a:gd name="T25" fmla="*/ 206 h 268"/>
                <a:gd name="T26" fmla="*/ 91 w 247"/>
                <a:gd name="T27" fmla="*/ 226 h 268"/>
                <a:gd name="T28" fmla="*/ 83 w 247"/>
                <a:gd name="T29" fmla="*/ 244 h 268"/>
                <a:gd name="T30" fmla="*/ 73 w 247"/>
                <a:gd name="T31" fmla="*/ 262 h 268"/>
                <a:gd name="T32" fmla="*/ 47 w 247"/>
                <a:gd name="T33" fmla="*/ 256 h 268"/>
                <a:gd name="T34" fmla="*/ 23 w 247"/>
                <a:gd name="T35" fmla="*/ 254 h 268"/>
                <a:gd name="T36" fmla="*/ 4 w 247"/>
                <a:gd name="T37" fmla="*/ 228 h 268"/>
                <a:gd name="T38" fmla="*/ 24 w 247"/>
                <a:gd name="T39" fmla="*/ 215 h 268"/>
                <a:gd name="T40" fmla="*/ 28 w 247"/>
                <a:gd name="T41" fmla="*/ 208 h 268"/>
                <a:gd name="T42" fmla="*/ 47 w 247"/>
                <a:gd name="T43" fmla="*/ 217 h 268"/>
                <a:gd name="T44" fmla="*/ 37 w 247"/>
                <a:gd name="T45" fmla="*/ 199 h 268"/>
                <a:gd name="T46" fmla="*/ 30 w 247"/>
                <a:gd name="T47" fmla="*/ 199 h 268"/>
                <a:gd name="T48" fmla="*/ 37 w 247"/>
                <a:gd name="T49" fmla="*/ 176 h 268"/>
                <a:gd name="T50" fmla="*/ 48 w 247"/>
                <a:gd name="T51" fmla="*/ 178 h 268"/>
                <a:gd name="T52" fmla="*/ 73 w 247"/>
                <a:gd name="T53" fmla="*/ 163 h 268"/>
                <a:gd name="T54" fmla="*/ 53 w 247"/>
                <a:gd name="T55" fmla="*/ 163 h 268"/>
                <a:gd name="T56" fmla="*/ 55 w 247"/>
                <a:gd name="T57" fmla="*/ 122 h 268"/>
                <a:gd name="T58" fmla="*/ 64 w 247"/>
                <a:gd name="T59" fmla="*/ 109 h 268"/>
                <a:gd name="T60" fmla="*/ 77 w 247"/>
                <a:gd name="T61" fmla="*/ 140 h 268"/>
                <a:gd name="T62" fmla="*/ 86 w 247"/>
                <a:gd name="T63" fmla="*/ 117 h 268"/>
                <a:gd name="T64" fmla="*/ 110 w 247"/>
                <a:gd name="T65" fmla="*/ 95 h 268"/>
                <a:gd name="T66" fmla="*/ 133 w 247"/>
                <a:gd name="T67" fmla="*/ 87 h 268"/>
                <a:gd name="T68" fmla="*/ 144 w 247"/>
                <a:gd name="T69" fmla="*/ 79 h 268"/>
                <a:gd name="T70" fmla="*/ 93 w 247"/>
                <a:gd name="T71" fmla="*/ 75 h 268"/>
                <a:gd name="T72" fmla="*/ 69 w 247"/>
                <a:gd name="T73" fmla="*/ 69 h 268"/>
                <a:gd name="T74" fmla="*/ 60 w 247"/>
                <a:gd name="T75" fmla="*/ 75 h 268"/>
                <a:gd name="T76" fmla="*/ 47 w 247"/>
                <a:gd name="T77" fmla="*/ 54 h 268"/>
                <a:gd name="T78" fmla="*/ 54 w 247"/>
                <a:gd name="T79" fmla="*/ 37 h 268"/>
                <a:gd name="T80" fmla="*/ 76 w 247"/>
                <a:gd name="T81" fmla="*/ 32 h 268"/>
                <a:gd name="T82" fmla="*/ 99 w 247"/>
                <a:gd name="T83" fmla="*/ 21 h 268"/>
                <a:gd name="T84" fmla="*/ 116 w 247"/>
                <a:gd name="T85" fmla="*/ 10 h 268"/>
                <a:gd name="T86" fmla="*/ 135 w 247"/>
                <a:gd name="T87" fmla="*/ 1 h 268"/>
                <a:gd name="T88" fmla="*/ 187 w 247"/>
                <a:gd name="T89" fmla="*/ 14 h 268"/>
                <a:gd name="T90" fmla="*/ 213 w 247"/>
                <a:gd name="T91" fmla="*/ 12 h 268"/>
                <a:gd name="T92" fmla="*/ 227 w 247"/>
                <a:gd name="T93" fmla="*/ 30 h 268"/>
                <a:gd name="T94" fmla="*/ 232 w 247"/>
                <a:gd name="T95" fmla="*/ 58 h 2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7"/>
                <a:gd name="T145" fmla="*/ 0 h 268"/>
                <a:gd name="T146" fmla="*/ 247 w 247"/>
                <a:gd name="T147" fmla="*/ 268 h 2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7" h="268">
                  <a:moveTo>
                    <a:pt x="238" y="68"/>
                  </a:moveTo>
                  <a:lnTo>
                    <a:pt x="246" y="81"/>
                  </a:lnTo>
                  <a:lnTo>
                    <a:pt x="227" y="84"/>
                  </a:lnTo>
                  <a:lnTo>
                    <a:pt x="220" y="81"/>
                  </a:lnTo>
                  <a:lnTo>
                    <a:pt x="210" y="79"/>
                  </a:lnTo>
                  <a:lnTo>
                    <a:pt x="210" y="83"/>
                  </a:lnTo>
                  <a:lnTo>
                    <a:pt x="214" y="89"/>
                  </a:lnTo>
                  <a:lnTo>
                    <a:pt x="218" y="91"/>
                  </a:lnTo>
                  <a:lnTo>
                    <a:pt x="214" y="92"/>
                  </a:lnTo>
                  <a:lnTo>
                    <a:pt x="210" y="92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20" y="96"/>
                  </a:lnTo>
                  <a:lnTo>
                    <a:pt x="222" y="98"/>
                  </a:lnTo>
                  <a:lnTo>
                    <a:pt x="222" y="100"/>
                  </a:lnTo>
                  <a:lnTo>
                    <a:pt x="220" y="102"/>
                  </a:lnTo>
                  <a:lnTo>
                    <a:pt x="217" y="102"/>
                  </a:lnTo>
                  <a:lnTo>
                    <a:pt x="214" y="104"/>
                  </a:lnTo>
                  <a:lnTo>
                    <a:pt x="217" y="108"/>
                  </a:lnTo>
                  <a:lnTo>
                    <a:pt x="230" y="107"/>
                  </a:lnTo>
                  <a:lnTo>
                    <a:pt x="232" y="111"/>
                  </a:lnTo>
                  <a:lnTo>
                    <a:pt x="230" y="113"/>
                  </a:lnTo>
                  <a:lnTo>
                    <a:pt x="223" y="113"/>
                  </a:lnTo>
                  <a:lnTo>
                    <a:pt x="210" y="117"/>
                  </a:lnTo>
                  <a:lnTo>
                    <a:pt x="203" y="122"/>
                  </a:lnTo>
                  <a:lnTo>
                    <a:pt x="195" y="128"/>
                  </a:lnTo>
                  <a:lnTo>
                    <a:pt x="188" y="135"/>
                  </a:lnTo>
                  <a:lnTo>
                    <a:pt x="181" y="138"/>
                  </a:lnTo>
                  <a:lnTo>
                    <a:pt x="173" y="138"/>
                  </a:lnTo>
                  <a:lnTo>
                    <a:pt x="178" y="141"/>
                  </a:lnTo>
                  <a:lnTo>
                    <a:pt x="171" y="149"/>
                  </a:lnTo>
                  <a:lnTo>
                    <a:pt x="166" y="152"/>
                  </a:lnTo>
                  <a:lnTo>
                    <a:pt x="162" y="154"/>
                  </a:lnTo>
                  <a:lnTo>
                    <a:pt x="165" y="156"/>
                  </a:lnTo>
                  <a:lnTo>
                    <a:pt x="161" y="159"/>
                  </a:lnTo>
                  <a:lnTo>
                    <a:pt x="156" y="164"/>
                  </a:lnTo>
                  <a:lnTo>
                    <a:pt x="149" y="161"/>
                  </a:lnTo>
                  <a:lnTo>
                    <a:pt x="142" y="165"/>
                  </a:lnTo>
                  <a:lnTo>
                    <a:pt x="139" y="164"/>
                  </a:lnTo>
                  <a:lnTo>
                    <a:pt x="133" y="167"/>
                  </a:lnTo>
                  <a:lnTo>
                    <a:pt x="129" y="173"/>
                  </a:lnTo>
                  <a:lnTo>
                    <a:pt x="123" y="180"/>
                  </a:lnTo>
                  <a:lnTo>
                    <a:pt x="120" y="181"/>
                  </a:lnTo>
                  <a:lnTo>
                    <a:pt x="115" y="181"/>
                  </a:lnTo>
                  <a:lnTo>
                    <a:pt x="113" y="183"/>
                  </a:lnTo>
                  <a:lnTo>
                    <a:pt x="113" y="188"/>
                  </a:lnTo>
                  <a:lnTo>
                    <a:pt x="121" y="188"/>
                  </a:lnTo>
                  <a:lnTo>
                    <a:pt x="127" y="190"/>
                  </a:lnTo>
                  <a:lnTo>
                    <a:pt x="127" y="193"/>
                  </a:lnTo>
                  <a:lnTo>
                    <a:pt x="125" y="197"/>
                  </a:lnTo>
                  <a:lnTo>
                    <a:pt x="118" y="199"/>
                  </a:lnTo>
                  <a:lnTo>
                    <a:pt x="113" y="206"/>
                  </a:lnTo>
                  <a:lnTo>
                    <a:pt x="109" y="208"/>
                  </a:lnTo>
                  <a:lnTo>
                    <a:pt x="105" y="217"/>
                  </a:lnTo>
                  <a:lnTo>
                    <a:pt x="100" y="221"/>
                  </a:lnTo>
                  <a:lnTo>
                    <a:pt x="91" y="226"/>
                  </a:lnTo>
                  <a:lnTo>
                    <a:pt x="87" y="225"/>
                  </a:lnTo>
                  <a:lnTo>
                    <a:pt x="82" y="228"/>
                  </a:lnTo>
                  <a:lnTo>
                    <a:pt x="80" y="236"/>
                  </a:lnTo>
                  <a:lnTo>
                    <a:pt x="83" y="244"/>
                  </a:lnTo>
                  <a:lnTo>
                    <a:pt x="83" y="251"/>
                  </a:lnTo>
                  <a:lnTo>
                    <a:pt x="81" y="257"/>
                  </a:lnTo>
                  <a:lnTo>
                    <a:pt x="77" y="261"/>
                  </a:lnTo>
                  <a:lnTo>
                    <a:pt x="73" y="262"/>
                  </a:lnTo>
                  <a:lnTo>
                    <a:pt x="60" y="267"/>
                  </a:lnTo>
                  <a:lnTo>
                    <a:pt x="53" y="267"/>
                  </a:lnTo>
                  <a:lnTo>
                    <a:pt x="51" y="261"/>
                  </a:lnTo>
                  <a:lnTo>
                    <a:pt x="47" y="256"/>
                  </a:lnTo>
                  <a:lnTo>
                    <a:pt x="41" y="254"/>
                  </a:lnTo>
                  <a:lnTo>
                    <a:pt x="34" y="253"/>
                  </a:lnTo>
                  <a:lnTo>
                    <a:pt x="27" y="256"/>
                  </a:lnTo>
                  <a:lnTo>
                    <a:pt x="23" y="254"/>
                  </a:lnTo>
                  <a:lnTo>
                    <a:pt x="16" y="248"/>
                  </a:lnTo>
                  <a:lnTo>
                    <a:pt x="1" y="241"/>
                  </a:lnTo>
                  <a:lnTo>
                    <a:pt x="0" y="236"/>
                  </a:lnTo>
                  <a:lnTo>
                    <a:pt x="4" y="228"/>
                  </a:lnTo>
                  <a:lnTo>
                    <a:pt x="9" y="224"/>
                  </a:lnTo>
                  <a:lnTo>
                    <a:pt x="15" y="221"/>
                  </a:lnTo>
                  <a:lnTo>
                    <a:pt x="24" y="218"/>
                  </a:lnTo>
                  <a:lnTo>
                    <a:pt x="24" y="215"/>
                  </a:lnTo>
                  <a:lnTo>
                    <a:pt x="17" y="212"/>
                  </a:lnTo>
                  <a:lnTo>
                    <a:pt x="18" y="208"/>
                  </a:lnTo>
                  <a:lnTo>
                    <a:pt x="24" y="207"/>
                  </a:lnTo>
                  <a:lnTo>
                    <a:pt x="28" y="208"/>
                  </a:lnTo>
                  <a:lnTo>
                    <a:pt x="34" y="215"/>
                  </a:lnTo>
                  <a:lnTo>
                    <a:pt x="38" y="218"/>
                  </a:lnTo>
                  <a:lnTo>
                    <a:pt x="43" y="218"/>
                  </a:lnTo>
                  <a:lnTo>
                    <a:pt x="47" y="217"/>
                  </a:lnTo>
                  <a:lnTo>
                    <a:pt x="45" y="212"/>
                  </a:lnTo>
                  <a:lnTo>
                    <a:pt x="42" y="207"/>
                  </a:lnTo>
                  <a:lnTo>
                    <a:pt x="38" y="202"/>
                  </a:lnTo>
                  <a:lnTo>
                    <a:pt x="37" y="199"/>
                  </a:lnTo>
                  <a:lnTo>
                    <a:pt x="41" y="198"/>
                  </a:lnTo>
                  <a:lnTo>
                    <a:pt x="41" y="192"/>
                  </a:lnTo>
                  <a:lnTo>
                    <a:pt x="37" y="192"/>
                  </a:lnTo>
                  <a:lnTo>
                    <a:pt x="30" y="199"/>
                  </a:lnTo>
                  <a:lnTo>
                    <a:pt x="25" y="197"/>
                  </a:lnTo>
                  <a:lnTo>
                    <a:pt x="26" y="192"/>
                  </a:lnTo>
                  <a:lnTo>
                    <a:pt x="31" y="185"/>
                  </a:lnTo>
                  <a:lnTo>
                    <a:pt x="37" y="176"/>
                  </a:lnTo>
                  <a:lnTo>
                    <a:pt x="41" y="174"/>
                  </a:lnTo>
                  <a:lnTo>
                    <a:pt x="43" y="175"/>
                  </a:lnTo>
                  <a:lnTo>
                    <a:pt x="43" y="176"/>
                  </a:lnTo>
                  <a:lnTo>
                    <a:pt x="48" y="178"/>
                  </a:lnTo>
                  <a:lnTo>
                    <a:pt x="56" y="174"/>
                  </a:lnTo>
                  <a:lnTo>
                    <a:pt x="66" y="168"/>
                  </a:lnTo>
                  <a:lnTo>
                    <a:pt x="73" y="164"/>
                  </a:lnTo>
                  <a:lnTo>
                    <a:pt x="73" y="163"/>
                  </a:lnTo>
                  <a:lnTo>
                    <a:pt x="66" y="163"/>
                  </a:lnTo>
                  <a:lnTo>
                    <a:pt x="63" y="165"/>
                  </a:lnTo>
                  <a:lnTo>
                    <a:pt x="57" y="165"/>
                  </a:lnTo>
                  <a:lnTo>
                    <a:pt x="53" y="163"/>
                  </a:lnTo>
                  <a:lnTo>
                    <a:pt x="56" y="145"/>
                  </a:lnTo>
                  <a:lnTo>
                    <a:pt x="63" y="134"/>
                  </a:lnTo>
                  <a:lnTo>
                    <a:pt x="62" y="131"/>
                  </a:lnTo>
                  <a:lnTo>
                    <a:pt x="55" y="122"/>
                  </a:lnTo>
                  <a:lnTo>
                    <a:pt x="54" y="117"/>
                  </a:lnTo>
                  <a:lnTo>
                    <a:pt x="56" y="112"/>
                  </a:lnTo>
                  <a:lnTo>
                    <a:pt x="60" y="110"/>
                  </a:lnTo>
                  <a:lnTo>
                    <a:pt x="64" y="109"/>
                  </a:lnTo>
                  <a:lnTo>
                    <a:pt x="70" y="110"/>
                  </a:lnTo>
                  <a:lnTo>
                    <a:pt x="73" y="114"/>
                  </a:lnTo>
                  <a:lnTo>
                    <a:pt x="76" y="121"/>
                  </a:lnTo>
                  <a:lnTo>
                    <a:pt x="77" y="140"/>
                  </a:lnTo>
                  <a:lnTo>
                    <a:pt x="80" y="144"/>
                  </a:lnTo>
                  <a:lnTo>
                    <a:pt x="82" y="141"/>
                  </a:lnTo>
                  <a:lnTo>
                    <a:pt x="87" y="135"/>
                  </a:lnTo>
                  <a:lnTo>
                    <a:pt x="86" y="117"/>
                  </a:lnTo>
                  <a:lnTo>
                    <a:pt x="90" y="110"/>
                  </a:lnTo>
                  <a:lnTo>
                    <a:pt x="90" y="107"/>
                  </a:lnTo>
                  <a:lnTo>
                    <a:pt x="92" y="96"/>
                  </a:lnTo>
                  <a:lnTo>
                    <a:pt x="110" y="95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6" y="94"/>
                  </a:lnTo>
                  <a:lnTo>
                    <a:pt x="133" y="87"/>
                  </a:lnTo>
                  <a:lnTo>
                    <a:pt x="140" y="86"/>
                  </a:lnTo>
                  <a:lnTo>
                    <a:pt x="136" y="84"/>
                  </a:lnTo>
                  <a:lnTo>
                    <a:pt x="140" y="82"/>
                  </a:lnTo>
                  <a:lnTo>
                    <a:pt x="144" y="79"/>
                  </a:lnTo>
                  <a:lnTo>
                    <a:pt x="139" y="77"/>
                  </a:lnTo>
                  <a:lnTo>
                    <a:pt x="102" y="79"/>
                  </a:lnTo>
                  <a:lnTo>
                    <a:pt x="99" y="77"/>
                  </a:lnTo>
                  <a:lnTo>
                    <a:pt x="93" y="75"/>
                  </a:lnTo>
                  <a:lnTo>
                    <a:pt x="87" y="74"/>
                  </a:lnTo>
                  <a:lnTo>
                    <a:pt x="76" y="75"/>
                  </a:lnTo>
                  <a:lnTo>
                    <a:pt x="71" y="73"/>
                  </a:lnTo>
                  <a:lnTo>
                    <a:pt x="69" y="69"/>
                  </a:lnTo>
                  <a:lnTo>
                    <a:pt x="66" y="69"/>
                  </a:lnTo>
                  <a:lnTo>
                    <a:pt x="64" y="72"/>
                  </a:lnTo>
                  <a:lnTo>
                    <a:pt x="62" y="75"/>
                  </a:lnTo>
                  <a:lnTo>
                    <a:pt x="60" y="75"/>
                  </a:lnTo>
                  <a:lnTo>
                    <a:pt x="56" y="73"/>
                  </a:lnTo>
                  <a:lnTo>
                    <a:pt x="47" y="65"/>
                  </a:lnTo>
                  <a:lnTo>
                    <a:pt x="44" y="57"/>
                  </a:lnTo>
                  <a:lnTo>
                    <a:pt x="47" y="54"/>
                  </a:lnTo>
                  <a:lnTo>
                    <a:pt x="47" y="47"/>
                  </a:lnTo>
                  <a:lnTo>
                    <a:pt x="44" y="43"/>
                  </a:lnTo>
                  <a:lnTo>
                    <a:pt x="50" y="39"/>
                  </a:lnTo>
                  <a:lnTo>
                    <a:pt x="54" y="37"/>
                  </a:lnTo>
                  <a:lnTo>
                    <a:pt x="60" y="37"/>
                  </a:lnTo>
                  <a:lnTo>
                    <a:pt x="71" y="43"/>
                  </a:lnTo>
                  <a:lnTo>
                    <a:pt x="74" y="36"/>
                  </a:lnTo>
                  <a:lnTo>
                    <a:pt x="76" y="32"/>
                  </a:lnTo>
                  <a:lnTo>
                    <a:pt x="79" y="29"/>
                  </a:lnTo>
                  <a:lnTo>
                    <a:pt x="82" y="28"/>
                  </a:lnTo>
                  <a:lnTo>
                    <a:pt x="93" y="24"/>
                  </a:lnTo>
                  <a:lnTo>
                    <a:pt x="99" y="21"/>
                  </a:lnTo>
                  <a:lnTo>
                    <a:pt x="103" y="27"/>
                  </a:lnTo>
                  <a:lnTo>
                    <a:pt x="105" y="18"/>
                  </a:lnTo>
                  <a:lnTo>
                    <a:pt x="110" y="14"/>
                  </a:lnTo>
                  <a:lnTo>
                    <a:pt x="116" y="10"/>
                  </a:lnTo>
                  <a:lnTo>
                    <a:pt x="126" y="7"/>
                  </a:lnTo>
                  <a:lnTo>
                    <a:pt x="129" y="15"/>
                  </a:lnTo>
                  <a:lnTo>
                    <a:pt x="130" y="4"/>
                  </a:lnTo>
                  <a:lnTo>
                    <a:pt x="135" y="1"/>
                  </a:lnTo>
                  <a:lnTo>
                    <a:pt x="142" y="0"/>
                  </a:lnTo>
                  <a:lnTo>
                    <a:pt x="149" y="1"/>
                  </a:lnTo>
                  <a:lnTo>
                    <a:pt x="187" y="5"/>
                  </a:lnTo>
                  <a:lnTo>
                    <a:pt x="187" y="14"/>
                  </a:lnTo>
                  <a:lnTo>
                    <a:pt x="192" y="7"/>
                  </a:lnTo>
                  <a:lnTo>
                    <a:pt x="200" y="7"/>
                  </a:lnTo>
                  <a:lnTo>
                    <a:pt x="208" y="9"/>
                  </a:lnTo>
                  <a:lnTo>
                    <a:pt x="213" y="12"/>
                  </a:lnTo>
                  <a:lnTo>
                    <a:pt x="227" y="28"/>
                  </a:lnTo>
                  <a:lnTo>
                    <a:pt x="222" y="32"/>
                  </a:lnTo>
                  <a:lnTo>
                    <a:pt x="224" y="30"/>
                  </a:lnTo>
                  <a:lnTo>
                    <a:pt x="227" y="30"/>
                  </a:lnTo>
                  <a:lnTo>
                    <a:pt x="232" y="32"/>
                  </a:lnTo>
                  <a:lnTo>
                    <a:pt x="237" y="41"/>
                  </a:lnTo>
                  <a:lnTo>
                    <a:pt x="233" y="52"/>
                  </a:lnTo>
                  <a:lnTo>
                    <a:pt x="232" y="58"/>
                  </a:lnTo>
                  <a:lnTo>
                    <a:pt x="234" y="64"/>
                  </a:lnTo>
                  <a:lnTo>
                    <a:pt x="238" y="6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3" name="Freeform 268"/>
            <p:cNvSpPr>
              <a:spLocks/>
            </p:cNvSpPr>
            <p:nvPr/>
          </p:nvSpPr>
          <p:spPr bwMode="auto">
            <a:xfrm>
              <a:off x="1207" y="1876"/>
              <a:ext cx="17" cy="19"/>
            </a:xfrm>
            <a:custGeom>
              <a:avLst/>
              <a:gdLst>
                <a:gd name="T0" fmla="*/ 15 w 21"/>
                <a:gd name="T1" fmla="*/ 1 h 19"/>
                <a:gd name="T2" fmla="*/ 4 w 21"/>
                <a:gd name="T3" fmla="*/ 0 h 19"/>
                <a:gd name="T4" fmla="*/ 0 w 21"/>
                <a:gd name="T5" fmla="*/ 3 h 19"/>
                <a:gd name="T6" fmla="*/ 4 w 21"/>
                <a:gd name="T7" fmla="*/ 15 h 19"/>
                <a:gd name="T8" fmla="*/ 15 w 21"/>
                <a:gd name="T9" fmla="*/ 18 h 19"/>
                <a:gd name="T10" fmla="*/ 20 w 21"/>
                <a:gd name="T11" fmla="*/ 14 h 19"/>
                <a:gd name="T12" fmla="*/ 15 w 21"/>
                <a:gd name="T13" fmla="*/ 1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9"/>
                <a:gd name="T23" fmla="*/ 21 w 21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9">
                  <a:moveTo>
                    <a:pt x="15" y="1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15"/>
                  </a:lnTo>
                  <a:lnTo>
                    <a:pt x="15" y="18"/>
                  </a:lnTo>
                  <a:lnTo>
                    <a:pt x="20" y="14"/>
                  </a:lnTo>
                  <a:lnTo>
                    <a:pt x="15" y="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206" name="Group 269"/>
            <p:cNvGrpSpPr>
              <a:grpSpLocks/>
            </p:cNvGrpSpPr>
            <p:nvPr/>
          </p:nvGrpSpPr>
          <p:grpSpPr bwMode="auto">
            <a:xfrm>
              <a:off x="1872" y="2550"/>
              <a:ext cx="552" cy="1082"/>
              <a:chOff x="1865" y="2550"/>
              <a:chExt cx="552" cy="1082"/>
            </a:xfrm>
          </p:grpSpPr>
          <p:sp>
            <p:nvSpPr>
              <p:cNvPr id="890" name="Freeform 270"/>
              <p:cNvSpPr>
                <a:spLocks/>
              </p:cNvSpPr>
              <p:nvPr/>
            </p:nvSpPr>
            <p:spPr bwMode="auto">
              <a:xfrm>
                <a:off x="1965" y="2844"/>
                <a:ext cx="163" cy="189"/>
              </a:xfrm>
              <a:custGeom>
                <a:avLst/>
                <a:gdLst>
                  <a:gd name="T0" fmla="*/ 3 w 190"/>
                  <a:gd name="T1" fmla="*/ 93 h 204"/>
                  <a:gd name="T2" fmla="*/ 30 w 190"/>
                  <a:gd name="T3" fmla="*/ 76 h 204"/>
                  <a:gd name="T4" fmla="*/ 25 w 190"/>
                  <a:gd name="T5" fmla="*/ 67 h 204"/>
                  <a:gd name="T6" fmla="*/ 28 w 190"/>
                  <a:gd name="T7" fmla="*/ 45 h 204"/>
                  <a:gd name="T8" fmla="*/ 17 w 190"/>
                  <a:gd name="T9" fmla="*/ 20 h 204"/>
                  <a:gd name="T10" fmla="*/ 42 w 190"/>
                  <a:gd name="T11" fmla="*/ 15 h 204"/>
                  <a:gd name="T12" fmla="*/ 56 w 190"/>
                  <a:gd name="T13" fmla="*/ 4 h 204"/>
                  <a:gd name="T14" fmla="*/ 68 w 190"/>
                  <a:gd name="T15" fmla="*/ 4 h 204"/>
                  <a:gd name="T16" fmla="*/ 77 w 190"/>
                  <a:gd name="T17" fmla="*/ 0 h 204"/>
                  <a:gd name="T18" fmla="*/ 77 w 190"/>
                  <a:gd name="T19" fmla="*/ 20 h 204"/>
                  <a:gd name="T20" fmla="*/ 91 w 190"/>
                  <a:gd name="T21" fmla="*/ 41 h 204"/>
                  <a:gd name="T22" fmla="*/ 116 w 190"/>
                  <a:gd name="T23" fmla="*/ 45 h 204"/>
                  <a:gd name="T24" fmla="*/ 124 w 190"/>
                  <a:gd name="T25" fmla="*/ 57 h 204"/>
                  <a:gd name="T26" fmla="*/ 143 w 190"/>
                  <a:gd name="T27" fmla="*/ 69 h 204"/>
                  <a:gd name="T28" fmla="*/ 154 w 190"/>
                  <a:gd name="T29" fmla="*/ 87 h 204"/>
                  <a:gd name="T30" fmla="*/ 179 w 190"/>
                  <a:gd name="T31" fmla="*/ 94 h 204"/>
                  <a:gd name="T32" fmla="*/ 183 w 190"/>
                  <a:gd name="T33" fmla="*/ 106 h 204"/>
                  <a:gd name="T34" fmla="*/ 189 w 190"/>
                  <a:gd name="T35" fmla="*/ 116 h 204"/>
                  <a:gd name="T36" fmla="*/ 189 w 190"/>
                  <a:gd name="T37" fmla="*/ 153 h 204"/>
                  <a:gd name="T38" fmla="*/ 174 w 190"/>
                  <a:gd name="T39" fmla="*/ 152 h 204"/>
                  <a:gd name="T40" fmla="*/ 154 w 190"/>
                  <a:gd name="T41" fmla="*/ 146 h 204"/>
                  <a:gd name="T42" fmla="*/ 135 w 190"/>
                  <a:gd name="T43" fmla="*/ 156 h 204"/>
                  <a:gd name="T44" fmla="*/ 121 w 190"/>
                  <a:gd name="T45" fmla="*/ 180 h 204"/>
                  <a:gd name="T46" fmla="*/ 111 w 190"/>
                  <a:gd name="T47" fmla="*/ 186 h 204"/>
                  <a:gd name="T48" fmla="*/ 96 w 190"/>
                  <a:gd name="T49" fmla="*/ 190 h 204"/>
                  <a:gd name="T50" fmla="*/ 87 w 190"/>
                  <a:gd name="T51" fmla="*/ 192 h 204"/>
                  <a:gd name="T52" fmla="*/ 81 w 190"/>
                  <a:gd name="T53" fmla="*/ 186 h 204"/>
                  <a:gd name="T54" fmla="*/ 58 w 190"/>
                  <a:gd name="T55" fmla="*/ 190 h 204"/>
                  <a:gd name="T56" fmla="*/ 47 w 190"/>
                  <a:gd name="T57" fmla="*/ 201 h 204"/>
                  <a:gd name="T58" fmla="*/ 41 w 190"/>
                  <a:gd name="T59" fmla="*/ 199 h 204"/>
                  <a:gd name="T60" fmla="*/ 31 w 190"/>
                  <a:gd name="T61" fmla="*/ 159 h 204"/>
                  <a:gd name="T62" fmla="*/ 30 w 190"/>
                  <a:gd name="T63" fmla="*/ 142 h 204"/>
                  <a:gd name="T64" fmla="*/ 12 w 190"/>
                  <a:gd name="T65" fmla="*/ 120 h 204"/>
                  <a:gd name="T66" fmla="*/ 3 w 190"/>
                  <a:gd name="T67" fmla="*/ 106 h 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0"/>
                  <a:gd name="T103" fmla="*/ 0 h 204"/>
                  <a:gd name="T104" fmla="*/ 190 w 190"/>
                  <a:gd name="T105" fmla="*/ 204 h 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0" h="204">
                    <a:moveTo>
                      <a:pt x="0" y="94"/>
                    </a:moveTo>
                    <a:lnTo>
                      <a:pt x="3" y="93"/>
                    </a:lnTo>
                    <a:lnTo>
                      <a:pt x="26" y="82"/>
                    </a:lnTo>
                    <a:lnTo>
                      <a:pt x="30" y="76"/>
                    </a:lnTo>
                    <a:lnTo>
                      <a:pt x="30" y="72"/>
                    </a:lnTo>
                    <a:lnTo>
                      <a:pt x="25" y="67"/>
                    </a:lnTo>
                    <a:lnTo>
                      <a:pt x="25" y="54"/>
                    </a:lnTo>
                    <a:lnTo>
                      <a:pt x="28" y="45"/>
                    </a:lnTo>
                    <a:lnTo>
                      <a:pt x="27" y="37"/>
                    </a:lnTo>
                    <a:lnTo>
                      <a:pt x="17" y="20"/>
                    </a:lnTo>
                    <a:lnTo>
                      <a:pt x="37" y="18"/>
                    </a:lnTo>
                    <a:lnTo>
                      <a:pt x="42" y="15"/>
                    </a:lnTo>
                    <a:lnTo>
                      <a:pt x="50" y="10"/>
                    </a:lnTo>
                    <a:lnTo>
                      <a:pt x="56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78" y="5"/>
                    </a:lnTo>
                    <a:lnTo>
                      <a:pt x="77" y="20"/>
                    </a:lnTo>
                    <a:lnTo>
                      <a:pt x="81" y="31"/>
                    </a:lnTo>
                    <a:lnTo>
                      <a:pt x="91" y="41"/>
                    </a:lnTo>
                    <a:lnTo>
                      <a:pt x="104" y="46"/>
                    </a:lnTo>
                    <a:lnTo>
                      <a:pt x="116" y="45"/>
                    </a:lnTo>
                    <a:lnTo>
                      <a:pt x="117" y="51"/>
                    </a:lnTo>
                    <a:lnTo>
                      <a:pt x="124" y="57"/>
                    </a:lnTo>
                    <a:lnTo>
                      <a:pt x="132" y="62"/>
                    </a:lnTo>
                    <a:lnTo>
                      <a:pt x="143" y="69"/>
                    </a:lnTo>
                    <a:lnTo>
                      <a:pt x="151" y="77"/>
                    </a:lnTo>
                    <a:lnTo>
                      <a:pt x="154" y="87"/>
                    </a:lnTo>
                    <a:lnTo>
                      <a:pt x="179" y="89"/>
                    </a:lnTo>
                    <a:lnTo>
                      <a:pt x="179" y="94"/>
                    </a:lnTo>
                    <a:lnTo>
                      <a:pt x="180" y="104"/>
                    </a:lnTo>
                    <a:lnTo>
                      <a:pt x="183" y="106"/>
                    </a:lnTo>
                    <a:lnTo>
                      <a:pt x="187" y="108"/>
                    </a:lnTo>
                    <a:lnTo>
                      <a:pt x="189" y="116"/>
                    </a:lnTo>
                    <a:lnTo>
                      <a:pt x="189" y="136"/>
                    </a:lnTo>
                    <a:lnTo>
                      <a:pt x="189" y="153"/>
                    </a:lnTo>
                    <a:lnTo>
                      <a:pt x="185" y="162"/>
                    </a:lnTo>
                    <a:lnTo>
                      <a:pt x="174" y="152"/>
                    </a:lnTo>
                    <a:lnTo>
                      <a:pt x="162" y="146"/>
                    </a:lnTo>
                    <a:lnTo>
                      <a:pt x="154" y="146"/>
                    </a:lnTo>
                    <a:lnTo>
                      <a:pt x="145" y="147"/>
                    </a:lnTo>
                    <a:lnTo>
                      <a:pt x="135" y="156"/>
                    </a:lnTo>
                    <a:lnTo>
                      <a:pt x="125" y="166"/>
                    </a:lnTo>
                    <a:lnTo>
                      <a:pt x="121" y="180"/>
                    </a:lnTo>
                    <a:lnTo>
                      <a:pt x="116" y="190"/>
                    </a:lnTo>
                    <a:lnTo>
                      <a:pt x="111" y="186"/>
                    </a:lnTo>
                    <a:lnTo>
                      <a:pt x="103" y="186"/>
                    </a:lnTo>
                    <a:lnTo>
                      <a:pt x="96" y="190"/>
                    </a:lnTo>
                    <a:lnTo>
                      <a:pt x="88" y="199"/>
                    </a:lnTo>
                    <a:lnTo>
                      <a:pt x="87" y="192"/>
                    </a:lnTo>
                    <a:lnTo>
                      <a:pt x="85" y="188"/>
                    </a:lnTo>
                    <a:lnTo>
                      <a:pt x="81" y="186"/>
                    </a:lnTo>
                    <a:lnTo>
                      <a:pt x="62" y="183"/>
                    </a:lnTo>
                    <a:lnTo>
                      <a:pt x="58" y="190"/>
                    </a:lnTo>
                    <a:lnTo>
                      <a:pt x="50" y="198"/>
                    </a:lnTo>
                    <a:lnTo>
                      <a:pt x="47" y="201"/>
                    </a:lnTo>
                    <a:lnTo>
                      <a:pt x="43" y="203"/>
                    </a:lnTo>
                    <a:lnTo>
                      <a:pt x="41" y="199"/>
                    </a:lnTo>
                    <a:lnTo>
                      <a:pt x="37" y="180"/>
                    </a:lnTo>
                    <a:lnTo>
                      <a:pt x="31" y="159"/>
                    </a:lnTo>
                    <a:lnTo>
                      <a:pt x="31" y="148"/>
                    </a:lnTo>
                    <a:lnTo>
                      <a:pt x="30" y="142"/>
                    </a:lnTo>
                    <a:lnTo>
                      <a:pt x="25" y="136"/>
                    </a:lnTo>
                    <a:lnTo>
                      <a:pt x="12" y="120"/>
                    </a:lnTo>
                    <a:lnTo>
                      <a:pt x="7" y="113"/>
                    </a:lnTo>
                    <a:lnTo>
                      <a:pt x="3" y="106"/>
                    </a:lnTo>
                    <a:lnTo>
                      <a:pt x="0" y="94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1" name="Freeform 271"/>
              <p:cNvSpPr>
                <a:spLocks/>
              </p:cNvSpPr>
              <p:nvPr/>
            </p:nvSpPr>
            <p:spPr bwMode="auto">
              <a:xfrm>
                <a:off x="1938" y="2551"/>
                <a:ext cx="165" cy="160"/>
              </a:xfrm>
              <a:custGeom>
                <a:avLst/>
                <a:gdLst>
                  <a:gd name="T0" fmla="*/ 182 w 192"/>
                  <a:gd name="T1" fmla="*/ 50 h 173"/>
                  <a:gd name="T2" fmla="*/ 166 w 192"/>
                  <a:gd name="T3" fmla="*/ 38 h 173"/>
                  <a:gd name="T4" fmla="*/ 144 w 192"/>
                  <a:gd name="T5" fmla="*/ 23 h 173"/>
                  <a:gd name="T6" fmla="*/ 126 w 192"/>
                  <a:gd name="T7" fmla="*/ 24 h 173"/>
                  <a:gd name="T8" fmla="*/ 98 w 192"/>
                  <a:gd name="T9" fmla="*/ 32 h 173"/>
                  <a:gd name="T10" fmla="*/ 73 w 192"/>
                  <a:gd name="T11" fmla="*/ 25 h 173"/>
                  <a:gd name="T12" fmla="*/ 57 w 192"/>
                  <a:gd name="T13" fmla="*/ 12 h 173"/>
                  <a:gd name="T14" fmla="*/ 50 w 192"/>
                  <a:gd name="T15" fmla="*/ 3 h 173"/>
                  <a:gd name="T16" fmla="*/ 48 w 192"/>
                  <a:gd name="T17" fmla="*/ 1 h 173"/>
                  <a:gd name="T18" fmla="*/ 44 w 192"/>
                  <a:gd name="T19" fmla="*/ 2 h 173"/>
                  <a:gd name="T20" fmla="*/ 43 w 192"/>
                  <a:gd name="T21" fmla="*/ 7 h 173"/>
                  <a:gd name="T22" fmla="*/ 40 w 192"/>
                  <a:gd name="T23" fmla="*/ 11 h 173"/>
                  <a:gd name="T24" fmla="*/ 41 w 192"/>
                  <a:gd name="T25" fmla="*/ 15 h 173"/>
                  <a:gd name="T26" fmla="*/ 37 w 192"/>
                  <a:gd name="T27" fmla="*/ 20 h 173"/>
                  <a:gd name="T28" fmla="*/ 35 w 192"/>
                  <a:gd name="T29" fmla="*/ 15 h 173"/>
                  <a:gd name="T30" fmla="*/ 37 w 192"/>
                  <a:gd name="T31" fmla="*/ 10 h 173"/>
                  <a:gd name="T32" fmla="*/ 36 w 192"/>
                  <a:gd name="T33" fmla="*/ 4 h 173"/>
                  <a:gd name="T34" fmla="*/ 25 w 192"/>
                  <a:gd name="T35" fmla="*/ 11 h 173"/>
                  <a:gd name="T36" fmla="*/ 13 w 192"/>
                  <a:gd name="T37" fmla="*/ 21 h 173"/>
                  <a:gd name="T38" fmla="*/ 2 w 192"/>
                  <a:gd name="T39" fmla="*/ 29 h 173"/>
                  <a:gd name="T40" fmla="*/ 2 w 192"/>
                  <a:gd name="T41" fmla="*/ 46 h 173"/>
                  <a:gd name="T42" fmla="*/ 4 w 192"/>
                  <a:gd name="T43" fmla="*/ 58 h 173"/>
                  <a:gd name="T44" fmla="*/ 4 w 192"/>
                  <a:gd name="T45" fmla="*/ 79 h 173"/>
                  <a:gd name="T46" fmla="*/ 50 w 192"/>
                  <a:gd name="T47" fmla="*/ 89 h 173"/>
                  <a:gd name="T48" fmla="*/ 65 w 192"/>
                  <a:gd name="T49" fmla="*/ 97 h 173"/>
                  <a:gd name="T50" fmla="*/ 73 w 192"/>
                  <a:gd name="T51" fmla="*/ 96 h 173"/>
                  <a:gd name="T52" fmla="*/ 67 w 192"/>
                  <a:gd name="T53" fmla="*/ 106 h 173"/>
                  <a:gd name="T54" fmla="*/ 68 w 192"/>
                  <a:gd name="T55" fmla="*/ 128 h 173"/>
                  <a:gd name="T56" fmla="*/ 67 w 192"/>
                  <a:gd name="T57" fmla="*/ 139 h 173"/>
                  <a:gd name="T58" fmla="*/ 74 w 192"/>
                  <a:gd name="T59" fmla="*/ 164 h 173"/>
                  <a:gd name="T60" fmla="*/ 107 w 192"/>
                  <a:gd name="T61" fmla="*/ 172 h 173"/>
                  <a:gd name="T62" fmla="*/ 136 w 192"/>
                  <a:gd name="T63" fmla="*/ 147 h 173"/>
                  <a:gd name="T64" fmla="*/ 128 w 192"/>
                  <a:gd name="T65" fmla="*/ 139 h 173"/>
                  <a:gd name="T66" fmla="*/ 121 w 192"/>
                  <a:gd name="T67" fmla="*/ 133 h 173"/>
                  <a:gd name="T68" fmla="*/ 117 w 192"/>
                  <a:gd name="T69" fmla="*/ 123 h 173"/>
                  <a:gd name="T70" fmla="*/ 113 w 192"/>
                  <a:gd name="T71" fmla="*/ 118 h 173"/>
                  <a:gd name="T72" fmla="*/ 137 w 192"/>
                  <a:gd name="T73" fmla="*/ 123 h 173"/>
                  <a:gd name="T74" fmla="*/ 156 w 192"/>
                  <a:gd name="T75" fmla="*/ 128 h 173"/>
                  <a:gd name="T76" fmla="*/ 166 w 192"/>
                  <a:gd name="T77" fmla="*/ 120 h 173"/>
                  <a:gd name="T78" fmla="*/ 178 w 192"/>
                  <a:gd name="T79" fmla="*/ 118 h 173"/>
                  <a:gd name="T80" fmla="*/ 170 w 192"/>
                  <a:gd name="T81" fmla="*/ 98 h 173"/>
                  <a:gd name="T82" fmla="*/ 168 w 192"/>
                  <a:gd name="T83" fmla="*/ 86 h 173"/>
                  <a:gd name="T84" fmla="*/ 179 w 192"/>
                  <a:gd name="T85" fmla="*/ 74 h 173"/>
                  <a:gd name="T86" fmla="*/ 185 w 192"/>
                  <a:gd name="T87" fmla="*/ 61 h 1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73"/>
                  <a:gd name="T134" fmla="*/ 192 w 192"/>
                  <a:gd name="T135" fmla="*/ 173 h 1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73">
                    <a:moveTo>
                      <a:pt x="191" y="57"/>
                    </a:moveTo>
                    <a:lnTo>
                      <a:pt x="182" y="50"/>
                    </a:lnTo>
                    <a:lnTo>
                      <a:pt x="174" y="43"/>
                    </a:lnTo>
                    <a:lnTo>
                      <a:pt x="166" y="38"/>
                    </a:lnTo>
                    <a:lnTo>
                      <a:pt x="156" y="34"/>
                    </a:lnTo>
                    <a:lnTo>
                      <a:pt x="144" y="23"/>
                    </a:lnTo>
                    <a:lnTo>
                      <a:pt x="136" y="22"/>
                    </a:lnTo>
                    <a:lnTo>
                      <a:pt x="126" y="24"/>
                    </a:lnTo>
                    <a:lnTo>
                      <a:pt x="116" y="26"/>
                    </a:lnTo>
                    <a:lnTo>
                      <a:pt x="98" y="32"/>
                    </a:lnTo>
                    <a:lnTo>
                      <a:pt x="87" y="31"/>
                    </a:lnTo>
                    <a:lnTo>
                      <a:pt x="73" y="25"/>
                    </a:lnTo>
                    <a:lnTo>
                      <a:pt x="68" y="21"/>
                    </a:lnTo>
                    <a:lnTo>
                      <a:pt x="57" y="12"/>
                    </a:lnTo>
                    <a:lnTo>
                      <a:pt x="53" y="5"/>
                    </a:lnTo>
                    <a:lnTo>
                      <a:pt x="50" y="3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3" y="7"/>
                    </a:lnTo>
                    <a:lnTo>
                      <a:pt x="42" y="8"/>
                    </a:lnTo>
                    <a:lnTo>
                      <a:pt x="40" y="11"/>
                    </a:lnTo>
                    <a:lnTo>
                      <a:pt x="40" y="14"/>
                    </a:lnTo>
                    <a:lnTo>
                      <a:pt x="41" y="15"/>
                    </a:lnTo>
                    <a:lnTo>
                      <a:pt x="40" y="19"/>
                    </a:lnTo>
                    <a:lnTo>
                      <a:pt x="37" y="20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7" y="13"/>
                    </a:lnTo>
                    <a:lnTo>
                      <a:pt x="37" y="10"/>
                    </a:lnTo>
                    <a:lnTo>
                      <a:pt x="36" y="8"/>
                    </a:lnTo>
                    <a:lnTo>
                      <a:pt x="36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22" y="15"/>
                    </a:lnTo>
                    <a:lnTo>
                      <a:pt x="13" y="21"/>
                    </a:lnTo>
                    <a:lnTo>
                      <a:pt x="5" y="25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2" y="46"/>
                    </a:lnTo>
                    <a:lnTo>
                      <a:pt x="3" y="48"/>
                    </a:lnTo>
                    <a:lnTo>
                      <a:pt x="4" y="58"/>
                    </a:lnTo>
                    <a:lnTo>
                      <a:pt x="2" y="70"/>
                    </a:lnTo>
                    <a:lnTo>
                      <a:pt x="4" y="79"/>
                    </a:lnTo>
                    <a:lnTo>
                      <a:pt x="13" y="84"/>
                    </a:lnTo>
                    <a:lnTo>
                      <a:pt x="50" y="89"/>
                    </a:lnTo>
                    <a:lnTo>
                      <a:pt x="52" y="97"/>
                    </a:lnTo>
                    <a:lnTo>
                      <a:pt x="65" y="97"/>
                    </a:lnTo>
                    <a:lnTo>
                      <a:pt x="71" y="95"/>
                    </a:lnTo>
                    <a:lnTo>
                      <a:pt x="73" y="96"/>
                    </a:lnTo>
                    <a:lnTo>
                      <a:pt x="73" y="101"/>
                    </a:lnTo>
                    <a:lnTo>
                      <a:pt x="67" y="106"/>
                    </a:lnTo>
                    <a:lnTo>
                      <a:pt x="65" y="115"/>
                    </a:lnTo>
                    <a:lnTo>
                      <a:pt x="68" y="128"/>
                    </a:lnTo>
                    <a:lnTo>
                      <a:pt x="74" y="131"/>
                    </a:lnTo>
                    <a:lnTo>
                      <a:pt x="67" y="139"/>
                    </a:lnTo>
                    <a:lnTo>
                      <a:pt x="71" y="147"/>
                    </a:lnTo>
                    <a:lnTo>
                      <a:pt x="74" y="164"/>
                    </a:lnTo>
                    <a:lnTo>
                      <a:pt x="88" y="165"/>
                    </a:lnTo>
                    <a:lnTo>
                      <a:pt x="107" y="172"/>
                    </a:lnTo>
                    <a:lnTo>
                      <a:pt x="127" y="151"/>
                    </a:lnTo>
                    <a:lnTo>
                      <a:pt x="136" y="147"/>
                    </a:lnTo>
                    <a:lnTo>
                      <a:pt x="136" y="138"/>
                    </a:lnTo>
                    <a:lnTo>
                      <a:pt x="128" y="139"/>
                    </a:lnTo>
                    <a:lnTo>
                      <a:pt x="125" y="138"/>
                    </a:lnTo>
                    <a:lnTo>
                      <a:pt x="121" y="133"/>
                    </a:lnTo>
                    <a:lnTo>
                      <a:pt x="120" y="127"/>
                    </a:lnTo>
                    <a:lnTo>
                      <a:pt x="117" y="123"/>
                    </a:lnTo>
                    <a:lnTo>
                      <a:pt x="113" y="122"/>
                    </a:lnTo>
                    <a:lnTo>
                      <a:pt x="113" y="118"/>
                    </a:lnTo>
                    <a:lnTo>
                      <a:pt x="126" y="121"/>
                    </a:lnTo>
                    <a:lnTo>
                      <a:pt x="137" y="123"/>
                    </a:lnTo>
                    <a:lnTo>
                      <a:pt x="140" y="129"/>
                    </a:lnTo>
                    <a:lnTo>
                      <a:pt x="156" y="128"/>
                    </a:lnTo>
                    <a:lnTo>
                      <a:pt x="156" y="123"/>
                    </a:lnTo>
                    <a:lnTo>
                      <a:pt x="166" y="120"/>
                    </a:lnTo>
                    <a:lnTo>
                      <a:pt x="174" y="120"/>
                    </a:lnTo>
                    <a:lnTo>
                      <a:pt x="178" y="118"/>
                    </a:lnTo>
                    <a:lnTo>
                      <a:pt x="178" y="114"/>
                    </a:lnTo>
                    <a:lnTo>
                      <a:pt x="170" y="98"/>
                    </a:lnTo>
                    <a:lnTo>
                      <a:pt x="168" y="93"/>
                    </a:lnTo>
                    <a:lnTo>
                      <a:pt x="168" y="86"/>
                    </a:lnTo>
                    <a:lnTo>
                      <a:pt x="169" y="77"/>
                    </a:lnTo>
                    <a:lnTo>
                      <a:pt x="179" y="74"/>
                    </a:lnTo>
                    <a:lnTo>
                      <a:pt x="178" y="64"/>
                    </a:lnTo>
                    <a:lnTo>
                      <a:pt x="185" y="61"/>
                    </a:lnTo>
                    <a:lnTo>
                      <a:pt x="191" y="57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2" name="Freeform 272"/>
              <p:cNvSpPr>
                <a:spLocks/>
              </p:cNvSpPr>
              <p:nvPr/>
            </p:nvSpPr>
            <p:spPr bwMode="auto">
              <a:xfrm>
                <a:off x="2082" y="2604"/>
                <a:ext cx="48" cy="78"/>
              </a:xfrm>
              <a:custGeom>
                <a:avLst/>
                <a:gdLst>
                  <a:gd name="T0" fmla="*/ 56 w 57"/>
                  <a:gd name="T1" fmla="*/ 29 h 87"/>
                  <a:gd name="T2" fmla="*/ 23 w 57"/>
                  <a:gd name="T3" fmla="*/ 0 h 87"/>
                  <a:gd name="T4" fmla="*/ 17 w 57"/>
                  <a:gd name="T5" fmla="*/ 3 h 87"/>
                  <a:gd name="T6" fmla="*/ 11 w 57"/>
                  <a:gd name="T7" fmla="*/ 6 h 87"/>
                  <a:gd name="T8" fmla="*/ 12 w 57"/>
                  <a:gd name="T9" fmla="*/ 16 h 87"/>
                  <a:gd name="T10" fmla="*/ 2 w 57"/>
                  <a:gd name="T11" fmla="*/ 19 h 87"/>
                  <a:gd name="T12" fmla="*/ 0 w 57"/>
                  <a:gd name="T13" fmla="*/ 29 h 87"/>
                  <a:gd name="T14" fmla="*/ 1 w 57"/>
                  <a:gd name="T15" fmla="*/ 36 h 87"/>
                  <a:gd name="T16" fmla="*/ 2 w 57"/>
                  <a:gd name="T17" fmla="*/ 41 h 87"/>
                  <a:gd name="T18" fmla="*/ 10 w 57"/>
                  <a:gd name="T19" fmla="*/ 57 h 87"/>
                  <a:gd name="T20" fmla="*/ 15 w 57"/>
                  <a:gd name="T21" fmla="*/ 58 h 87"/>
                  <a:gd name="T22" fmla="*/ 17 w 57"/>
                  <a:gd name="T23" fmla="*/ 61 h 87"/>
                  <a:gd name="T24" fmla="*/ 19 w 57"/>
                  <a:gd name="T25" fmla="*/ 70 h 87"/>
                  <a:gd name="T26" fmla="*/ 17 w 57"/>
                  <a:gd name="T27" fmla="*/ 76 h 87"/>
                  <a:gd name="T28" fmla="*/ 17 w 57"/>
                  <a:gd name="T29" fmla="*/ 82 h 87"/>
                  <a:gd name="T30" fmla="*/ 19 w 57"/>
                  <a:gd name="T31" fmla="*/ 86 h 87"/>
                  <a:gd name="T32" fmla="*/ 26 w 57"/>
                  <a:gd name="T33" fmla="*/ 84 h 87"/>
                  <a:gd name="T34" fmla="*/ 29 w 57"/>
                  <a:gd name="T35" fmla="*/ 84 h 87"/>
                  <a:gd name="T36" fmla="*/ 39 w 57"/>
                  <a:gd name="T37" fmla="*/ 82 h 87"/>
                  <a:gd name="T38" fmla="*/ 43 w 57"/>
                  <a:gd name="T39" fmla="*/ 82 h 87"/>
                  <a:gd name="T40" fmla="*/ 49 w 57"/>
                  <a:gd name="T41" fmla="*/ 83 h 87"/>
                  <a:gd name="T42" fmla="*/ 43 w 57"/>
                  <a:gd name="T43" fmla="*/ 74 h 87"/>
                  <a:gd name="T44" fmla="*/ 42 w 57"/>
                  <a:gd name="T45" fmla="*/ 64 h 87"/>
                  <a:gd name="T46" fmla="*/ 39 w 57"/>
                  <a:gd name="T47" fmla="*/ 63 h 87"/>
                  <a:gd name="T48" fmla="*/ 33 w 57"/>
                  <a:gd name="T49" fmla="*/ 54 h 87"/>
                  <a:gd name="T50" fmla="*/ 33 w 57"/>
                  <a:gd name="T51" fmla="*/ 47 h 87"/>
                  <a:gd name="T52" fmla="*/ 38 w 57"/>
                  <a:gd name="T53" fmla="*/ 40 h 87"/>
                  <a:gd name="T54" fmla="*/ 41 w 57"/>
                  <a:gd name="T55" fmla="*/ 40 h 87"/>
                  <a:gd name="T56" fmla="*/ 44 w 57"/>
                  <a:gd name="T57" fmla="*/ 41 h 87"/>
                  <a:gd name="T58" fmla="*/ 48 w 57"/>
                  <a:gd name="T59" fmla="*/ 38 h 87"/>
                  <a:gd name="T60" fmla="*/ 49 w 57"/>
                  <a:gd name="T61" fmla="*/ 36 h 87"/>
                  <a:gd name="T62" fmla="*/ 52 w 57"/>
                  <a:gd name="T63" fmla="*/ 32 h 87"/>
                  <a:gd name="T64" fmla="*/ 56 w 57"/>
                  <a:gd name="T65" fmla="*/ 29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87"/>
                  <a:gd name="T101" fmla="*/ 57 w 57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87">
                    <a:moveTo>
                      <a:pt x="56" y="29"/>
                    </a:moveTo>
                    <a:lnTo>
                      <a:pt x="23" y="0"/>
                    </a:lnTo>
                    <a:lnTo>
                      <a:pt x="17" y="3"/>
                    </a:lnTo>
                    <a:lnTo>
                      <a:pt x="11" y="6"/>
                    </a:lnTo>
                    <a:lnTo>
                      <a:pt x="12" y="16"/>
                    </a:lnTo>
                    <a:lnTo>
                      <a:pt x="2" y="19"/>
                    </a:lnTo>
                    <a:lnTo>
                      <a:pt x="0" y="29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10" y="57"/>
                    </a:lnTo>
                    <a:lnTo>
                      <a:pt x="15" y="58"/>
                    </a:lnTo>
                    <a:lnTo>
                      <a:pt x="17" y="61"/>
                    </a:lnTo>
                    <a:lnTo>
                      <a:pt x="19" y="70"/>
                    </a:lnTo>
                    <a:lnTo>
                      <a:pt x="17" y="76"/>
                    </a:lnTo>
                    <a:lnTo>
                      <a:pt x="17" y="82"/>
                    </a:lnTo>
                    <a:lnTo>
                      <a:pt x="19" y="86"/>
                    </a:lnTo>
                    <a:lnTo>
                      <a:pt x="26" y="84"/>
                    </a:lnTo>
                    <a:lnTo>
                      <a:pt x="29" y="84"/>
                    </a:lnTo>
                    <a:lnTo>
                      <a:pt x="39" y="82"/>
                    </a:lnTo>
                    <a:lnTo>
                      <a:pt x="43" y="82"/>
                    </a:lnTo>
                    <a:lnTo>
                      <a:pt x="49" y="83"/>
                    </a:lnTo>
                    <a:lnTo>
                      <a:pt x="43" y="74"/>
                    </a:lnTo>
                    <a:lnTo>
                      <a:pt x="42" y="64"/>
                    </a:lnTo>
                    <a:lnTo>
                      <a:pt x="39" y="63"/>
                    </a:lnTo>
                    <a:lnTo>
                      <a:pt x="33" y="54"/>
                    </a:lnTo>
                    <a:lnTo>
                      <a:pt x="33" y="47"/>
                    </a:lnTo>
                    <a:lnTo>
                      <a:pt x="38" y="40"/>
                    </a:lnTo>
                    <a:lnTo>
                      <a:pt x="41" y="40"/>
                    </a:lnTo>
                    <a:lnTo>
                      <a:pt x="44" y="41"/>
                    </a:lnTo>
                    <a:lnTo>
                      <a:pt x="48" y="38"/>
                    </a:lnTo>
                    <a:lnTo>
                      <a:pt x="49" y="36"/>
                    </a:lnTo>
                    <a:lnTo>
                      <a:pt x="52" y="32"/>
                    </a:lnTo>
                    <a:lnTo>
                      <a:pt x="56" y="29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3" name="Freeform 273"/>
              <p:cNvSpPr>
                <a:spLocks/>
              </p:cNvSpPr>
              <p:nvPr/>
            </p:nvSpPr>
            <p:spPr bwMode="auto">
              <a:xfrm>
                <a:off x="2111" y="2628"/>
                <a:ext cx="42" cy="54"/>
              </a:xfrm>
              <a:custGeom>
                <a:avLst/>
                <a:gdLst>
                  <a:gd name="T0" fmla="*/ 21 w 49"/>
                  <a:gd name="T1" fmla="*/ 0 h 57"/>
                  <a:gd name="T2" fmla="*/ 34 w 49"/>
                  <a:gd name="T3" fmla="*/ 5 h 57"/>
                  <a:gd name="T4" fmla="*/ 48 w 49"/>
                  <a:gd name="T5" fmla="*/ 9 h 57"/>
                  <a:gd name="T6" fmla="*/ 46 w 49"/>
                  <a:gd name="T7" fmla="*/ 14 h 57"/>
                  <a:gd name="T8" fmla="*/ 39 w 49"/>
                  <a:gd name="T9" fmla="*/ 22 h 57"/>
                  <a:gd name="T10" fmla="*/ 39 w 49"/>
                  <a:gd name="T11" fmla="*/ 27 h 57"/>
                  <a:gd name="T12" fmla="*/ 40 w 49"/>
                  <a:gd name="T13" fmla="*/ 29 h 57"/>
                  <a:gd name="T14" fmla="*/ 45 w 49"/>
                  <a:gd name="T15" fmla="*/ 35 h 57"/>
                  <a:gd name="T16" fmla="*/ 45 w 49"/>
                  <a:gd name="T17" fmla="*/ 37 h 57"/>
                  <a:gd name="T18" fmla="*/ 43 w 49"/>
                  <a:gd name="T19" fmla="*/ 43 h 57"/>
                  <a:gd name="T20" fmla="*/ 43 w 49"/>
                  <a:gd name="T21" fmla="*/ 46 h 57"/>
                  <a:gd name="T22" fmla="*/ 39 w 49"/>
                  <a:gd name="T23" fmla="*/ 51 h 57"/>
                  <a:gd name="T24" fmla="*/ 36 w 49"/>
                  <a:gd name="T25" fmla="*/ 51 h 57"/>
                  <a:gd name="T26" fmla="*/ 33 w 49"/>
                  <a:gd name="T27" fmla="*/ 49 h 57"/>
                  <a:gd name="T28" fmla="*/ 29 w 49"/>
                  <a:gd name="T29" fmla="*/ 50 h 57"/>
                  <a:gd name="T30" fmla="*/ 21 w 49"/>
                  <a:gd name="T31" fmla="*/ 50 h 57"/>
                  <a:gd name="T32" fmla="*/ 19 w 49"/>
                  <a:gd name="T33" fmla="*/ 52 h 57"/>
                  <a:gd name="T34" fmla="*/ 21 w 49"/>
                  <a:gd name="T35" fmla="*/ 56 h 57"/>
                  <a:gd name="T36" fmla="*/ 15 w 49"/>
                  <a:gd name="T37" fmla="*/ 54 h 57"/>
                  <a:gd name="T38" fmla="*/ 10 w 49"/>
                  <a:gd name="T39" fmla="*/ 46 h 57"/>
                  <a:gd name="T40" fmla="*/ 7 w 49"/>
                  <a:gd name="T41" fmla="*/ 35 h 57"/>
                  <a:gd name="T42" fmla="*/ 4 w 49"/>
                  <a:gd name="T43" fmla="*/ 33 h 57"/>
                  <a:gd name="T44" fmla="*/ 0 w 49"/>
                  <a:gd name="T45" fmla="*/ 26 h 57"/>
                  <a:gd name="T46" fmla="*/ 0 w 49"/>
                  <a:gd name="T47" fmla="*/ 18 h 57"/>
                  <a:gd name="T48" fmla="*/ 2 w 49"/>
                  <a:gd name="T49" fmla="*/ 11 h 57"/>
                  <a:gd name="T50" fmla="*/ 6 w 49"/>
                  <a:gd name="T51" fmla="*/ 12 h 57"/>
                  <a:gd name="T52" fmla="*/ 11 w 49"/>
                  <a:gd name="T53" fmla="*/ 12 h 57"/>
                  <a:gd name="T54" fmla="*/ 14 w 49"/>
                  <a:gd name="T55" fmla="*/ 10 h 57"/>
                  <a:gd name="T56" fmla="*/ 15 w 49"/>
                  <a:gd name="T57" fmla="*/ 6 h 57"/>
                  <a:gd name="T58" fmla="*/ 17 w 49"/>
                  <a:gd name="T59" fmla="*/ 3 h 57"/>
                  <a:gd name="T60" fmla="*/ 21 w 49"/>
                  <a:gd name="T61" fmla="*/ 0 h 5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9"/>
                  <a:gd name="T94" fmla="*/ 0 h 57"/>
                  <a:gd name="T95" fmla="*/ 49 w 49"/>
                  <a:gd name="T96" fmla="*/ 57 h 5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9" h="57">
                    <a:moveTo>
                      <a:pt x="21" y="0"/>
                    </a:moveTo>
                    <a:lnTo>
                      <a:pt x="34" y="5"/>
                    </a:lnTo>
                    <a:lnTo>
                      <a:pt x="48" y="9"/>
                    </a:lnTo>
                    <a:lnTo>
                      <a:pt x="46" y="14"/>
                    </a:lnTo>
                    <a:lnTo>
                      <a:pt x="39" y="22"/>
                    </a:lnTo>
                    <a:lnTo>
                      <a:pt x="39" y="27"/>
                    </a:lnTo>
                    <a:lnTo>
                      <a:pt x="40" y="29"/>
                    </a:lnTo>
                    <a:lnTo>
                      <a:pt x="45" y="35"/>
                    </a:lnTo>
                    <a:lnTo>
                      <a:pt x="45" y="37"/>
                    </a:lnTo>
                    <a:lnTo>
                      <a:pt x="43" y="43"/>
                    </a:lnTo>
                    <a:lnTo>
                      <a:pt x="43" y="46"/>
                    </a:lnTo>
                    <a:lnTo>
                      <a:pt x="39" y="51"/>
                    </a:lnTo>
                    <a:lnTo>
                      <a:pt x="36" y="51"/>
                    </a:lnTo>
                    <a:lnTo>
                      <a:pt x="33" y="49"/>
                    </a:lnTo>
                    <a:lnTo>
                      <a:pt x="29" y="50"/>
                    </a:lnTo>
                    <a:lnTo>
                      <a:pt x="21" y="50"/>
                    </a:lnTo>
                    <a:lnTo>
                      <a:pt x="19" y="52"/>
                    </a:lnTo>
                    <a:lnTo>
                      <a:pt x="21" y="56"/>
                    </a:lnTo>
                    <a:lnTo>
                      <a:pt x="15" y="54"/>
                    </a:lnTo>
                    <a:lnTo>
                      <a:pt x="10" y="46"/>
                    </a:lnTo>
                    <a:lnTo>
                      <a:pt x="7" y="35"/>
                    </a:lnTo>
                    <a:lnTo>
                      <a:pt x="4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6" y="12"/>
                    </a:lnTo>
                    <a:lnTo>
                      <a:pt x="11" y="12"/>
                    </a:lnTo>
                    <a:lnTo>
                      <a:pt x="14" y="10"/>
                    </a:lnTo>
                    <a:lnTo>
                      <a:pt x="15" y="6"/>
                    </a:lnTo>
                    <a:lnTo>
                      <a:pt x="17" y="3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4" name="Freeform 274"/>
              <p:cNvSpPr>
                <a:spLocks/>
              </p:cNvSpPr>
              <p:nvPr/>
            </p:nvSpPr>
            <p:spPr bwMode="auto">
              <a:xfrm>
                <a:off x="2147" y="2640"/>
                <a:ext cx="42" cy="37"/>
              </a:xfrm>
              <a:custGeom>
                <a:avLst/>
                <a:gdLst>
                  <a:gd name="T0" fmla="*/ 49 w 50"/>
                  <a:gd name="T1" fmla="*/ 16 h 41"/>
                  <a:gd name="T2" fmla="*/ 32 w 50"/>
                  <a:gd name="T3" fmla="*/ 7 h 41"/>
                  <a:gd name="T4" fmla="*/ 8 w 50"/>
                  <a:gd name="T5" fmla="*/ 0 h 41"/>
                  <a:gd name="T6" fmla="*/ 8 w 50"/>
                  <a:gd name="T7" fmla="*/ 2 h 41"/>
                  <a:gd name="T8" fmla="*/ 7 w 50"/>
                  <a:gd name="T9" fmla="*/ 4 h 41"/>
                  <a:gd name="T10" fmla="*/ 0 w 50"/>
                  <a:gd name="T11" fmla="*/ 13 h 41"/>
                  <a:gd name="T12" fmla="*/ 0 w 50"/>
                  <a:gd name="T13" fmla="*/ 17 h 41"/>
                  <a:gd name="T14" fmla="*/ 1 w 50"/>
                  <a:gd name="T15" fmla="*/ 20 h 41"/>
                  <a:gd name="T16" fmla="*/ 4 w 50"/>
                  <a:gd name="T17" fmla="*/ 24 h 41"/>
                  <a:gd name="T18" fmla="*/ 4 w 50"/>
                  <a:gd name="T19" fmla="*/ 27 h 41"/>
                  <a:gd name="T20" fmla="*/ 2 w 50"/>
                  <a:gd name="T21" fmla="*/ 33 h 41"/>
                  <a:gd name="T22" fmla="*/ 2 w 50"/>
                  <a:gd name="T23" fmla="*/ 35 h 41"/>
                  <a:gd name="T24" fmla="*/ 0 w 50"/>
                  <a:gd name="T25" fmla="*/ 40 h 41"/>
                  <a:gd name="T26" fmla="*/ 5 w 50"/>
                  <a:gd name="T27" fmla="*/ 40 h 41"/>
                  <a:gd name="T28" fmla="*/ 12 w 50"/>
                  <a:gd name="T29" fmla="*/ 38 h 41"/>
                  <a:gd name="T30" fmla="*/ 15 w 50"/>
                  <a:gd name="T31" fmla="*/ 38 h 41"/>
                  <a:gd name="T32" fmla="*/ 22 w 50"/>
                  <a:gd name="T33" fmla="*/ 40 h 41"/>
                  <a:gd name="T34" fmla="*/ 26 w 50"/>
                  <a:gd name="T35" fmla="*/ 40 h 41"/>
                  <a:gd name="T36" fmla="*/ 30 w 50"/>
                  <a:gd name="T37" fmla="*/ 37 h 41"/>
                  <a:gd name="T38" fmla="*/ 33 w 50"/>
                  <a:gd name="T39" fmla="*/ 31 h 41"/>
                  <a:gd name="T40" fmla="*/ 37 w 50"/>
                  <a:gd name="T41" fmla="*/ 25 h 41"/>
                  <a:gd name="T42" fmla="*/ 43 w 50"/>
                  <a:gd name="T43" fmla="*/ 22 h 41"/>
                  <a:gd name="T44" fmla="*/ 49 w 50"/>
                  <a:gd name="T45" fmla="*/ 16 h 4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"/>
                  <a:gd name="T70" fmla="*/ 0 h 41"/>
                  <a:gd name="T71" fmla="*/ 50 w 50"/>
                  <a:gd name="T72" fmla="*/ 41 h 4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" h="41">
                    <a:moveTo>
                      <a:pt x="49" y="16"/>
                    </a:moveTo>
                    <a:lnTo>
                      <a:pt x="32" y="7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4" y="27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5" y="40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30" y="37"/>
                    </a:lnTo>
                    <a:lnTo>
                      <a:pt x="33" y="31"/>
                    </a:lnTo>
                    <a:lnTo>
                      <a:pt x="37" y="25"/>
                    </a:lnTo>
                    <a:lnTo>
                      <a:pt x="43" y="22"/>
                    </a:lnTo>
                    <a:lnTo>
                      <a:pt x="49" y="16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5" name="Freeform 275"/>
              <p:cNvSpPr>
                <a:spLocks/>
              </p:cNvSpPr>
              <p:nvPr/>
            </p:nvSpPr>
            <p:spPr bwMode="auto">
              <a:xfrm>
                <a:off x="1865" y="2550"/>
                <a:ext cx="138" cy="221"/>
              </a:xfrm>
              <a:custGeom>
                <a:avLst/>
                <a:gdLst>
                  <a:gd name="T0" fmla="*/ 138 w 163"/>
                  <a:gd name="T1" fmla="*/ 204 h 240"/>
                  <a:gd name="T2" fmla="*/ 129 w 163"/>
                  <a:gd name="T3" fmla="*/ 239 h 240"/>
                  <a:gd name="T4" fmla="*/ 121 w 163"/>
                  <a:gd name="T5" fmla="*/ 237 h 240"/>
                  <a:gd name="T6" fmla="*/ 124 w 163"/>
                  <a:gd name="T7" fmla="*/ 216 h 240"/>
                  <a:gd name="T8" fmla="*/ 92 w 163"/>
                  <a:gd name="T9" fmla="*/ 213 h 240"/>
                  <a:gd name="T10" fmla="*/ 88 w 163"/>
                  <a:gd name="T11" fmla="*/ 203 h 240"/>
                  <a:gd name="T12" fmla="*/ 80 w 163"/>
                  <a:gd name="T13" fmla="*/ 194 h 240"/>
                  <a:gd name="T14" fmla="*/ 54 w 163"/>
                  <a:gd name="T15" fmla="*/ 186 h 240"/>
                  <a:gd name="T16" fmla="*/ 36 w 163"/>
                  <a:gd name="T17" fmla="*/ 177 h 240"/>
                  <a:gd name="T18" fmla="*/ 26 w 163"/>
                  <a:gd name="T19" fmla="*/ 168 h 240"/>
                  <a:gd name="T20" fmla="*/ 4 w 163"/>
                  <a:gd name="T21" fmla="*/ 158 h 240"/>
                  <a:gd name="T22" fmla="*/ 15 w 163"/>
                  <a:gd name="T23" fmla="*/ 141 h 240"/>
                  <a:gd name="T24" fmla="*/ 20 w 163"/>
                  <a:gd name="T25" fmla="*/ 112 h 240"/>
                  <a:gd name="T26" fmla="*/ 21 w 163"/>
                  <a:gd name="T27" fmla="*/ 71 h 240"/>
                  <a:gd name="T28" fmla="*/ 22 w 163"/>
                  <a:gd name="T29" fmla="*/ 60 h 240"/>
                  <a:gd name="T30" fmla="*/ 22 w 163"/>
                  <a:gd name="T31" fmla="*/ 53 h 240"/>
                  <a:gd name="T32" fmla="*/ 49 w 163"/>
                  <a:gd name="T33" fmla="*/ 33 h 240"/>
                  <a:gd name="T34" fmla="*/ 73 w 163"/>
                  <a:gd name="T35" fmla="*/ 21 h 240"/>
                  <a:gd name="T36" fmla="*/ 86 w 163"/>
                  <a:gd name="T37" fmla="*/ 10 h 240"/>
                  <a:gd name="T38" fmla="*/ 102 w 163"/>
                  <a:gd name="T39" fmla="*/ 5 h 240"/>
                  <a:gd name="T40" fmla="*/ 121 w 163"/>
                  <a:gd name="T41" fmla="*/ 0 h 240"/>
                  <a:gd name="T42" fmla="*/ 126 w 163"/>
                  <a:gd name="T43" fmla="*/ 3 h 240"/>
                  <a:gd name="T44" fmla="*/ 117 w 163"/>
                  <a:gd name="T45" fmla="*/ 7 h 240"/>
                  <a:gd name="T46" fmla="*/ 99 w 163"/>
                  <a:gd name="T47" fmla="*/ 21 h 240"/>
                  <a:gd name="T48" fmla="*/ 88 w 163"/>
                  <a:gd name="T49" fmla="*/ 29 h 240"/>
                  <a:gd name="T50" fmla="*/ 88 w 163"/>
                  <a:gd name="T51" fmla="*/ 47 h 240"/>
                  <a:gd name="T52" fmla="*/ 90 w 163"/>
                  <a:gd name="T53" fmla="*/ 58 h 240"/>
                  <a:gd name="T54" fmla="*/ 90 w 163"/>
                  <a:gd name="T55" fmla="*/ 79 h 240"/>
                  <a:gd name="T56" fmla="*/ 136 w 163"/>
                  <a:gd name="T57" fmla="*/ 90 h 240"/>
                  <a:gd name="T58" fmla="*/ 151 w 163"/>
                  <a:gd name="T59" fmla="*/ 98 h 240"/>
                  <a:gd name="T60" fmla="*/ 159 w 163"/>
                  <a:gd name="T61" fmla="*/ 96 h 240"/>
                  <a:gd name="T62" fmla="*/ 153 w 163"/>
                  <a:gd name="T63" fmla="*/ 107 h 240"/>
                  <a:gd name="T64" fmla="*/ 154 w 163"/>
                  <a:gd name="T65" fmla="*/ 129 h 240"/>
                  <a:gd name="T66" fmla="*/ 153 w 163"/>
                  <a:gd name="T67" fmla="*/ 140 h 240"/>
                  <a:gd name="T68" fmla="*/ 162 w 163"/>
                  <a:gd name="T69" fmla="*/ 163 h 240"/>
                  <a:gd name="T70" fmla="*/ 158 w 163"/>
                  <a:gd name="T71" fmla="*/ 160 h 240"/>
                  <a:gd name="T72" fmla="*/ 129 w 163"/>
                  <a:gd name="T73" fmla="*/ 157 h 240"/>
                  <a:gd name="T74" fmla="*/ 137 w 163"/>
                  <a:gd name="T75" fmla="*/ 166 h 240"/>
                  <a:gd name="T76" fmla="*/ 136 w 163"/>
                  <a:gd name="T77" fmla="*/ 172 h 240"/>
                  <a:gd name="T78" fmla="*/ 130 w 163"/>
                  <a:gd name="T79" fmla="*/ 173 h 240"/>
                  <a:gd name="T80" fmla="*/ 136 w 163"/>
                  <a:gd name="T81" fmla="*/ 190 h 2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3"/>
                  <a:gd name="T124" fmla="*/ 0 h 240"/>
                  <a:gd name="T125" fmla="*/ 163 w 163"/>
                  <a:gd name="T126" fmla="*/ 240 h 2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3" h="240">
                    <a:moveTo>
                      <a:pt x="136" y="190"/>
                    </a:moveTo>
                    <a:lnTo>
                      <a:pt x="138" y="204"/>
                    </a:lnTo>
                    <a:lnTo>
                      <a:pt x="137" y="209"/>
                    </a:lnTo>
                    <a:lnTo>
                      <a:pt x="129" y="239"/>
                    </a:lnTo>
                    <a:lnTo>
                      <a:pt x="125" y="237"/>
                    </a:lnTo>
                    <a:lnTo>
                      <a:pt x="121" y="237"/>
                    </a:lnTo>
                    <a:lnTo>
                      <a:pt x="128" y="223"/>
                    </a:lnTo>
                    <a:lnTo>
                      <a:pt x="124" y="216"/>
                    </a:lnTo>
                    <a:lnTo>
                      <a:pt x="103" y="215"/>
                    </a:lnTo>
                    <a:lnTo>
                      <a:pt x="92" y="213"/>
                    </a:lnTo>
                    <a:lnTo>
                      <a:pt x="88" y="207"/>
                    </a:lnTo>
                    <a:lnTo>
                      <a:pt x="88" y="203"/>
                    </a:lnTo>
                    <a:lnTo>
                      <a:pt x="88" y="200"/>
                    </a:lnTo>
                    <a:lnTo>
                      <a:pt x="80" y="194"/>
                    </a:lnTo>
                    <a:lnTo>
                      <a:pt x="70" y="189"/>
                    </a:lnTo>
                    <a:lnTo>
                      <a:pt x="54" y="186"/>
                    </a:lnTo>
                    <a:lnTo>
                      <a:pt x="45" y="181"/>
                    </a:lnTo>
                    <a:lnTo>
                      <a:pt x="36" y="177"/>
                    </a:lnTo>
                    <a:lnTo>
                      <a:pt x="29" y="169"/>
                    </a:lnTo>
                    <a:lnTo>
                      <a:pt x="26" y="168"/>
                    </a:lnTo>
                    <a:lnTo>
                      <a:pt x="0" y="163"/>
                    </a:lnTo>
                    <a:lnTo>
                      <a:pt x="4" y="158"/>
                    </a:lnTo>
                    <a:lnTo>
                      <a:pt x="11" y="151"/>
                    </a:lnTo>
                    <a:lnTo>
                      <a:pt x="15" y="141"/>
                    </a:lnTo>
                    <a:lnTo>
                      <a:pt x="20" y="127"/>
                    </a:lnTo>
                    <a:lnTo>
                      <a:pt x="20" y="112"/>
                    </a:lnTo>
                    <a:lnTo>
                      <a:pt x="20" y="89"/>
                    </a:lnTo>
                    <a:lnTo>
                      <a:pt x="21" y="71"/>
                    </a:lnTo>
                    <a:lnTo>
                      <a:pt x="21" y="65"/>
                    </a:lnTo>
                    <a:lnTo>
                      <a:pt x="22" y="60"/>
                    </a:lnTo>
                    <a:lnTo>
                      <a:pt x="21" y="54"/>
                    </a:lnTo>
                    <a:lnTo>
                      <a:pt x="22" y="53"/>
                    </a:lnTo>
                    <a:lnTo>
                      <a:pt x="36" y="49"/>
                    </a:lnTo>
                    <a:lnTo>
                      <a:pt x="49" y="33"/>
                    </a:lnTo>
                    <a:lnTo>
                      <a:pt x="54" y="22"/>
                    </a:lnTo>
                    <a:lnTo>
                      <a:pt x="73" y="21"/>
                    </a:lnTo>
                    <a:lnTo>
                      <a:pt x="81" y="13"/>
                    </a:lnTo>
                    <a:lnTo>
                      <a:pt x="86" y="10"/>
                    </a:lnTo>
                    <a:lnTo>
                      <a:pt x="91" y="7"/>
                    </a:lnTo>
                    <a:lnTo>
                      <a:pt x="102" y="5"/>
                    </a:lnTo>
                    <a:lnTo>
                      <a:pt x="109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6" y="3"/>
                    </a:lnTo>
                    <a:lnTo>
                      <a:pt x="124" y="4"/>
                    </a:lnTo>
                    <a:lnTo>
                      <a:pt x="117" y="7"/>
                    </a:lnTo>
                    <a:lnTo>
                      <a:pt x="108" y="16"/>
                    </a:lnTo>
                    <a:lnTo>
                      <a:pt x="99" y="21"/>
                    </a:lnTo>
                    <a:lnTo>
                      <a:pt x="91" y="25"/>
                    </a:lnTo>
                    <a:lnTo>
                      <a:pt x="88" y="29"/>
                    </a:lnTo>
                    <a:lnTo>
                      <a:pt x="86" y="34"/>
                    </a:lnTo>
                    <a:lnTo>
                      <a:pt x="88" y="47"/>
                    </a:lnTo>
                    <a:lnTo>
                      <a:pt x="89" y="49"/>
                    </a:lnTo>
                    <a:lnTo>
                      <a:pt x="90" y="58"/>
                    </a:lnTo>
                    <a:lnTo>
                      <a:pt x="88" y="70"/>
                    </a:lnTo>
                    <a:lnTo>
                      <a:pt x="90" y="79"/>
                    </a:lnTo>
                    <a:lnTo>
                      <a:pt x="99" y="85"/>
                    </a:lnTo>
                    <a:lnTo>
                      <a:pt x="136" y="90"/>
                    </a:lnTo>
                    <a:lnTo>
                      <a:pt x="138" y="98"/>
                    </a:lnTo>
                    <a:lnTo>
                      <a:pt x="151" y="98"/>
                    </a:lnTo>
                    <a:lnTo>
                      <a:pt x="156" y="96"/>
                    </a:lnTo>
                    <a:lnTo>
                      <a:pt x="159" y="96"/>
                    </a:lnTo>
                    <a:lnTo>
                      <a:pt x="159" y="102"/>
                    </a:lnTo>
                    <a:lnTo>
                      <a:pt x="153" y="107"/>
                    </a:lnTo>
                    <a:lnTo>
                      <a:pt x="151" y="116"/>
                    </a:lnTo>
                    <a:lnTo>
                      <a:pt x="154" y="129"/>
                    </a:lnTo>
                    <a:lnTo>
                      <a:pt x="162" y="132"/>
                    </a:lnTo>
                    <a:lnTo>
                      <a:pt x="153" y="140"/>
                    </a:lnTo>
                    <a:lnTo>
                      <a:pt x="156" y="148"/>
                    </a:lnTo>
                    <a:lnTo>
                      <a:pt x="162" y="163"/>
                    </a:lnTo>
                    <a:lnTo>
                      <a:pt x="158" y="163"/>
                    </a:lnTo>
                    <a:lnTo>
                      <a:pt x="158" y="160"/>
                    </a:lnTo>
                    <a:lnTo>
                      <a:pt x="154" y="154"/>
                    </a:lnTo>
                    <a:lnTo>
                      <a:pt x="129" y="157"/>
                    </a:lnTo>
                    <a:lnTo>
                      <a:pt x="130" y="166"/>
                    </a:lnTo>
                    <a:lnTo>
                      <a:pt x="137" y="166"/>
                    </a:lnTo>
                    <a:lnTo>
                      <a:pt x="140" y="175"/>
                    </a:lnTo>
                    <a:lnTo>
                      <a:pt x="136" y="172"/>
                    </a:lnTo>
                    <a:lnTo>
                      <a:pt x="131" y="172"/>
                    </a:lnTo>
                    <a:lnTo>
                      <a:pt x="130" y="173"/>
                    </a:lnTo>
                    <a:lnTo>
                      <a:pt x="130" y="182"/>
                    </a:lnTo>
                    <a:lnTo>
                      <a:pt x="136" y="19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6" name="Freeform 276"/>
              <p:cNvSpPr>
                <a:spLocks/>
              </p:cNvSpPr>
              <p:nvPr/>
            </p:nvSpPr>
            <p:spPr bwMode="auto">
              <a:xfrm>
                <a:off x="1930" y="3014"/>
                <a:ext cx="249" cy="611"/>
              </a:xfrm>
              <a:custGeom>
                <a:avLst/>
                <a:gdLst>
                  <a:gd name="T0" fmla="*/ 89 w 292"/>
                  <a:gd name="T1" fmla="*/ 36 h 658"/>
                  <a:gd name="T2" fmla="*/ 75 w 292"/>
                  <a:gd name="T3" fmla="*/ 57 h 658"/>
                  <a:gd name="T4" fmla="*/ 52 w 292"/>
                  <a:gd name="T5" fmla="*/ 112 h 658"/>
                  <a:gd name="T6" fmla="*/ 41 w 292"/>
                  <a:gd name="T7" fmla="*/ 244 h 658"/>
                  <a:gd name="T8" fmla="*/ 27 w 292"/>
                  <a:gd name="T9" fmla="*/ 279 h 658"/>
                  <a:gd name="T10" fmla="*/ 27 w 292"/>
                  <a:gd name="T11" fmla="*/ 290 h 658"/>
                  <a:gd name="T12" fmla="*/ 24 w 292"/>
                  <a:gd name="T13" fmla="*/ 320 h 658"/>
                  <a:gd name="T14" fmla="*/ 23 w 292"/>
                  <a:gd name="T15" fmla="*/ 329 h 658"/>
                  <a:gd name="T16" fmla="*/ 21 w 292"/>
                  <a:gd name="T17" fmla="*/ 380 h 658"/>
                  <a:gd name="T18" fmla="*/ 25 w 292"/>
                  <a:gd name="T19" fmla="*/ 418 h 658"/>
                  <a:gd name="T20" fmla="*/ 8 w 292"/>
                  <a:gd name="T21" fmla="*/ 439 h 658"/>
                  <a:gd name="T22" fmla="*/ 0 w 292"/>
                  <a:gd name="T23" fmla="*/ 528 h 658"/>
                  <a:gd name="T24" fmla="*/ 4 w 292"/>
                  <a:gd name="T25" fmla="*/ 551 h 658"/>
                  <a:gd name="T26" fmla="*/ 61 w 292"/>
                  <a:gd name="T27" fmla="*/ 583 h 658"/>
                  <a:gd name="T28" fmla="*/ 110 w 292"/>
                  <a:gd name="T29" fmla="*/ 637 h 658"/>
                  <a:gd name="T30" fmla="*/ 128 w 292"/>
                  <a:gd name="T31" fmla="*/ 645 h 658"/>
                  <a:gd name="T32" fmla="*/ 103 w 292"/>
                  <a:gd name="T33" fmla="*/ 612 h 658"/>
                  <a:gd name="T34" fmla="*/ 78 w 292"/>
                  <a:gd name="T35" fmla="*/ 606 h 658"/>
                  <a:gd name="T36" fmla="*/ 62 w 292"/>
                  <a:gd name="T37" fmla="*/ 563 h 658"/>
                  <a:gd name="T38" fmla="*/ 60 w 292"/>
                  <a:gd name="T39" fmla="*/ 532 h 658"/>
                  <a:gd name="T40" fmla="*/ 81 w 292"/>
                  <a:gd name="T41" fmla="*/ 505 h 658"/>
                  <a:gd name="T42" fmla="*/ 103 w 292"/>
                  <a:gd name="T43" fmla="*/ 483 h 658"/>
                  <a:gd name="T44" fmla="*/ 100 w 292"/>
                  <a:gd name="T45" fmla="*/ 457 h 658"/>
                  <a:gd name="T46" fmla="*/ 82 w 292"/>
                  <a:gd name="T47" fmla="*/ 444 h 658"/>
                  <a:gd name="T48" fmla="*/ 89 w 292"/>
                  <a:gd name="T49" fmla="*/ 421 h 658"/>
                  <a:gd name="T50" fmla="*/ 122 w 292"/>
                  <a:gd name="T51" fmla="*/ 380 h 658"/>
                  <a:gd name="T52" fmla="*/ 134 w 292"/>
                  <a:gd name="T53" fmla="*/ 352 h 658"/>
                  <a:gd name="T54" fmla="*/ 122 w 292"/>
                  <a:gd name="T55" fmla="*/ 333 h 658"/>
                  <a:gd name="T56" fmla="*/ 155 w 292"/>
                  <a:gd name="T57" fmla="*/ 311 h 658"/>
                  <a:gd name="T58" fmla="*/ 173 w 292"/>
                  <a:gd name="T59" fmla="*/ 291 h 658"/>
                  <a:gd name="T60" fmla="*/ 212 w 292"/>
                  <a:gd name="T61" fmla="*/ 290 h 658"/>
                  <a:gd name="T62" fmla="*/ 237 w 292"/>
                  <a:gd name="T63" fmla="*/ 264 h 658"/>
                  <a:gd name="T64" fmla="*/ 225 w 292"/>
                  <a:gd name="T65" fmla="*/ 216 h 658"/>
                  <a:gd name="T66" fmla="*/ 219 w 292"/>
                  <a:gd name="T67" fmla="*/ 192 h 658"/>
                  <a:gd name="T68" fmla="*/ 219 w 292"/>
                  <a:gd name="T69" fmla="*/ 150 h 658"/>
                  <a:gd name="T70" fmla="*/ 240 w 292"/>
                  <a:gd name="T71" fmla="*/ 119 h 658"/>
                  <a:gd name="T72" fmla="*/ 291 w 292"/>
                  <a:gd name="T73" fmla="*/ 69 h 658"/>
                  <a:gd name="T74" fmla="*/ 280 w 292"/>
                  <a:gd name="T75" fmla="*/ 57 h 658"/>
                  <a:gd name="T76" fmla="*/ 270 w 292"/>
                  <a:gd name="T77" fmla="*/ 73 h 658"/>
                  <a:gd name="T78" fmla="*/ 212 w 292"/>
                  <a:gd name="T79" fmla="*/ 86 h 658"/>
                  <a:gd name="T80" fmla="*/ 185 w 292"/>
                  <a:gd name="T81" fmla="*/ 27 h 658"/>
                  <a:gd name="T82" fmla="*/ 156 w 292"/>
                  <a:gd name="T83" fmla="*/ 14 h 658"/>
                  <a:gd name="T84" fmla="*/ 147 w 292"/>
                  <a:gd name="T85" fmla="*/ 0 h 658"/>
                  <a:gd name="T86" fmla="*/ 130 w 292"/>
                  <a:gd name="T87" fmla="*/ 10 h 658"/>
                  <a:gd name="T88" fmla="*/ 103 w 292"/>
                  <a:gd name="T89" fmla="*/ 0 h 658"/>
                  <a:gd name="T90" fmla="*/ 90 w 292"/>
                  <a:gd name="T91" fmla="*/ 16 h 6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92"/>
                  <a:gd name="T139" fmla="*/ 0 h 658"/>
                  <a:gd name="T140" fmla="*/ 292 w 292"/>
                  <a:gd name="T141" fmla="*/ 658 h 6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92" h="658">
                    <a:moveTo>
                      <a:pt x="90" y="16"/>
                    </a:moveTo>
                    <a:lnTo>
                      <a:pt x="90" y="24"/>
                    </a:lnTo>
                    <a:lnTo>
                      <a:pt x="89" y="36"/>
                    </a:lnTo>
                    <a:lnTo>
                      <a:pt x="82" y="40"/>
                    </a:lnTo>
                    <a:lnTo>
                      <a:pt x="78" y="47"/>
                    </a:lnTo>
                    <a:lnTo>
                      <a:pt x="75" y="57"/>
                    </a:lnTo>
                    <a:lnTo>
                      <a:pt x="65" y="73"/>
                    </a:lnTo>
                    <a:lnTo>
                      <a:pt x="54" y="96"/>
                    </a:lnTo>
                    <a:lnTo>
                      <a:pt x="52" y="112"/>
                    </a:lnTo>
                    <a:lnTo>
                      <a:pt x="52" y="144"/>
                    </a:lnTo>
                    <a:lnTo>
                      <a:pt x="51" y="232"/>
                    </a:lnTo>
                    <a:lnTo>
                      <a:pt x="41" y="244"/>
                    </a:lnTo>
                    <a:lnTo>
                      <a:pt x="35" y="253"/>
                    </a:lnTo>
                    <a:lnTo>
                      <a:pt x="33" y="262"/>
                    </a:lnTo>
                    <a:lnTo>
                      <a:pt x="27" y="279"/>
                    </a:lnTo>
                    <a:lnTo>
                      <a:pt x="24" y="280"/>
                    </a:lnTo>
                    <a:lnTo>
                      <a:pt x="24" y="283"/>
                    </a:lnTo>
                    <a:lnTo>
                      <a:pt x="27" y="290"/>
                    </a:lnTo>
                    <a:lnTo>
                      <a:pt x="24" y="300"/>
                    </a:lnTo>
                    <a:lnTo>
                      <a:pt x="26" y="307"/>
                    </a:lnTo>
                    <a:lnTo>
                      <a:pt x="24" y="320"/>
                    </a:lnTo>
                    <a:lnTo>
                      <a:pt x="21" y="322"/>
                    </a:lnTo>
                    <a:lnTo>
                      <a:pt x="21" y="329"/>
                    </a:lnTo>
                    <a:lnTo>
                      <a:pt x="23" y="329"/>
                    </a:lnTo>
                    <a:lnTo>
                      <a:pt x="23" y="367"/>
                    </a:lnTo>
                    <a:lnTo>
                      <a:pt x="21" y="375"/>
                    </a:lnTo>
                    <a:lnTo>
                      <a:pt x="21" y="380"/>
                    </a:lnTo>
                    <a:lnTo>
                      <a:pt x="24" y="388"/>
                    </a:lnTo>
                    <a:lnTo>
                      <a:pt x="25" y="406"/>
                    </a:lnTo>
                    <a:lnTo>
                      <a:pt x="25" y="418"/>
                    </a:lnTo>
                    <a:lnTo>
                      <a:pt x="23" y="426"/>
                    </a:lnTo>
                    <a:lnTo>
                      <a:pt x="14" y="433"/>
                    </a:lnTo>
                    <a:lnTo>
                      <a:pt x="8" y="439"/>
                    </a:lnTo>
                    <a:lnTo>
                      <a:pt x="4" y="450"/>
                    </a:lnTo>
                    <a:lnTo>
                      <a:pt x="3" y="527"/>
                    </a:lnTo>
                    <a:lnTo>
                      <a:pt x="0" y="528"/>
                    </a:lnTo>
                    <a:lnTo>
                      <a:pt x="1" y="532"/>
                    </a:lnTo>
                    <a:lnTo>
                      <a:pt x="3" y="540"/>
                    </a:lnTo>
                    <a:lnTo>
                      <a:pt x="4" y="551"/>
                    </a:lnTo>
                    <a:lnTo>
                      <a:pt x="16" y="563"/>
                    </a:lnTo>
                    <a:lnTo>
                      <a:pt x="59" y="565"/>
                    </a:lnTo>
                    <a:lnTo>
                      <a:pt x="61" y="583"/>
                    </a:lnTo>
                    <a:lnTo>
                      <a:pt x="61" y="608"/>
                    </a:lnTo>
                    <a:lnTo>
                      <a:pt x="65" y="635"/>
                    </a:lnTo>
                    <a:lnTo>
                      <a:pt x="110" y="637"/>
                    </a:lnTo>
                    <a:lnTo>
                      <a:pt x="124" y="657"/>
                    </a:lnTo>
                    <a:lnTo>
                      <a:pt x="127" y="650"/>
                    </a:lnTo>
                    <a:lnTo>
                      <a:pt x="128" y="645"/>
                    </a:lnTo>
                    <a:lnTo>
                      <a:pt x="128" y="635"/>
                    </a:lnTo>
                    <a:lnTo>
                      <a:pt x="115" y="621"/>
                    </a:lnTo>
                    <a:lnTo>
                      <a:pt x="103" y="612"/>
                    </a:lnTo>
                    <a:lnTo>
                      <a:pt x="98" y="613"/>
                    </a:lnTo>
                    <a:lnTo>
                      <a:pt x="85" y="610"/>
                    </a:lnTo>
                    <a:lnTo>
                      <a:pt x="78" y="606"/>
                    </a:lnTo>
                    <a:lnTo>
                      <a:pt x="72" y="597"/>
                    </a:lnTo>
                    <a:lnTo>
                      <a:pt x="65" y="583"/>
                    </a:lnTo>
                    <a:lnTo>
                      <a:pt x="62" y="563"/>
                    </a:lnTo>
                    <a:lnTo>
                      <a:pt x="61" y="559"/>
                    </a:lnTo>
                    <a:lnTo>
                      <a:pt x="59" y="546"/>
                    </a:lnTo>
                    <a:lnTo>
                      <a:pt x="60" y="532"/>
                    </a:lnTo>
                    <a:lnTo>
                      <a:pt x="63" y="526"/>
                    </a:lnTo>
                    <a:lnTo>
                      <a:pt x="68" y="523"/>
                    </a:lnTo>
                    <a:lnTo>
                      <a:pt x="81" y="505"/>
                    </a:lnTo>
                    <a:lnTo>
                      <a:pt x="93" y="497"/>
                    </a:lnTo>
                    <a:lnTo>
                      <a:pt x="101" y="490"/>
                    </a:lnTo>
                    <a:lnTo>
                      <a:pt x="103" y="483"/>
                    </a:lnTo>
                    <a:lnTo>
                      <a:pt x="104" y="471"/>
                    </a:lnTo>
                    <a:lnTo>
                      <a:pt x="104" y="463"/>
                    </a:lnTo>
                    <a:lnTo>
                      <a:pt x="100" y="457"/>
                    </a:lnTo>
                    <a:lnTo>
                      <a:pt x="92" y="454"/>
                    </a:lnTo>
                    <a:lnTo>
                      <a:pt x="86" y="450"/>
                    </a:lnTo>
                    <a:lnTo>
                      <a:pt x="82" y="444"/>
                    </a:lnTo>
                    <a:lnTo>
                      <a:pt x="81" y="434"/>
                    </a:lnTo>
                    <a:lnTo>
                      <a:pt x="84" y="425"/>
                    </a:lnTo>
                    <a:lnTo>
                      <a:pt x="89" y="421"/>
                    </a:lnTo>
                    <a:lnTo>
                      <a:pt x="98" y="421"/>
                    </a:lnTo>
                    <a:lnTo>
                      <a:pt x="114" y="399"/>
                    </a:lnTo>
                    <a:lnTo>
                      <a:pt x="122" y="380"/>
                    </a:lnTo>
                    <a:lnTo>
                      <a:pt x="122" y="369"/>
                    </a:lnTo>
                    <a:lnTo>
                      <a:pt x="134" y="366"/>
                    </a:lnTo>
                    <a:lnTo>
                      <a:pt x="134" y="352"/>
                    </a:lnTo>
                    <a:lnTo>
                      <a:pt x="122" y="346"/>
                    </a:lnTo>
                    <a:lnTo>
                      <a:pt x="120" y="338"/>
                    </a:lnTo>
                    <a:lnTo>
                      <a:pt x="122" y="333"/>
                    </a:lnTo>
                    <a:lnTo>
                      <a:pt x="128" y="330"/>
                    </a:lnTo>
                    <a:lnTo>
                      <a:pt x="151" y="333"/>
                    </a:lnTo>
                    <a:lnTo>
                      <a:pt x="155" y="311"/>
                    </a:lnTo>
                    <a:lnTo>
                      <a:pt x="158" y="300"/>
                    </a:lnTo>
                    <a:lnTo>
                      <a:pt x="165" y="293"/>
                    </a:lnTo>
                    <a:lnTo>
                      <a:pt x="173" y="291"/>
                    </a:lnTo>
                    <a:lnTo>
                      <a:pt x="181" y="293"/>
                    </a:lnTo>
                    <a:lnTo>
                      <a:pt x="200" y="293"/>
                    </a:lnTo>
                    <a:lnTo>
                      <a:pt x="212" y="290"/>
                    </a:lnTo>
                    <a:lnTo>
                      <a:pt x="221" y="285"/>
                    </a:lnTo>
                    <a:lnTo>
                      <a:pt x="230" y="276"/>
                    </a:lnTo>
                    <a:lnTo>
                      <a:pt x="237" y="264"/>
                    </a:lnTo>
                    <a:lnTo>
                      <a:pt x="238" y="250"/>
                    </a:lnTo>
                    <a:lnTo>
                      <a:pt x="231" y="231"/>
                    </a:lnTo>
                    <a:lnTo>
                      <a:pt x="225" y="216"/>
                    </a:lnTo>
                    <a:lnTo>
                      <a:pt x="219" y="205"/>
                    </a:lnTo>
                    <a:lnTo>
                      <a:pt x="218" y="198"/>
                    </a:lnTo>
                    <a:lnTo>
                      <a:pt x="219" y="192"/>
                    </a:lnTo>
                    <a:lnTo>
                      <a:pt x="217" y="173"/>
                    </a:lnTo>
                    <a:lnTo>
                      <a:pt x="217" y="158"/>
                    </a:lnTo>
                    <a:lnTo>
                      <a:pt x="219" y="150"/>
                    </a:lnTo>
                    <a:lnTo>
                      <a:pt x="231" y="132"/>
                    </a:lnTo>
                    <a:lnTo>
                      <a:pt x="233" y="128"/>
                    </a:lnTo>
                    <a:lnTo>
                      <a:pt x="240" y="119"/>
                    </a:lnTo>
                    <a:lnTo>
                      <a:pt x="250" y="108"/>
                    </a:lnTo>
                    <a:lnTo>
                      <a:pt x="287" y="81"/>
                    </a:lnTo>
                    <a:lnTo>
                      <a:pt x="291" y="69"/>
                    </a:lnTo>
                    <a:lnTo>
                      <a:pt x="289" y="63"/>
                    </a:lnTo>
                    <a:lnTo>
                      <a:pt x="283" y="60"/>
                    </a:lnTo>
                    <a:lnTo>
                      <a:pt x="280" y="57"/>
                    </a:lnTo>
                    <a:lnTo>
                      <a:pt x="280" y="55"/>
                    </a:lnTo>
                    <a:lnTo>
                      <a:pt x="275" y="57"/>
                    </a:lnTo>
                    <a:lnTo>
                      <a:pt x="270" y="73"/>
                    </a:lnTo>
                    <a:lnTo>
                      <a:pt x="267" y="82"/>
                    </a:lnTo>
                    <a:lnTo>
                      <a:pt x="266" y="87"/>
                    </a:lnTo>
                    <a:lnTo>
                      <a:pt x="212" y="86"/>
                    </a:lnTo>
                    <a:lnTo>
                      <a:pt x="229" y="51"/>
                    </a:lnTo>
                    <a:lnTo>
                      <a:pt x="191" y="34"/>
                    </a:lnTo>
                    <a:lnTo>
                      <a:pt x="185" y="27"/>
                    </a:lnTo>
                    <a:lnTo>
                      <a:pt x="168" y="20"/>
                    </a:lnTo>
                    <a:lnTo>
                      <a:pt x="158" y="15"/>
                    </a:lnTo>
                    <a:lnTo>
                      <a:pt x="156" y="14"/>
                    </a:lnTo>
                    <a:lnTo>
                      <a:pt x="157" y="5"/>
                    </a:lnTo>
                    <a:lnTo>
                      <a:pt x="151" y="1"/>
                    </a:lnTo>
                    <a:lnTo>
                      <a:pt x="147" y="0"/>
                    </a:lnTo>
                    <a:lnTo>
                      <a:pt x="141" y="3"/>
                    </a:lnTo>
                    <a:lnTo>
                      <a:pt x="130" y="15"/>
                    </a:lnTo>
                    <a:lnTo>
                      <a:pt x="130" y="10"/>
                    </a:lnTo>
                    <a:lnTo>
                      <a:pt x="127" y="4"/>
                    </a:lnTo>
                    <a:lnTo>
                      <a:pt x="118" y="3"/>
                    </a:lnTo>
                    <a:lnTo>
                      <a:pt x="103" y="0"/>
                    </a:lnTo>
                    <a:lnTo>
                      <a:pt x="100" y="6"/>
                    </a:lnTo>
                    <a:lnTo>
                      <a:pt x="96" y="12"/>
                    </a:lnTo>
                    <a:lnTo>
                      <a:pt x="90" y="16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7" name="Freeform 277"/>
              <p:cNvSpPr>
                <a:spLocks/>
              </p:cNvSpPr>
              <p:nvPr/>
            </p:nvSpPr>
            <p:spPr bwMode="auto">
              <a:xfrm>
                <a:off x="1926" y="2654"/>
                <a:ext cx="491" cy="529"/>
              </a:xfrm>
              <a:custGeom>
                <a:avLst/>
                <a:gdLst>
                  <a:gd name="T0" fmla="*/ 347 w 574"/>
                  <a:gd name="T1" fmla="*/ 496 h 571"/>
                  <a:gd name="T2" fmla="*/ 416 w 574"/>
                  <a:gd name="T3" fmla="*/ 415 h 571"/>
                  <a:gd name="T4" fmla="*/ 480 w 574"/>
                  <a:gd name="T5" fmla="*/ 381 h 571"/>
                  <a:gd name="T6" fmla="*/ 509 w 574"/>
                  <a:gd name="T7" fmla="*/ 283 h 571"/>
                  <a:gd name="T8" fmla="*/ 571 w 574"/>
                  <a:gd name="T9" fmla="*/ 170 h 571"/>
                  <a:gd name="T10" fmla="*/ 555 w 574"/>
                  <a:gd name="T11" fmla="*/ 136 h 571"/>
                  <a:gd name="T12" fmla="*/ 482 w 574"/>
                  <a:gd name="T13" fmla="*/ 110 h 571"/>
                  <a:gd name="T14" fmla="*/ 407 w 574"/>
                  <a:gd name="T15" fmla="*/ 98 h 571"/>
                  <a:gd name="T16" fmla="*/ 395 w 574"/>
                  <a:gd name="T17" fmla="*/ 77 h 571"/>
                  <a:gd name="T18" fmla="*/ 317 w 574"/>
                  <a:gd name="T19" fmla="*/ 94 h 571"/>
                  <a:gd name="T20" fmla="*/ 312 w 574"/>
                  <a:gd name="T21" fmla="*/ 89 h 571"/>
                  <a:gd name="T22" fmla="*/ 347 w 574"/>
                  <a:gd name="T23" fmla="*/ 51 h 571"/>
                  <a:gd name="T24" fmla="*/ 318 w 574"/>
                  <a:gd name="T25" fmla="*/ 10 h 571"/>
                  <a:gd name="T26" fmla="*/ 291 w 574"/>
                  <a:gd name="T27" fmla="*/ 10 h 571"/>
                  <a:gd name="T28" fmla="*/ 277 w 574"/>
                  <a:gd name="T29" fmla="*/ 24 h 571"/>
                  <a:gd name="T30" fmla="*/ 255 w 574"/>
                  <a:gd name="T31" fmla="*/ 24 h 571"/>
                  <a:gd name="T32" fmla="*/ 240 w 574"/>
                  <a:gd name="T33" fmla="*/ 24 h 571"/>
                  <a:gd name="T34" fmla="*/ 218 w 574"/>
                  <a:gd name="T35" fmla="*/ 26 h 571"/>
                  <a:gd name="T36" fmla="*/ 198 w 574"/>
                  <a:gd name="T37" fmla="*/ 29 h 571"/>
                  <a:gd name="T38" fmla="*/ 190 w 574"/>
                  <a:gd name="T39" fmla="*/ 3 h 571"/>
                  <a:gd name="T40" fmla="*/ 169 w 574"/>
                  <a:gd name="T41" fmla="*/ 11 h 571"/>
                  <a:gd name="T42" fmla="*/ 139 w 574"/>
                  <a:gd name="T43" fmla="*/ 8 h 571"/>
                  <a:gd name="T44" fmla="*/ 132 w 574"/>
                  <a:gd name="T45" fmla="*/ 14 h 571"/>
                  <a:gd name="T46" fmla="*/ 146 w 574"/>
                  <a:gd name="T47" fmla="*/ 25 h 571"/>
                  <a:gd name="T48" fmla="*/ 100 w 574"/>
                  <a:gd name="T49" fmla="*/ 52 h 571"/>
                  <a:gd name="T50" fmla="*/ 55 w 574"/>
                  <a:gd name="T51" fmla="*/ 44 h 571"/>
                  <a:gd name="T52" fmla="*/ 62 w 574"/>
                  <a:gd name="T53" fmla="*/ 59 h 571"/>
                  <a:gd name="T54" fmla="*/ 62 w 574"/>
                  <a:gd name="T55" fmla="*/ 76 h 571"/>
                  <a:gd name="T56" fmla="*/ 54 w 574"/>
                  <a:gd name="T57" fmla="*/ 132 h 571"/>
                  <a:gd name="T58" fmla="*/ 27 w 574"/>
                  <a:gd name="T59" fmla="*/ 134 h 571"/>
                  <a:gd name="T60" fmla="*/ 6 w 574"/>
                  <a:gd name="T61" fmla="*/ 159 h 571"/>
                  <a:gd name="T62" fmla="*/ 5 w 574"/>
                  <a:gd name="T63" fmla="*/ 194 h 571"/>
                  <a:gd name="T64" fmla="*/ 14 w 574"/>
                  <a:gd name="T65" fmla="*/ 198 h 571"/>
                  <a:gd name="T66" fmla="*/ 32 w 574"/>
                  <a:gd name="T67" fmla="*/ 205 h 571"/>
                  <a:gd name="T68" fmla="*/ 45 w 574"/>
                  <a:gd name="T69" fmla="*/ 222 h 571"/>
                  <a:gd name="T70" fmla="*/ 91 w 574"/>
                  <a:gd name="T71" fmla="*/ 216 h 571"/>
                  <a:gd name="T72" fmla="*/ 110 w 574"/>
                  <a:gd name="T73" fmla="*/ 210 h 571"/>
                  <a:gd name="T74" fmla="*/ 120 w 574"/>
                  <a:gd name="T75" fmla="*/ 225 h 571"/>
                  <a:gd name="T76" fmla="*/ 158 w 574"/>
                  <a:gd name="T77" fmla="*/ 250 h 571"/>
                  <a:gd name="T78" fmla="*/ 185 w 574"/>
                  <a:gd name="T79" fmla="*/ 276 h 571"/>
                  <a:gd name="T80" fmla="*/ 220 w 574"/>
                  <a:gd name="T81" fmla="*/ 301 h 571"/>
                  <a:gd name="T82" fmla="*/ 231 w 574"/>
                  <a:gd name="T83" fmla="*/ 321 h 571"/>
                  <a:gd name="T84" fmla="*/ 230 w 574"/>
                  <a:gd name="T85" fmla="*/ 369 h 571"/>
                  <a:gd name="T86" fmla="*/ 255 w 574"/>
                  <a:gd name="T87" fmla="*/ 421 h 571"/>
                  <a:gd name="T88" fmla="*/ 272 w 574"/>
                  <a:gd name="T89" fmla="*/ 432 h 571"/>
                  <a:gd name="T90" fmla="*/ 291 w 574"/>
                  <a:gd name="T91" fmla="*/ 458 h 571"/>
                  <a:gd name="T92" fmla="*/ 234 w 574"/>
                  <a:gd name="T93" fmla="*/ 517 h 571"/>
                  <a:gd name="T94" fmla="*/ 246 w 574"/>
                  <a:gd name="T95" fmla="*/ 527 h 571"/>
                  <a:gd name="T96" fmla="*/ 299 w 574"/>
                  <a:gd name="T97" fmla="*/ 565 h 5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4"/>
                  <a:gd name="T148" fmla="*/ 0 h 571"/>
                  <a:gd name="T149" fmla="*/ 574 w 574"/>
                  <a:gd name="T150" fmla="*/ 571 h 57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4" h="571">
                    <a:moveTo>
                      <a:pt x="312" y="559"/>
                    </a:moveTo>
                    <a:lnTo>
                      <a:pt x="317" y="550"/>
                    </a:lnTo>
                    <a:lnTo>
                      <a:pt x="331" y="526"/>
                    </a:lnTo>
                    <a:lnTo>
                      <a:pt x="347" y="496"/>
                    </a:lnTo>
                    <a:lnTo>
                      <a:pt x="362" y="457"/>
                    </a:lnTo>
                    <a:lnTo>
                      <a:pt x="370" y="447"/>
                    </a:lnTo>
                    <a:lnTo>
                      <a:pt x="389" y="431"/>
                    </a:lnTo>
                    <a:lnTo>
                      <a:pt x="416" y="415"/>
                    </a:lnTo>
                    <a:lnTo>
                      <a:pt x="448" y="404"/>
                    </a:lnTo>
                    <a:lnTo>
                      <a:pt x="458" y="399"/>
                    </a:lnTo>
                    <a:lnTo>
                      <a:pt x="468" y="392"/>
                    </a:lnTo>
                    <a:lnTo>
                      <a:pt x="480" y="381"/>
                    </a:lnTo>
                    <a:lnTo>
                      <a:pt x="491" y="364"/>
                    </a:lnTo>
                    <a:lnTo>
                      <a:pt x="500" y="344"/>
                    </a:lnTo>
                    <a:lnTo>
                      <a:pt x="507" y="317"/>
                    </a:lnTo>
                    <a:lnTo>
                      <a:pt x="509" y="283"/>
                    </a:lnTo>
                    <a:lnTo>
                      <a:pt x="553" y="216"/>
                    </a:lnTo>
                    <a:lnTo>
                      <a:pt x="563" y="203"/>
                    </a:lnTo>
                    <a:lnTo>
                      <a:pt x="569" y="190"/>
                    </a:lnTo>
                    <a:lnTo>
                      <a:pt x="571" y="170"/>
                    </a:lnTo>
                    <a:lnTo>
                      <a:pt x="573" y="166"/>
                    </a:lnTo>
                    <a:lnTo>
                      <a:pt x="571" y="155"/>
                    </a:lnTo>
                    <a:lnTo>
                      <a:pt x="563" y="142"/>
                    </a:lnTo>
                    <a:lnTo>
                      <a:pt x="555" y="136"/>
                    </a:lnTo>
                    <a:lnTo>
                      <a:pt x="540" y="133"/>
                    </a:lnTo>
                    <a:lnTo>
                      <a:pt x="521" y="120"/>
                    </a:lnTo>
                    <a:lnTo>
                      <a:pt x="501" y="112"/>
                    </a:lnTo>
                    <a:lnTo>
                      <a:pt x="482" y="110"/>
                    </a:lnTo>
                    <a:lnTo>
                      <a:pt x="428" y="94"/>
                    </a:lnTo>
                    <a:lnTo>
                      <a:pt x="421" y="93"/>
                    </a:lnTo>
                    <a:lnTo>
                      <a:pt x="414" y="95"/>
                    </a:lnTo>
                    <a:lnTo>
                      <a:pt x="407" y="98"/>
                    </a:lnTo>
                    <a:lnTo>
                      <a:pt x="413" y="82"/>
                    </a:lnTo>
                    <a:lnTo>
                      <a:pt x="410" y="77"/>
                    </a:lnTo>
                    <a:lnTo>
                      <a:pt x="405" y="76"/>
                    </a:lnTo>
                    <a:lnTo>
                      <a:pt x="395" y="77"/>
                    </a:lnTo>
                    <a:lnTo>
                      <a:pt x="362" y="71"/>
                    </a:lnTo>
                    <a:lnTo>
                      <a:pt x="340" y="78"/>
                    </a:lnTo>
                    <a:lnTo>
                      <a:pt x="329" y="85"/>
                    </a:lnTo>
                    <a:lnTo>
                      <a:pt x="317" y="94"/>
                    </a:lnTo>
                    <a:lnTo>
                      <a:pt x="308" y="97"/>
                    </a:lnTo>
                    <a:lnTo>
                      <a:pt x="299" y="98"/>
                    </a:lnTo>
                    <a:lnTo>
                      <a:pt x="306" y="95"/>
                    </a:lnTo>
                    <a:lnTo>
                      <a:pt x="312" y="89"/>
                    </a:lnTo>
                    <a:lnTo>
                      <a:pt x="317" y="84"/>
                    </a:lnTo>
                    <a:lnTo>
                      <a:pt x="330" y="69"/>
                    </a:lnTo>
                    <a:lnTo>
                      <a:pt x="339" y="62"/>
                    </a:lnTo>
                    <a:lnTo>
                      <a:pt x="347" y="51"/>
                    </a:lnTo>
                    <a:lnTo>
                      <a:pt x="347" y="46"/>
                    </a:lnTo>
                    <a:lnTo>
                      <a:pt x="342" y="35"/>
                    </a:lnTo>
                    <a:lnTo>
                      <a:pt x="335" y="26"/>
                    </a:lnTo>
                    <a:lnTo>
                      <a:pt x="318" y="10"/>
                    </a:lnTo>
                    <a:lnTo>
                      <a:pt x="303" y="0"/>
                    </a:lnTo>
                    <a:lnTo>
                      <a:pt x="302" y="0"/>
                    </a:lnTo>
                    <a:lnTo>
                      <a:pt x="298" y="5"/>
                    </a:lnTo>
                    <a:lnTo>
                      <a:pt x="291" y="10"/>
                    </a:lnTo>
                    <a:lnTo>
                      <a:pt x="285" y="22"/>
                    </a:lnTo>
                    <a:lnTo>
                      <a:pt x="282" y="23"/>
                    </a:lnTo>
                    <a:lnTo>
                      <a:pt x="281" y="24"/>
                    </a:lnTo>
                    <a:lnTo>
                      <a:pt x="277" y="24"/>
                    </a:lnTo>
                    <a:lnTo>
                      <a:pt x="270" y="23"/>
                    </a:lnTo>
                    <a:lnTo>
                      <a:pt x="265" y="23"/>
                    </a:lnTo>
                    <a:lnTo>
                      <a:pt x="260" y="24"/>
                    </a:lnTo>
                    <a:lnTo>
                      <a:pt x="255" y="24"/>
                    </a:lnTo>
                    <a:lnTo>
                      <a:pt x="253" y="24"/>
                    </a:lnTo>
                    <a:lnTo>
                      <a:pt x="250" y="23"/>
                    </a:lnTo>
                    <a:lnTo>
                      <a:pt x="248" y="22"/>
                    </a:lnTo>
                    <a:lnTo>
                      <a:pt x="240" y="24"/>
                    </a:lnTo>
                    <a:lnTo>
                      <a:pt x="234" y="23"/>
                    </a:lnTo>
                    <a:lnTo>
                      <a:pt x="233" y="25"/>
                    </a:lnTo>
                    <a:lnTo>
                      <a:pt x="234" y="29"/>
                    </a:lnTo>
                    <a:lnTo>
                      <a:pt x="218" y="26"/>
                    </a:lnTo>
                    <a:lnTo>
                      <a:pt x="209" y="29"/>
                    </a:lnTo>
                    <a:lnTo>
                      <a:pt x="205" y="29"/>
                    </a:lnTo>
                    <a:lnTo>
                      <a:pt x="199" y="31"/>
                    </a:lnTo>
                    <a:lnTo>
                      <a:pt x="198" y="29"/>
                    </a:lnTo>
                    <a:lnTo>
                      <a:pt x="198" y="20"/>
                    </a:lnTo>
                    <a:lnTo>
                      <a:pt x="198" y="13"/>
                    </a:lnTo>
                    <a:lnTo>
                      <a:pt x="195" y="3"/>
                    </a:lnTo>
                    <a:lnTo>
                      <a:pt x="190" y="3"/>
                    </a:lnTo>
                    <a:lnTo>
                      <a:pt x="190" y="5"/>
                    </a:lnTo>
                    <a:lnTo>
                      <a:pt x="185" y="8"/>
                    </a:lnTo>
                    <a:lnTo>
                      <a:pt x="179" y="7"/>
                    </a:lnTo>
                    <a:lnTo>
                      <a:pt x="169" y="11"/>
                    </a:lnTo>
                    <a:lnTo>
                      <a:pt x="167" y="15"/>
                    </a:lnTo>
                    <a:lnTo>
                      <a:pt x="152" y="16"/>
                    </a:lnTo>
                    <a:lnTo>
                      <a:pt x="149" y="11"/>
                    </a:lnTo>
                    <a:lnTo>
                      <a:pt x="139" y="8"/>
                    </a:lnTo>
                    <a:lnTo>
                      <a:pt x="125" y="5"/>
                    </a:lnTo>
                    <a:lnTo>
                      <a:pt x="125" y="10"/>
                    </a:lnTo>
                    <a:lnTo>
                      <a:pt x="130" y="11"/>
                    </a:lnTo>
                    <a:lnTo>
                      <a:pt x="132" y="14"/>
                    </a:lnTo>
                    <a:lnTo>
                      <a:pt x="133" y="20"/>
                    </a:lnTo>
                    <a:lnTo>
                      <a:pt x="134" y="24"/>
                    </a:lnTo>
                    <a:lnTo>
                      <a:pt x="136" y="26"/>
                    </a:lnTo>
                    <a:lnTo>
                      <a:pt x="146" y="25"/>
                    </a:lnTo>
                    <a:lnTo>
                      <a:pt x="146" y="34"/>
                    </a:lnTo>
                    <a:lnTo>
                      <a:pt x="140" y="39"/>
                    </a:lnTo>
                    <a:lnTo>
                      <a:pt x="119" y="59"/>
                    </a:lnTo>
                    <a:lnTo>
                      <a:pt x="100" y="52"/>
                    </a:lnTo>
                    <a:lnTo>
                      <a:pt x="83" y="51"/>
                    </a:lnTo>
                    <a:lnTo>
                      <a:pt x="82" y="44"/>
                    </a:lnTo>
                    <a:lnTo>
                      <a:pt x="80" y="41"/>
                    </a:lnTo>
                    <a:lnTo>
                      <a:pt x="55" y="44"/>
                    </a:lnTo>
                    <a:lnTo>
                      <a:pt x="56" y="52"/>
                    </a:lnTo>
                    <a:lnTo>
                      <a:pt x="63" y="52"/>
                    </a:lnTo>
                    <a:lnTo>
                      <a:pt x="66" y="61"/>
                    </a:lnTo>
                    <a:lnTo>
                      <a:pt x="62" y="59"/>
                    </a:lnTo>
                    <a:lnTo>
                      <a:pt x="57" y="59"/>
                    </a:lnTo>
                    <a:lnTo>
                      <a:pt x="56" y="60"/>
                    </a:lnTo>
                    <a:lnTo>
                      <a:pt x="56" y="69"/>
                    </a:lnTo>
                    <a:lnTo>
                      <a:pt x="62" y="76"/>
                    </a:lnTo>
                    <a:lnTo>
                      <a:pt x="64" y="92"/>
                    </a:lnTo>
                    <a:lnTo>
                      <a:pt x="64" y="96"/>
                    </a:lnTo>
                    <a:lnTo>
                      <a:pt x="55" y="125"/>
                    </a:lnTo>
                    <a:lnTo>
                      <a:pt x="54" y="132"/>
                    </a:lnTo>
                    <a:lnTo>
                      <a:pt x="48" y="132"/>
                    </a:lnTo>
                    <a:lnTo>
                      <a:pt x="44" y="131"/>
                    </a:lnTo>
                    <a:lnTo>
                      <a:pt x="38" y="132"/>
                    </a:lnTo>
                    <a:lnTo>
                      <a:pt x="27" y="134"/>
                    </a:lnTo>
                    <a:lnTo>
                      <a:pt x="17" y="139"/>
                    </a:lnTo>
                    <a:lnTo>
                      <a:pt x="12" y="147"/>
                    </a:lnTo>
                    <a:lnTo>
                      <a:pt x="11" y="152"/>
                    </a:lnTo>
                    <a:lnTo>
                      <a:pt x="6" y="159"/>
                    </a:lnTo>
                    <a:lnTo>
                      <a:pt x="1" y="167"/>
                    </a:lnTo>
                    <a:lnTo>
                      <a:pt x="0" y="176"/>
                    </a:lnTo>
                    <a:lnTo>
                      <a:pt x="2" y="188"/>
                    </a:lnTo>
                    <a:lnTo>
                      <a:pt x="5" y="194"/>
                    </a:lnTo>
                    <a:lnTo>
                      <a:pt x="5" y="198"/>
                    </a:lnTo>
                    <a:lnTo>
                      <a:pt x="4" y="200"/>
                    </a:lnTo>
                    <a:lnTo>
                      <a:pt x="11" y="198"/>
                    </a:lnTo>
                    <a:lnTo>
                      <a:pt x="14" y="198"/>
                    </a:lnTo>
                    <a:lnTo>
                      <a:pt x="16" y="201"/>
                    </a:lnTo>
                    <a:lnTo>
                      <a:pt x="17" y="202"/>
                    </a:lnTo>
                    <a:lnTo>
                      <a:pt x="23" y="204"/>
                    </a:lnTo>
                    <a:lnTo>
                      <a:pt x="32" y="205"/>
                    </a:lnTo>
                    <a:lnTo>
                      <a:pt x="38" y="202"/>
                    </a:lnTo>
                    <a:lnTo>
                      <a:pt x="44" y="196"/>
                    </a:lnTo>
                    <a:lnTo>
                      <a:pt x="44" y="221"/>
                    </a:lnTo>
                    <a:lnTo>
                      <a:pt x="45" y="222"/>
                    </a:lnTo>
                    <a:lnTo>
                      <a:pt x="52" y="225"/>
                    </a:lnTo>
                    <a:lnTo>
                      <a:pt x="79" y="224"/>
                    </a:lnTo>
                    <a:lnTo>
                      <a:pt x="84" y="222"/>
                    </a:lnTo>
                    <a:lnTo>
                      <a:pt x="91" y="216"/>
                    </a:lnTo>
                    <a:lnTo>
                      <a:pt x="97" y="211"/>
                    </a:lnTo>
                    <a:lnTo>
                      <a:pt x="106" y="211"/>
                    </a:lnTo>
                    <a:lnTo>
                      <a:pt x="109" y="212"/>
                    </a:lnTo>
                    <a:lnTo>
                      <a:pt x="110" y="210"/>
                    </a:lnTo>
                    <a:lnTo>
                      <a:pt x="115" y="206"/>
                    </a:lnTo>
                    <a:lnTo>
                      <a:pt x="120" y="206"/>
                    </a:lnTo>
                    <a:lnTo>
                      <a:pt x="121" y="212"/>
                    </a:lnTo>
                    <a:lnTo>
                      <a:pt x="120" y="225"/>
                    </a:lnTo>
                    <a:lnTo>
                      <a:pt x="122" y="238"/>
                    </a:lnTo>
                    <a:lnTo>
                      <a:pt x="134" y="247"/>
                    </a:lnTo>
                    <a:lnTo>
                      <a:pt x="146" y="251"/>
                    </a:lnTo>
                    <a:lnTo>
                      <a:pt x="158" y="250"/>
                    </a:lnTo>
                    <a:lnTo>
                      <a:pt x="161" y="257"/>
                    </a:lnTo>
                    <a:lnTo>
                      <a:pt x="166" y="263"/>
                    </a:lnTo>
                    <a:lnTo>
                      <a:pt x="174" y="267"/>
                    </a:lnTo>
                    <a:lnTo>
                      <a:pt x="185" y="276"/>
                    </a:lnTo>
                    <a:lnTo>
                      <a:pt x="193" y="284"/>
                    </a:lnTo>
                    <a:lnTo>
                      <a:pt x="196" y="294"/>
                    </a:lnTo>
                    <a:lnTo>
                      <a:pt x="221" y="295"/>
                    </a:lnTo>
                    <a:lnTo>
                      <a:pt x="220" y="301"/>
                    </a:lnTo>
                    <a:lnTo>
                      <a:pt x="222" y="310"/>
                    </a:lnTo>
                    <a:lnTo>
                      <a:pt x="227" y="311"/>
                    </a:lnTo>
                    <a:lnTo>
                      <a:pt x="230" y="314"/>
                    </a:lnTo>
                    <a:lnTo>
                      <a:pt x="231" y="321"/>
                    </a:lnTo>
                    <a:lnTo>
                      <a:pt x="231" y="342"/>
                    </a:lnTo>
                    <a:lnTo>
                      <a:pt x="230" y="358"/>
                    </a:lnTo>
                    <a:lnTo>
                      <a:pt x="227" y="367"/>
                    </a:lnTo>
                    <a:lnTo>
                      <a:pt x="230" y="369"/>
                    </a:lnTo>
                    <a:lnTo>
                      <a:pt x="231" y="378"/>
                    </a:lnTo>
                    <a:lnTo>
                      <a:pt x="235" y="414"/>
                    </a:lnTo>
                    <a:lnTo>
                      <a:pt x="242" y="419"/>
                    </a:lnTo>
                    <a:lnTo>
                      <a:pt x="255" y="421"/>
                    </a:lnTo>
                    <a:lnTo>
                      <a:pt x="260" y="420"/>
                    </a:lnTo>
                    <a:lnTo>
                      <a:pt x="263" y="420"/>
                    </a:lnTo>
                    <a:lnTo>
                      <a:pt x="268" y="422"/>
                    </a:lnTo>
                    <a:lnTo>
                      <a:pt x="272" y="432"/>
                    </a:lnTo>
                    <a:lnTo>
                      <a:pt x="275" y="447"/>
                    </a:lnTo>
                    <a:lnTo>
                      <a:pt x="283" y="449"/>
                    </a:lnTo>
                    <a:lnTo>
                      <a:pt x="289" y="451"/>
                    </a:lnTo>
                    <a:lnTo>
                      <a:pt x="291" y="458"/>
                    </a:lnTo>
                    <a:lnTo>
                      <a:pt x="287" y="469"/>
                    </a:lnTo>
                    <a:lnTo>
                      <a:pt x="251" y="498"/>
                    </a:lnTo>
                    <a:lnTo>
                      <a:pt x="240" y="508"/>
                    </a:lnTo>
                    <a:lnTo>
                      <a:pt x="234" y="517"/>
                    </a:lnTo>
                    <a:lnTo>
                      <a:pt x="232" y="522"/>
                    </a:lnTo>
                    <a:lnTo>
                      <a:pt x="238" y="521"/>
                    </a:lnTo>
                    <a:lnTo>
                      <a:pt x="242" y="522"/>
                    </a:lnTo>
                    <a:lnTo>
                      <a:pt x="246" y="527"/>
                    </a:lnTo>
                    <a:lnTo>
                      <a:pt x="258" y="537"/>
                    </a:lnTo>
                    <a:lnTo>
                      <a:pt x="270" y="541"/>
                    </a:lnTo>
                    <a:lnTo>
                      <a:pt x="283" y="549"/>
                    </a:lnTo>
                    <a:lnTo>
                      <a:pt x="299" y="565"/>
                    </a:lnTo>
                    <a:lnTo>
                      <a:pt x="303" y="570"/>
                    </a:lnTo>
                    <a:lnTo>
                      <a:pt x="312" y="559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8" name="Freeform 278"/>
              <p:cNvSpPr>
                <a:spLocks/>
              </p:cNvSpPr>
              <p:nvPr/>
            </p:nvSpPr>
            <p:spPr bwMode="auto">
              <a:xfrm>
                <a:off x="1896" y="2933"/>
                <a:ext cx="142" cy="699"/>
              </a:xfrm>
              <a:custGeom>
                <a:avLst/>
                <a:gdLst>
                  <a:gd name="T0" fmla="*/ 156 w 165"/>
                  <a:gd name="T1" fmla="*/ 748 h 754"/>
                  <a:gd name="T2" fmla="*/ 141 w 165"/>
                  <a:gd name="T3" fmla="*/ 739 h 754"/>
                  <a:gd name="T4" fmla="*/ 122 w 165"/>
                  <a:gd name="T5" fmla="*/ 747 h 754"/>
                  <a:gd name="T6" fmla="*/ 111 w 165"/>
                  <a:gd name="T7" fmla="*/ 745 h 754"/>
                  <a:gd name="T8" fmla="*/ 111 w 165"/>
                  <a:gd name="T9" fmla="*/ 729 h 754"/>
                  <a:gd name="T10" fmla="*/ 100 w 165"/>
                  <a:gd name="T11" fmla="*/ 745 h 754"/>
                  <a:gd name="T12" fmla="*/ 75 w 165"/>
                  <a:gd name="T13" fmla="*/ 726 h 754"/>
                  <a:gd name="T14" fmla="*/ 60 w 165"/>
                  <a:gd name="T15" fmla="*/ 713 h 754"/>
                  <a:gd name="T16" fmla="*/ 78 w 165"/>
                  <a:gd name="T17" fmla="*/ 690 h 754"/>
                  <a:gd name="T18" fmla="*/ 71 w 165"/>
                  <a:gd name="T19" fmla="*/ 679 h 754"/>
                  <a:gd name="T20" fmla="*/ 49 w 165"/>
                  <a:gd name="T21" fmla="*/ 672 h 754"/>
                  <a:gd name="T22" fmla="*/ 36 w 165"/>
                  <a:gd name="T23" fmla="*/ 683 h 754"/>
                  <a:gd name="T24" fmla="*/ 1 w 165"/>
                  <a:gd name="T25" fmla="*/ 640 h 754"/>
                  <a:gd name="T26" fmla="*/ 2 w 165"/>
                  <a:gd name="T27" fmla="*/ 585 h 754"/>
                  <a:gd name="T28" fmla="*/ 29 w 165"/>
                  <a:gd name="T29" fmla="*/ 507 h 754"/>
                  <a:gd name="T30" fmla="*/ 33 w 165"/>
                  <a:gd name="T31" fmla="*/ 450 h 754"/>
                  <a:gd name="T32" fmla="*/ 36 w 165"/>
                  <a:gd name="T33" fmla="*/ 413 h 754"/>
                  <a:gd name="T34" fmla="*/ 30 w 165"/>
                  <a:gd name="T35" fmla="*/ 395 h 754"/>
                  <a:gd name="T36" fmla="*/ 41 w 165"/>
                  <a:gd name="T37" fmla="*/ 387 h 754"/>
                  <a:gd name="T38" fmla="*/ 53 w 165"/>
                  <a:gd name="T39" fmla="*/ 366 h 754"/>
                  <a:gd name="T40" fmla="*/ 54 w 165"/>
                  <a:gd name="T41" fmla="*/ 346 h 754"/>
                  <a:gd name="T42" fmla="*/ 51 w 165"/>
                  <a:gd name="T43" fmla="*/ 334 h 754"/>
                  <a:gd name="T44" fmla="*/ 43 w 165"/>
                  <a:gd name="T45" fmla="*/ 345 h 754"/>
                  <a:gd name="T46" fmla="*/ 41 w 165"/>
                  <a:gd name="T47" fmla="*/ 366 h 754"/>
                  <a:gd name="T48" fmla="*/ 33 w 165"/>
                  <a:gd name="T49" fmla="*/ 377 h 754"/>
                  <a:gd name="T50" fmla="*/ 46 w 165"/>
                  <a:gd name="T51" fmla="*/ 303 h 754"/>
                  <a:gd name="T52" fmla="*/ 53 w 165"/>
                  <a:gd name="T53" fmla="*/ 239 h 754"/>
                  <a:gd name="T54" fmla="*/ 63 w 165"/>
                  <a:gd name="T55" fmla="*/ 206 h 754"/>
                  <a:gd name="T56" fmla="*/ 72 w 165"/>
                  <a:gd name="T57" fmla="*/ 162 h 754"/>
                  <a:gd name="T58" fmla="*/ 76 w 165"/>
                  <a:gd name="T59" fmla="*/ 131 h 754"/>
                  <a:gd name="T60" fmla="*/ 75 w 165"/>
                  <a:gd name="T61" fmla="*/ 104 h 754"/>
                  <a:gd name="T62" fmla="*/ 80 w 165"/>
                  <a:gd name="T63" fmla="*/ 74 h 754"/>
                  <a:gd name="T64" fmla="*/ 74 w 165"/>
                  <a:gd name="T65" fmla="*/ 37 h 754"/>
                  <a:gd name="T66" fmla="*/ 52 w 165"/>
                  <a:gd name="T67" fmla="*/ 12 h 754"/>
                  <a:gd name="T68" fmla="*/ 60 w 165"/>
                  <a:gd name="T69" fmla="*/ 7 h 754"/>
                  <a:gd name="T70" fmla="*/ 81 w 165"/>
                  <a:gd name="T71" fmla="*/ 8 h 754"/>
                  <a:gd name="T72" fmla="*/ 99 w 165"/>
                  <a:gd name="T73" fmla="*/ 34 h 754"/>
                  <a:gd name="T74" fmla="*/ 111 w 165"/>
                  <a:gd name="T75" fmla="*/ 60 h 754"/>
                  <a:gd name="T76" fmla="*/ 122 w 165"/>
                  <a:gd name="T77" fmla="*/ 106 h 754"/>
                  <a:gd name="T78" fmla="*/ 128 w 165"/>
                  <a:gd name="T79" fmla="*/ 113 h 754"/>
                  <a:gd name="T80" fmla="*/ 122 w 165"/>
                  <a:gd name="T81" fmla="*/ 128 h 754"/>
                  <a:gd name="T82" fmla="*/ 113 w 165"/>
                  <a:gd name="T83" fmla="*/ 146 h 754"/>
                  <a:gd name="T84" fmla="*/ 92 w 165"/>
                  <a:gd name="T85" fmla="*/ 184 h 754"/>
                  <a:gd name="T86" fmla="*/ 90 w 165"/>
                  <a:gd name="T87" fmla="*/ 232 h 754"/>
                  <a:gd name="T88" fmla="*/ 80 w 165"/>
                  <a:gd name="T89" fmla="*/ 332 h 754"/>
                  <a:gd name="T90" fmla="*/ 71 w 165"/>
                  <a:gd name="T91" fmla="*/ 349 h 754"/>
                  <a:gd name="T92" fmla="*/ 63 w 165"/>
                  <a:gd name="T93" fmla="*/ 368 h 754"/>
                  <a:gd name="T94" fmla="*/ 65 w 165"/>
                  <a:gd name="T95" fmla="*/ 378 h 754"/>
                  <a:gd name="T96" fmla="*/ 64 w 165"/>
                  <a:gd name="T97" fmla="*/ 395 h 754"/>
                  <a:gd name="T98" fmla="*/ 59 w 165"/>
                  <a:gd name="T99" fmla="*/ 411 h 754"/>
                  <a:gd name="T100" fmla="*/ 62 w 165"/>
                  <a:gd name="T101" fmla="*/ 418 h 754"/>
                  <a:gd name="T102" fmla="*/ 60 w 165"/>
                  <a:gd name="T103" fmla="*/ 463 h 754"/>
                  <a:gd name="T104" fmla="*/ 62 w 165"/>
                  <a:gd name="T105" fmla="*/ 475 h 754"/>
                  <a:gd name="T106" fmla="*/ 63 w 165"/>
                  <a:gd name="T107" fmla="*/ 506 h 754"/>
                  <a:gd name="T108" fmla="*/ 52 w 165"/>
                  <a:gd name="T109" fmla="*/ 521 h 754"/>
                  <a:gd name="T110" fmla="*/ 42 w 165"/>
                  <a:gd name="T111" fmla="*/ 538 h 754"/>
                  <a:gd name="T112" fmla="*/ 39 w 165"/>
                  <a:gd name="T113" fmla="*/ 617 h 754"/>
                  <a:gd name="T114" fmla="*/ 41 w 165"/>
                  <a:gd name="T115" fmla="*/ 628 h 754"/>
                  <a:gd name="T116" fmla="*/ 54 w 165"/>
                  <a:gd name="T117" fmla="*/ 651 h 754"/>
                  <a:gd name="T118" fmla="*/ 99 w 165"/>
                  <a:gd name="T119" fmla="*/ 672 h 754"/>
                  <a:gd name="T120" fmla="*/ 103 w 165"/>
                  <a:gd name="T121" fmla="*/ 723 h 754"/>
                  <a:gd name="T122" fmla="*/ 164 w 165"/>
                  <a:gd name="T123" fmla="*/ 745 h 7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5"/>
                  <a:gd name="T187" fmla="*/ 0 h 754"/>
                  <a:gd name="T188" fmla="*/ 165 w 165"/>
                  <a:gd name="T189" fmla="*/ 754 h 7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5" h="754">
                    <a:moveTo>
                      <a:pt x="164" y="745"/>
                    </a:moveTo>
                    <a:lnTo>
                      <a:pt x="156" y="748"/>
                    </a:lnTo>
                    <a:lnTo>
                      <a:pt x="148" y="745"/>
                    </a:lnTo>
                    <a:lnTo>
                      <a:pt x="141" y="739"/>
                    </a:lnTo>
                    <a:lnTo>
                      <a:pt x="131" y="740"/>
                    </a:lnTo>
                    <a:lnTo>
                      <a:pt x="122" y="747"/>
                    </a:lnTo>
                    <a:lnTo>
                      <a:pt x="114" y="753"/>
                    </a:lnTo>
                    <a:lnTo>
                      <a:pt x="111" y="745"/>
                    </a:lnTo>
                    <a:lnTo>
                      <a:pt x="113" y="735"/>
                    </a:lnTo>
                    <a:lnTo>
                      <a:pt x="111" y="729"/>
                    </a:lnTo>
                    <a:lnTo>
                      <a:pt x="100" y="733"/>
                    </a:lnTo>
                    <a:lnTo>
                      <a:pt x="100" y="745"/>
                    </a:lnTo>
                    <a:lnTo>
                      <a:pt x="81" y="745"/>
                    </a:lnTo>
                    <a:lnTo>
                      <a:pt x="75" y="726"/>
                    </a:lnTo>
                    <a:lnTo>
                      <a:pt x="60" y="727"/>
                    </a:lnTo>
                    <a:lnTo>
                      <a:pt x="60" y="713"/>
                    </a:lnTo>
                    <a:lnTo>
                      <a:pt x="72" y="709"/>
                    </a:lnTo>
                    <a:lnTo>
                      <a:pt x="78" y="690"/>
                    </a:lnTo>
                    <a:lnTo>
                      <a:pt x="75" y="684"/>
                    </a:lnTo>
                    <a:lnTo>
                      <a:pt x="71" y="679"/>
                    </a:lnTo>
                    <a:lnTo>
                      <a:pt x="62" y="674"/>
                    </a:lnTo>
                    <a:lnTo>
                      <a:pt x="49" y="672"/>
                    </a:lnTo>
                    <a:lnTo>
                      <a:pt x="41" y="676"/>
                    </a:lnTo>
                    <a:lnTo>
                      <a:pt x="36" y="683"/>
                    </a:lnTo>
                    <a:lnTo>
                      <a:pt x="3" y="650"/>
                    </a:lnTo>
                    <a:lnTo>
                      <a:pt x="1" y="640"/>
                    </a:lnTo>
                    <a:lnTo>
                      <a:pt x="0" y="624"/>
                    </a:lnTo>
                    <a:lnTo>
                      <a:pt x="2" y="585"/>
                    </a:lnTo>
                    <a:lnTo>
                      <a:pt x="10" y="531"/>
                    </a:lnTo>
                    <a:lnTo>
                      <a:pt x="29" y="507"/>
                    </a:lnTo>
                    <a:lnTo>
                      <a:pt x="33" y="482"/>
                    </a:lnTo>
                    <a:lnTo>
                      <a:pt x="33" y="450"/>
                    </a:lnTo>
                    <a:lnTo>
                      <a:pt x="17" y="431"/>
                    </a:lnTo>
                    <a:lnTo>
                      <a:pt x="36" y="413"/>
                    </a:lnTo>
                    <a:lnTo>
                      <a:pt x="39" y="395"/>
                    </a:lnTo>
                    <a:lnTo>
                      <a:pt x="30" y="395"/>
                    </a:lnTo>
                    <a:lnTo>
                      <a:pt x="34" y="387"/>
                    </a:lnTo>
                    <a:lnTo>
                      <a:pt x="41" y="387"/>
                    </a:lnTo>
                    <a:lnTo>
                      <a:pt x="51" y="382"/>
                    </a:lnTo>
                    <a:lnTo>
                      <a:pt x="53" y="366"/>
                    </a:lnTo>
                    <a:lnTo>
                      <a:pt x="53" y="355"/>
                    </a:lnTo>
                    <a:lnTo>
                      <a:pt x="54" y="346"/>
                    </a:lnTo>
                    <a:lnTo>
                      <a:pt x="60" y="330"/>
                    </a:lnTo>
                    <a:lnTo>
                      <a:pt x="51" y="334"/>
                    </a:lnTo>
                    <a:lnTo>
                      <a:pt x="47" y="341"/>
                    </a:lnTo>
                    <a:lnTo>
                      <a:pt x="43" y="345"/>
                    </a:lnTo>
                    <a:lnTo>
                      <a:pt x="41" y="350"/>
                    </a:lnTo>
                    <a:lnTo>
                      <a:pt x="41" y="366"/>
                    </a:lnTo>
                    <a:lnTo>
                      <a:pt x="35" y="375"/>
                    </a:lnTo>
                    <a:lnTo>
                      <a:pt x="33" y="377"/>
                    </a:lnTo>
                    <a:lnTo>
                      <a:pt x="30" y="350"/>
                    </a:lnTo>
                    <a:lnTo>
                      <a:pt x="46" y="303"/>
                    </a:lnTo>
                    <a:lnTo>
                      <a:pt x="53" y="269"/>
                    </a:lnTo>
                    <a:lnTo>
                      <a:pt x="53" y="239"/>
                    </a:lnTo>
                    <a:lnTo>
                      <a:pt x="56" y="224"/>
                    </a:lnTo>
                    <a:lnTo>
                      <a:pt x="63" y="206"/>
                    </a:lnTo>
                    <a:lnTo>
                      <a:pt x="72" y="186"/>
                    </a:lnTo>
                    <a:lnTo>
                      <a:pt x="72" y="162"/>
                    </a:lnTo>
                    <a:lnTo>
                      <a:pt x="75" y="141"/>
                    </a:lnTo>
                    <a:lnTo>
                      <a:pt x="76" y="131"/>
                    </a:lnTo>
                    <a:lnTo>
                      <a:pt x="75" y="115"/>
                    </a:lnTo>
                    <a:lnTo>
                      <a:pt x="75" y="104"/>
                    </a:lnTo>
                    <a:lnTo>
                      <a:pt x="78" y="95"/>
                    </a:lnTo>
                    <a:lnTo>
                      <a:pt x="80" y="74"/>
                    </a:lnTo>
                    <a:lnTo>
                      <a:pt x="79" y="57"/>
                    </a:lnTo>
                    <a:lnTo>
                      <a:pt x="74" y="37"/>
                    </a:lnTo>
                    <a:lnTo>
                      <a:pt x="65" y="22"/>
                    </a:lnTo>
                    <a:lnTo>
                      <a:pt x="52" y="12"/>
                    </a:lnTo>
                    <a:lnTo>
                      <a:pt x="49" y="10"/>
                    </a:lnTo>
                    <a:lnTo>
                      <a:pt x="60" y="7"/>
                    </a:lnTo>
                    <a:lnTo>
                      <a:pt x="79" y="0"/>
                    </a:lnTo>
                    <a:lnTo>
                      <a:pt x="81" y="8"/>
                    </a:lnTo>
                    <a:lnTo>
                      <a:pt x="88" y="19"/>
                    </a:lnTo>
                    <a:lnTo>
                      <a:pt x="99" y="34"/>
                    </a:lnTo>
                    <a:lnTo>
                      <a:pt x="107" y="46"/>
                    </a:lnTo>
                    <a:lnTo>
                      <a:pt x="111" y="60"/>
                    </a:lnTo>
                    <a:lnTo>
                      <a:pt x="120" y="104"/>
                    </a:lnTo>
                    <a:lnTo>
                      <a:pt x="122" y="106"/>
                    </a:lnTo>
                    <a:lnTo>
                      <a:pt x="128" y="105"/>
                    </a:lnTo>
                    <a:lnTo>
                      <a:pt x="128" y="113"/>
                    </a:lnTo>
                    <a:lnTo>
                      <a:pt x="127" y="124"/>
                    </a:lnTo>
                    <a:lnTo>
                      <a:pt x="122" y="128"/>
                    </a:lnTo>
                    <a:lnTo>
                      <a:pt x="117" y="134"/>
                    </a:lnTo>
                    <a:lnTo>
                      <a:pt x="113" y="146"/>
                    </a:lnTo>
                    <a:lnTo>
                      <a:pt x="103" y="161"/>
                    </a:lnTo>
                    <a:lnTo>
                      <a:pt x="92" y="184"/>
                    </a:lnTo>
                    <a:lnTo>
                      <a:pt x="90" y="201"/>
                    </a:lnTo>
                    <a:lnTo>
                      <a:pt x="90" y="232"/>
                    </a:lnTo>
                    <a:lnTo>
                      <a:pt x="89" y="321"/>
                    </a:lnTo>
                    <a:lnTo>
                      <a:pt x="80" y="332"/>
                    </a:lnTo>
                    <a:lnTo>
                      <a:pt x="74" y="341"/>
                    </a:lnTo>
                    <a:lnTo>
                      <a:pt x="71" y="349"/>
                    </a:lnTo>
                    <a:lnTo>
                      <a:pt x="65" y="366"/>
                    </a:lnTo>
                    <a:lnTo>
                      <a:pt x="63" y="368"/>
                    </a:lnTo>
                    <a:lnTo>
                      <a:pt x="63" y="372"/>
                    </a:lnTo>
                    <a:lnTo>
                      <a:pt x="65" y="378"/>
                    </a:lnTo>
                    <a:lnTo>
                      <a:pt x="62" y="388"/>
                    </a:lnTo>
                    <a:lnTo>
                      <a:pt x="64" y="395"/>
                    </a:lnTo>
                    <a:lnTo>
                      <a:pt x="62" y="409"/>
                    </a:lnTo>
                    <a:lnTo>
                      <a:pt x="59" y="411"/>
                    </a:lnTo>
                    <a:lnTo>
                      <a:pt x="59" y="418"/>
                    </a:lnTo>
                    <a:lnTo>
                      <a:pt x="62" y="418"/>
                    </a:lnTo>
                    <a:lnTo>
                      <a:pt x="62" y="456"/>
                    </a:lnTo>
                    <a:lnTo>
                      <a:pt x="60" y="463"/>
                    </a:lnTo>
                    <a:lnTo>
                      <a:pt x="59" y="468"/>
                    </a:lnTo>
                    <a:lnTo>
                      <a:pt x="62" y="475"/>
                    </a:lnTo>
                    <a:lnTo>
                      <a:pt x="63" y="494"/>
                    </a:lnTo>
                    <a:lnTo>
                      <a:pt x="63" y="506"/>
                    </a:lnTo>
                    <a:lnTo>
                      <a:pt x="62" y="514"/>
                    </a:lnTo>
                    <a:lnTo>
                      <a:pt x="52" y="521"/>
                    </a:lnTo>
                    <a:lnTo>
                      <a:pt x="46" y="528"/>
                    </a:lnTo>
                    <a:lnTo>
                      <a:pt x="42" y="538"/>
                    </a:lnTo>
                    <a:lnTo>
                      <a:pt x="41" y="615"/>
                    </a:lnTo>
                    <a:lnTo>
                      <a:pt x="39" y="617"/>
                    </a:lnTo>
                    <a:lnTo>
                      <a:pt x="39" y="620"/>
                    </a:lnTo>
                    <a:lnTo>
                      <a:pt x="41" y="628"/>
                    </a:lnTo>
                    <a:lnTo>
                      <a:pt x="42" y="639"/>
                    </a:lnTo>
                    <a:lnTo>
                      <a:pt x="54" y="651"/>
                    </a:lnTo>
                    <a:lnTo>
                      <a:pt x="97" y="654"/>
                    </a:lnTo>
                    <a:lnTo>
                      <a:pt x="99" y="672"/>
                    </a:lnTo>
                    <a:lnTo>
                      <a:pt x="99" y="696"/>
                    </a:lnTo>
                    <a:lnTo>
                      <a:pt x="103" y="723"/>
                    </a:lnTo>
                    <a:lnTo>
                      <a:pt x="148" y="724"/>
                    </a:lnTo>
                    <a:lnTo>
                      <a:pt x="164" y="745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9" name="Freeform 279"/>
              <p:cNvSpPr>
                <a:spLocks/>
              </p:cNvSpPr>
              <p:nvPr/>
            </p:nvSpPr>
            <p:spPr bwMode="auto">
              <a:xfrm>
                <a:off x="2063" y="2980"/>
                <a:ext cx="100" cy="117"/>
              </a:xfrm>
              <a:custGeom>
                <a:avLst/>
                <a:gdLst>
                  <a:gd name="T0" fmla="*/ 118 w 119"/>
                  <a:gd name="T1" fmla="*/ 94 h 126"/>
                  <a:gd name="T2" fmla="*/ 114 w 119"/>
                  <a:gd name="T3" fmla="*/ 79 h 126"/>
                  <a:gd name="T4" fmla="*/ 109 w 119"/>
                  <a:gd name="T5" fmla="*/ 69 h 126"/>
                  <a:gd name="T6" fmla="*/ 105 w 119"/>
                  <a:gd name="T7" fmla="*/ 67 h 126"/>
                  <a:gd name="T8" fmla="*/ 102 w 119"/>
                  <a:gd name="T9" fmla="*/ 67 h 126"/>
                  <a:gd name="T10" fmla="*/ 96 w 119"/>
                  <a:gd name="T11" fmla="*/ 69 h 126"/>
                  <a:gd name="T12" fmla="*/ 84 w 119"/>
                  <a:gd name="T13" fmla="*/ 66 h 126"/>
                  <a:gd name="T14" fmla="*/ 77 w 119"/>
                  <a:gd name="T15" fmla="*/ 61 h 126"/>
                  <a:gd name="T16" fmla="*/ 72 w 119"/>
                  <a:gd name="T17" fmla="*/ 27 h 126"/>
                  <a:gd name="T18" fmla="*/ 72 w 119"/>
                  <a:gd name="T19" fmla="*/ 16 h 126"/>
                  <a:gd name="T20" fmla="*/ 61 w 119"/>
                  <a:gd name="T21" fmla="*/ 6 h 126"/>
                  <a:gd name="T22" fmla="*/ 51 w 119"/>
                  <a:gd name="T23" fmla="*/ 1 h 126"/>
                  <a:gd name="T24" fmla="*/ 40 w 119"/>
                  <a:gd name="T25" fmla="*/ 0 h 126"/>
                  <a:gd name="T26" fmla="*/ 26 w 119"/>
                  <a:gd name="T27" fmla="*/ 5 h 126"/>
                  <a:gd name="T28" fmla="*/ 16 w 119"/>
                  <a:gd name="T29" fmla="*/ 12 h 126"/>
                  <a:gd name="T30" fmla="*/ 8 w 119"/>
                  <a:gd name="T31" fmla="*/ 22 h 126"/>
                  <a:gd name="T32" fmla="*/ 4 w 119"/>
                  <a:gd name="T33" fmla="*/ 30 h 126"/>
                  <a:gd name="T34" fmla="*/ 0 w 119"/>
                  <a:gd name="T35" fmla="*/ 50 h 126"/>
                  <a:gd name="T36" fmla="*/ 2 w 119"/>
                  <a:gd name="T37" fmla="*/ 52 h 126"/>
                  <a:gd name="T38" fmla="*/ 12 w 119"/>
                  <a:gd name="T39" fmla="*/ 57 h 126"/>
                  <a:gd name="T40" fmla="*/ 27 w 119"/>
                  <a:gd name="T41" fmla="*/ 64 h 126"/>
                  <a:gd name="T42" fmla="*/ 34 w 119"/>
                  <a:gd name="T43" fmla="*/ 70 h 126"/>
                  <a:gd name="T44" fmla="*/ 71 w 119"/>
                  <a:gd name="T45" fmla="*/ 87 h 126"/>
                  <a:gd name="T46" fmla="*/ 54 w 119"/>
                  <a:gd name="T47" fmla="*/ 123 h 126"/>
                  <a:gd name="T48" fmla="*/ 109 w 119"/>
                  <a:gd name="T49" fmla="*/ 125 h 126"/>
                  <a:gd name="T50" fmla="*/ 109 w 119"/>
                  <a:gd name="T51" fmla="*/ 119 h 126"/>
                  <a:gd name="T52" fmla="*/ 114 w 119"/>
                  <a:gd name="T53" fmla="*/ 110 h 126"/>
                  <a:gd name="T54" fmla="*/ 118 w 119"/>
                  <a:gd name="T55" fmla="*/ 94 h 12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9"/>
                  <a:gd name="T85" fmla="*/ 0 h 126"/>
                  <a:gd name="T86" fmla="*/ 119 w 119"/>
                  <a:gd name="T87" fmla="*/ 126 h 12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9" h="126">
                    <a:moveTo>
                      <a:pt x="118" y="94"/>
                    </a:moveTo>
                    <a:lnTo>
                      <a:pt x="114" y="79"/>
                    </a:lnTo>
                    <a:lnTo>
                      <a:pt x="109" y="69"/>
                    </a:lnTo>
                    <a:lnTo>
                      <a:pt x="105" y="67"/>
                    </a:lnTo>
                    <a:lnTo>
                      <a:pt x="102" y="67"/>
                    </a:lnTo>
                    <a:lnTo>
                      <a:pt x="96" y="69"/>
                    </a:lnTo>
                    <a:lnTo>
                      <a:pt x="84" y="66"/>
                    </a:lnTo>
                    <a:lnTo>
                      <a:pt x="77" y="61"/>
                    </a:lnTo>
                    <a:lnTo>
                      <a:pt x="72" y="27"/>
                    </a:lnTo>
                    <a:lnTo>
                      <a:pt x="72" y="16"/>
                    </a:lnTo>
                    <a:lnTo>
                      <a:pt x="61" y="6"/>
                    </a:lnTo>
                    <a:lnTo>
                      <a:pt x="51" y="1"/>
                    </a:lnTo>
                    <a:lnTo>
                      <a:pt x="40" y="0"/>
                    </a:lnTo>
                    <a:lnTo>
                      <a:pt x="26" y="5"/>
                    </a:lnTo>
                    <a:lnTo>
                      <a:pt x="16" y="12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12" y="57"/>
                    </a:lnTo>
                    <a:lnTo>
                      <a:pt x="27" y="64"/>
                    </a:lnTo>
                    <a:lnTo>
                      <a:pt x="34" y="70"/>
                    </a:lnTo>
                    <a:lnTo>
                      <a:pt x="71" y="87"/>
                    </a:lnTo>
                    <a:lnTo>
                      <a:pt x="54" y="123"/>
                    </a:lnTo>
                    <a:lnTo>
                      <a:pt x="109" y="125"/>
                    </a:lnTo>
                    <a:lnTo>
                      <a:pt x="109" y="119"/>
                    </a:lnTo>
                    <a:lnTo>
                      <a:pt x="114" y="110"/>
                    </a:lnTo>
                    <a:lnTo>
                      <a:pt x="118" y="94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0" name="Freeform 280"/>
              <p:cNvSpPr>
                <a:spLocks/>
              </p:cNvSpPr>
              <p:nvPr/>
            </p:nvSpPr>
            <p:spPr bwMode="auto">
              <a:xfrm>
                <a:off x="2082" y="2565"/>
                <a:ext cx="19" cy="19"/>
              </a:xfrm>
              <a:custGeom>
                <a:avLst/>
                <a:gdLst>
                  <a:gd name="T0" fmla="*/ 11 w 21"/>
                  <a:gd name="T1" fmla="*/ 18 h 19"/>
                  <a:gd name="T2" fmla="*/ 20 w 21"/>
                  <a:gd name="T3" fmla="*/ 9 h 19"/>
                  <a:gd name="T4" fmla="*/ 11 w 21"/>
                  <a:gd name="T5" fmla="*/ 0 h 19"/>
                  <a:gd name="T6" fmla="*/ 0 w 21"/>
                  <a:gd name="T7" fmla="*/ 9 h 19"/>
                  <a:gd name="T8" fmla="*/ 11 w 2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11" y="18"/>
                    </a:moveTo>
                    <a:lnTo>
                      <a:pt x="20" y="9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11" y="18"/>
                    </a:lnTo>
                  </a:path>
                </a:pathLst>
              </a:custGeom>
              <a:solidFill>
                <a:srgbClr val="E4E7E7"/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1" name="Freeform 281"/>
              <p:cNvSpPr>
                <a:spLocks/>
              </p:cNvSpPr>
              <p:nvPr/>
            </p:nvSpPr>
            <p:spPr bwMode="auto">
              <a:xfrm>
                <a:off x="2086" y="2551"/>
                <a:ext cx="17" cy="19"/>
              </a:xfrm>
              <a:custGeom>
                <a:avLst/>
                <a:gdLst>
                  <a:gd name="T0" fmla="*/ 10 w 21"/>
                  <a:gd name="T1" fmla="*/ 18 h 19"/>
                  <a:gd name="T2" fmla="*/ 20 w 21"/>
                  <a:gd name="T3" fmla="*/ 9 h 19"/>
                  <a:gd name="T4" fmla="*/ 10 w 21"/>
                  <a:gd name="T5" fmla="*/ 0 h 19"/>
                  <a:gd name="T6" fmla="*/ 0 w 21"/>
                  <a:gd name="T7" fmla="*/ 9 h 19"/>
                  <a:gd name="T8" fmla="*/ 10 w 2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10" y="18"/>
                    </a:moveTo>
                    <a:lnTo>
                      <a:pt x="20" y="9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10" y="18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2" name="Freeform 282"/>
              <p:cNvSpPr>
                <a:spLocks/>
              </p:cNvSpPr>
              <p:nvPr/>
            </p:nvSpPr>
            <p:spPr bwMode="auto">
              <a:xfrm>
                <a:off x="2114" y="3137"/>
                <a:ext cx="75" cy="85"/>
              </a:xfrm>
              <a:custGeom>
                <a:avLst/>
                <a:gdLst>
                  <a:gd name="T0" fmla="*/ 86 w 87"/>
                  <a:gd name="T1" fmla="*/ 49 h 91"/>
                  <a:gd name="T2" fmla="*/ 65 w 87"/>
                  <a:gd name="T3" fmla="*/ 31 h 91"/>
                  <a:gd name="T4" fmla="*/ 62 w 87"/>
                  <a:gd name="T5" fmla="*/ 28 h 91"/>
                  <a:gd name="T6" fmla="*/ 48 w 87"/>
                  <a:gd name="T7" fmla="*/ 20 h 91"/>
                  <a:gd name="T8" fmla="*/ 34 w 87"/>
                  <a:gd name="T9" fmla="*/ 13 h 91"/>
                  <a:gd name="T10" fmla="*/ 32 w 87"/>
                  <a:gd name="T11" fmla="*/ 9 h 91"/>
                  <a:gd name="T12" fmla="*/ 25 w 87"/>
                  <a:gd name="T13" fmla="*/ 3 h 91"/>
                  <a:gd name="T14" fmla="*/ 21 w 87"/>
                  <a:gd name="T15" fmla="*/ 0 h 91"/>
                  <a:gd name="T16" fmla="*/ 13 w 87"/>
                  <a:gd name="T17" fmla="*/ 2 h 91"/>
                  <a:gd name="T18" fmla="*/ 2 w 87"/>
                  <a:gd name="T19" fmla="*/ 20 h 91"/>
                  <a:gd name="T20" fmla="*/ 0 w 87"/>
                  <a:gd name="T21" fmla="*/ 38 h 91"/>
                  <a:gd name="T22" fmla="*/ 1 w 87"/>
                  <a:gd name="T23" fmla="*/ 51 h 91"/>
                  <a:gd name="T24" fmla="*/ 1 w 87"/>
                  <a:gd name="T25" fmla="*/ 58 h 91"/>
                  <a:gd name="T26" fmla="*/ 3 w 87"/>
                  <a:gd name="T27" fmla="*/ 70 h 91"/>
                  <a:gd name="T28" fmla="*/ 5 w 87"/>
                  <a:gd name="T29" fmla="*/ 79 h 91"/>
                  <a:gd name="T30" fmla="*/ 11 w 87"/>
                  <a:gd name="T31" fmla="*/ 85 h 91"/>
                  <a:gd name="T32" fmla="*/ 17 w 87"/>
                  <a:gd name="T33" fmla="*/ 90 h 91"/>
                  <a:gd name="T34" fmla="*/ 33 w 87"/>
                  <a:gd name="T35" fmla="*/ 88 h 91"/>
                  <a:gd name="T36" fmla="*/ 53 w 87"/>
                  <a:gd name="T37" fmla="*/ 87 h 91"/>
                  <a:gd name="T38" fmla="*/ 69 w 87"/>
                  <a:gd name="T39" fmla="*/ 81 h 91"/>
                  <a:gd name="T40" fmla="*/ 77 w 87"/>
                  <a:gd name="T41" fmla="*/ 74 h 91"/>
                  <a:gd name="T42" fmla="*/ 86 w 87"/>
                  <a:gd name="T43" fmla="*/ 49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91"/>
                  <a:gd name="T68" fmla="*/ 87 w 87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91">
                    <a:moveTo>
                      <a:pt x="86" y="49"/>
                    </a:moveTo>
                    <a:lnTo>
                      <a:pt x="65" y="31"/>
                    </a:lnTo>
                    <a:lnTo>
                      <a:pt x="62" y="28"/>
                    </a:lnTo>
                    <a:lnTo>
                      <a:pt x="48" y="20"/>
                    </a:lnTo>
                    <a:lnTo>
                      <a:pt x="34" y="13"/>
                    </a:lnTo>
                    <a:lnTo>
                      <a:pt x="32" y="9"/>
                    </a:lnTo>
                    <a:lnTo>
                      <a:pt x="25" y="3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2" y="20"/>
                    </a:lnTo>
                    <a:lnTo>
                      <a:pt x="0" y="38"/>
                    </a:lnTo>
                    <a:lnTo>
                      <a:pt x="1" y="51"/>
                    </a:lnTo>
                    <a:lnTo>
                      <a:pt x="1" y="58"/>
                    </a:lnTo>
                    <a:lnTo>
                      <a:pt x="3" y="70"/>
                    </a:lnTo>
                    <a:lnTo>
                      <a:pt x="5" y="79"/>
                    </a:lnTo>
                    <a:lnTo>
                      <a:pt x="11" y="85"/>
                    </a:lnTo>
                    <a:lnTo>
                      <a:pt x="17" y="90"/>
                    </a:lnTo>
                    <a:lnTo>
                      <a:pt x="33" y="88"/>
                    </a:lnTo>
                    <a:lnTo>
                      <a:pt x="53" y="87"/>
                    </a:lnTo>
                    <a:lnTo>
                      <a:pt x="69" y="81"/>
                    </a:lnTo>
                    <a:lnTo>
                      <a:pt x="77" y="74"/>
                    </a:lnTo>
                    <a:lnTo>
                      <a:pt x="86" y="49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ap="rnd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85" name="Freeform 283"/>
            <p:cNvSpPr>
              <a:spLocks/>
            </p:cNvSpPr>
            <p:nvPr/>
          </p:nvSpPr>
          <p:spPr bwMode="auto">
            <a:xfrm>
              <a:off x="1136" y="1479"/>
              <a:ext cx="1010" cy="689"/>
            </a:xfrm>
            <a:custGeom>
              <a:avLst/>
              <a:gdLst>
                <a:gd name="T0" fmla="*/ 993 w 1182"/>
                <a:gd name="T1" fmla="*/ 657 h 743"/>
                <a:gd name="T2" fmla="*/ 1010 w 1182"/>
                <a:gd name="T3" fmla="*/ 685 h 743"/>
                <a:gd name="T4" fmla="*/ 1037 w 1182"/>
                <a:gd name="T5" fmla="*/ 703 h 743"/>
                <a:gd name="T6" fmla="*/ 1084 w 1182"/>
                <a:gd name="T7" fmla="*/ 691 h 743"/>
                <a:gd name="T8" fmla="*/ 1050 w 1182"/>
                <a:gd name="T9" fmla="*/ 641 h 743"/>
                <a:gd name="T10" fmla="*/ 1055 w 1182"/>
                <a:gd name="T11" fmla="*/ 617 h 743"/>
                <a:gd name="T12" fmla="*/ 979 w 1182"/>
                <a:gd name="T13" fmla="*/ 655 h 743"/>
                <a:gd name="T14" fmla="*/ 1094 w 1182"/>
                <a:gd name="T15" fmla="*/ 596 h 743"/>
                <a:gd name="T16" fmla="*/ 1168 w 1182"/>
                <a:gd name="T17" fmla="*/ 564 h 743"/>
                <a:gd name="T18" fmla="*/ 1162 w 1182"/>
                <a:gd name="T19" fmla="*/ 513 h 743"/>
                <a:gd name="T20" fmla="*/ 1105 w 1182"/>
                <a:gd name="T21" fmla="*/ 455 h 743"/>
                <a:gd name="T22" fmla="*/ 1058 w 1182"/>
                <a:gd name="T23" fmla="*/ 367 h 743"/>
                <a:gd name="T24" fmla="*/ 1002 w 1182"/>
                <a:gd name="T25" fmla="*/ 404 h 743"/>
                <a:gd name="T26" fmla="*/ 991 w 1182"/>
                <a:gd name="T27" fmla="*/ 347 h 743"/>
                <a:gd name="T28" fmla="*/ 939 w 1182"/>
                <a:gd name="T29" fmla="*/ 309 h 743"/>
                <a:gd name="T30" fmla="*/ 870 w 1182"/>
                <a:gd name="T31" fmla="*/ 331 h 743"/>
                <a:gd name="T32" fmla="*/ 883 w 1182"/>
                <a:gd name="T33" fmla="*/ 459 h 743"/>
                <a:gd name="T34" fmla="*/ 853 w 1182"/>
                <a:gd name="T35" fmla="*/ 505 h 743"/>
                <a:gd name="T36" fmla="*/ 857 w 1182"/>
                <a:gd name="T37" fmla="*/ 567 h 743"/>
                <a:gd name="T38" fmla="*/ 815 w 1182"/>
                <a:gd name="T39" fmla="*/ 550 h 743"/>
                <a:gd name="T40" fmla="*/ 793 w 1182"/>
                <a:gd name="T41" fmla="*/ 492 h 743"/>
                <a:gd name="T42" fmla="*/ 707 w 1182"/>
                <a:gd name="T43" fmla="*/ 468 h 743"/>
                <a:gd name="T44" fmla="*/ 666 w 1182"/>
                <a:gd name="T45" fmla="*/ 408 h 743"/>
                <a:gd name="T46" fmla="*/ 657 w 1182"/>
                <a:gd name="T47" fmla="*/ 340 h 743"/>
                <a:gd name="T48" fmla="*/ 700 w 1182"/>
                <a:gd name="T49" fmla="*/ 290 h 743"/>
                <a:gd name="T50" fmla="*/ 739 w 1182"/>
                <a:gd name="T51" fmla="*/ 248 h 743"/>
                <a:gd name="T52" fmla="*/ 723 w 1182"/>
                <a:gd name="T53" fmla="*/ 194 h 743"/>
                <a:gd name="T54" fmla="*/ 791 w 1182"/>
                <a:gd name="T55" fmla="*/ 188 h 743"/>
                <a:gd name="T56" fmla="*/ 835 w 1182"/>
                <a:gd name="T57" fmla="*/ 158 h 743"/>
                <a:gd name="T58" fmla="*/ 832 w 1182"/>
                <a:gd name="T59" fmla="*/ 112 h 743"/>
                <a:gd name="T60" fmla="*/ 802 w 1182"/>
                <a:gd name="T61" fmla="*/ 71 h 743"/>
                <a:gd name="T62" fmla="*/ 765 w 1182"/>
                <a:gd name="T63" fmla="*/ 138 h 743"/>
                <a:gd name="T64" fmla="*/ 727 w 1182"/>
                <a:gd name="T65" fmla="*/ 114 h 743"/>
                <a:gd name="T66" fmla="*/ 699 w 1182"/>
                <a:gd name="T67" fmla="*/ 83 h 743"/>
                <a:gd name="T68" fmla="*/ 686 w 1182"/>
                <a:gd name="T69" fmla="*/ 20 h 743"/>
                <a:gd name="T70" fmla="*/ 649 w 1182"/>
                <a:gd name="T71" fmla="*/ 23 h 743"/>
                <a:gd name="T72" fmla="*/ 659 w 1182"/>
                <a:gd name="T73" fmla="*/ 85 h 743"/>
                <a:gd name="T74" fmla="*/ 679 w 1182"/>
                <a:gd name="T75" fmla="*/ 118 h 743"/>
                <a:gd name="T76" fmla="*/ 631 w 1182"/>
                <a:gd name="T77" fmla="*/ 123 h 743"/>
                <a:gd name="T78" fmla="*/ 587 w 1182"/>
                <a:gd name="T79" fmla="*/ 149 h 743"/>
                <a:gd name="T80" fmla="*/ 541 w 1182"/>
                <a:gd name="T81" fmla="*/ 147 h 743"/>
                <a:gd name="T82" fmla="*/ 501 w 1182"/>
                <a:gd name="T83" fmla="*/ 118 h 743"/>
                <a:gd name="T84" fmla="*/ 457 w 1182"/>
                <a:gd name="T85" fmla="*/ 120 h 743"/>
                <a:gd name="T86" fmla="*/ 453 w 1182"/>
                <a:gd name="T87" fmla="*/ 183 h 743"/>
                <a:gd name="T88" fmla="*/ 397 w 1182"/>
                <a:gd name="T89" fmla="*/ 146 h 743"/>
                <a:gd name="T90" fmla="*/ 376 w 1182"/>
                <a:gd name="T91" fmla="*/ 111 h 743"/>
                <a:gd name="T92" fmla="*/ 348 w 1182"/>
                <a:gd name="T93" fmla="*/ 111 h 743"/>
                <a:gd name="T94" fmla="*/ 246 w 1182"/>
                <a:gd name="T95" fmla="*/ 60 h 743"/>
                <a:gd name="T96" fmla="*/ 217 w 1182"/>
                <a:gd name="T97" fmla="*/ 59 h 743"/>
                <a:gd name="T98" fmla="*/ 186 w 1182"/>
                <a:gd name="T99" fmla="*/ 65 h 743"/>
                <a:gd name="T100" fmla="*/ 131 w 1182"/>
                <a:gd name="T101" fmla="*/ 78 h 743"/>
                <a:gd name="T102" fmla="*/ 0 w 1182"/>
                <a:gd name="T103" fmla="*/ 69 h 743"/>
                <a:gd name="T104" fmla="*/ 103 w 1182"/>
                <a:gd name="T105" fmla="*/ 396 h 743"/>
                <a:gd name="T106" fmla="*/ 158 w 1182"/>
                <a:gd name="T107" fmla="*/ 517 h 743"/>
                <a:gd name="T108" fmla="*/ 202 w 1182"/>
                <a:gd name="T109" fmla="*/ 581 h 743"/>
                <a:gd name="T110" fmla="*/ 677 w 1182"/>
                <a:gd name="T111" fmla="*/ 634 h 743"/>
                <a:gd name="T112" fmla="*/ 739 w 1182"/>
                <a:gd name="T113" fmla="*/ 627 h 743"/>
                <a:gd name="T114" fmla="*/ 787 w 1182"/>
                <a:gd name="T115" fmla="*/ 668 h 743"/>
                <a:gd name="T116" fmla="*/ 853 w 1182"/>
                <a:gd name="T117" fmla="*/ 692 h 743"/>
                <a:gd name="T118" fmla="*/ 826 w 1182"/>
                <a:gd name="T119" fmla="*/ 709 h 743"/>
                <a:gd name="T120" fmla="*/ 816 w 1182"/>
                <a:gd name="T121" fmla="*/ 727 h 743"/>
                <a:gd name="T122" fmla="*/ 822 w 1182"/>
                <a:gd name="T123" fmla="*/ 737 h 743"/>
                <a:gd name="T124" fmla="*/ 861 w 1182"/>
                <a:gd name="T125" fmla="*/ 710 h 7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82"/>
                <a:gd name="T190" fmla="*/ 0 h 743"/>
                <a:gd name="T191" fmla="*/ 1182 w 1182"/>
                <a:gd name="T192" fmla="*/ 743 h 7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82" h="743">
                  <a:moveTo>
                    <a:pt x="915" y="697"/>
                  </a:moveTo>
                  <a:lnTo>
                    <a:pt x="925" y="690"/>
                  </a:lnTo>
                  <a:lnTo>
                    <a:pt x="935" y="683"/>
                  </a:lnTo>
                  <a:lnTo>
                    <a:pt x="958" y="676"/>
                  </a:lnTo>
                  <a:lnTo>
                    <a:pt x="974" y="673"/>
                  </a:lnTo>
                  <a:lnTo>
                    <a:pt x="982" y="673"/>
                  </a:lnTo>
                  <a:lnTo>
                    <a:pt x="993" y="657"/>
                  </a:lnTo>
                  <a:lnTo>
                    <a:pt x="1002" y="650"/>
                  </a:lnTo>
                  <a:lnTo>
                    <a:pt x="1010" y="650"/>
                  </a:lnTo>
                  <a:lnTo>
                    <a:pt x="1011" y="653"/>
                  </a:lnTo>
                  <a:lnTo>
                    <a:pt x="1018" y="654"/>
                  </a:lnTo>
                  <a:lnTo>
                    <a:pt x="1021" y="657"/>
                  </a:lnTo>
                  <a:lnTo>
                    <a:pt x="1018" y="668"/>
                  </a:lnTo>
                  <a:lnTo>
                    <a:pt x="1010" y="685"/>
                  </a:lnTo>
                  <a:lnTo>
                    <a:pt x="1025" y="694"/>
                  </a:lnTo>
                  <a:lnTo>
                    <a:pt x="1037" y="693"/>
                  </a:lnTo>
                  <a:lnTo>
                    <a:pt x="1050" y="685"/>
                  </a:lnTo>
                  <a:lnTo>
                    <a:pt x="1058" y="686"/>
                  </a:lnTo>
                  <a:lnTo>
                    <a:pt x="1057" y="691"/>
                  </a:lnTo>
                  <a:lnTo>
                    <a:pt x="1048" y="699"/>
                  </a:lnTo>
                  <a:lnTo>
                    <a:pt x="1037" y="703"/>
                  </a:lnTo>
                  <a:lnTo>
                    <a:pt x="1035" y="710"/>
                  </a:lnTo>
                  <a:lnTo>
                    <a:pt x="1038" y="718"/>
                  </a:lnTo>
                  <a:lnTo>
                    <a:pt x="1065" y="712"/>
                  </a:lnTo>
                  <a:lnTo>
                    <a:pt x="1086" y="703"/>
                  </a:lnTo>
                  <a:lnTo>
                    <a:pt x="1091" y="700"/>
                  </a:lnTo>
                  <a:lnTo>
                    <a:pt x="1090" y="695"/>
                  </a:lnTo>
                  <a:lnTo>
                    <a:pt x="1084" y="691"/>
                  </a:lnTo>
                  <a:lnTo>
                    <a:pt x="1075" y="686"/>
                  </a:lnTo>
                  <a:lnTo>
                    <a:pt x="1065" y="677"/>
                  </a:lnTo>
                  <a:lnTo>
                    <a:pt x="1052" y="666"/>
                  </a:lnTo>
                  <a:lnTo>
                    <a:pt x="1049" y="659"/>
                  </a:lnTo>
                  <a:lnTo>
                    <a:pt x="1048" y="655"/>
                  </a:lnTo>
                  <a:lnTo>
                    <a:pt x="1051" y="648"/>
                  </a:lnTo>
                  <a:lnTo>
                    <a:pt x="1050" y="641"/>
                  </a:lnTo>
                  <a:lnTo>
                    <a:pt x="1045" y="640"/>
                  </a:lnTo>
                  <a:lnTo>
                    <a:pt x="1040" y="641"/>
                  </a:lnTo>
                  <a:lnTo>
                    <a:pt x="1040" y="636"/>
                  </a:lnTo>
                  <a:lnTo>
                    <a:pt x="1049" y="635"/>
                  </a:lnTo>
                  <a:lnTo>
                    <a:pt x="1055" y="630"/>
                  </a:lnTo>
                  <a:lnTo>
                    <a:pt x="1058" y="623"/>
                  </a:lnTo>
                  <a:lnTo>
                    <a:pt x="1055" y="617"/>
                  </a:lnTo>
                  <a:lnTo>
                    <a:pt x="1049" y="616"/>
                  </a:lnTo>
                  <a:lnTo>
                    <a:pt x="1040" y="619"/>
                  </a:lnTo>
                  <a:lnTo>
                    <a:pt x="1022" y="622"/>
                  </a:lnTo>
                  <a:lnTo>
                    <a:pt x="1011" y="629"/>
                  </a:lnTo>
                  <a:lnTo>
                    <a:pt x="1001" y="636"/>
                  </a:lnTo>
                  <a:lnTo>
                    <a:pt x="991" y="646"/>
                  </a:lnTo>
                  <a:lnTo>
                    <a:pt x="979" y="655"/>
                  </a:lnTo>
                  <a:lnTo>
                    <a:pt x="963" y="663"/>
                  </a:lnTo>
                  <a:lnTo>
                    <a:pt x="1003" y="616"/>
                  </a:lnTo>
                  <a:lnTo>
                    <a:pt x="1023" y="603"/>
                  </a:lnTo>
                  <a:lnTo>
                    <a:pt x="1038" y="596"/>
                  </a:lnTo>
                  <a:lnTo>
                    <a:pt x="1051" y="594"/>
                  </a:lnTo>
                  <a:lnTo>
                    <a:pt x="1071" y="596"/>
                  </a:lnTo>
                  <a:lnTo>
                    <a:pt x="1094" y="596"/>
                  </a:lnTo>
                  <a:lnTo>
                    <a:pt x="1120" y="594"/>
                  </a:lnTo>
                  <a:lnTo>
                    <a:pt x="1135" y="590"/>
                  </a:lnTo>
                  <a:lnTo>
                    <a:pt x="1142" y="583"/>
                  </a:lnTo>
                  <a:lnTo>
                    <a:pt x="1143" y="576"/>
                  </a:lnTo>
                  <a:lnTo>
                    <a:pt x="1152" y="566"/>
                  </a:lnTo>
                  <a:lnTo>
                    <a:pt x="1159" y="563"/>
                  </a:lnTo>
                  <a:lnTo>
                    <a:pt x="1168" y="564"/>
                  </a:lnTo>
                  <a:lnTo>
                    <a:pt x="1175" y="558"/>
                  </a:lnTo>
                  <a:lnTo>
                    <a:pt x="1181" y="548"/>
                  </a:lnTo>
                  <a:lnTo>
                    <a:pt x="1181" y="538"/>
                  </a:lnTo>
                  <a:lnTo>
                    <a:pt x="1178" y="527"/>
                  </a:lnTo>
                  <a:lnTo>
                    <a:pt x="1173" y="519"/>
                  </a:lnTo>
                  <a:lnTo>
                    <a:pt x="1168" y="516"/>
                  </a:lnTo>
                  <a:lnTo>
                    <a:pt x="1162" y="513"/>
                  </a:lnTo>
                  <a:lnTo>
                    <a:pt x="1157" y="499"/>
                  </a:lnTo>
                  <a:lnTo>
                    <a:pt x="1155" y="496"/>
                  </a:lnTo>
                  <a:lnTo>
                    <a:pt x="1135" y="496"/>
                  </a:lnTo>
                  <a:lnTo>
                    <a:pt x="1126" y="500"/>
                  </a:lnTo>
                  <a:lnTo>
                    <a:pt x="1122" y="496"/>
                  </a:lnTo>
                  <a:lnTo>
                    <a:pt x="1105" y="448"/>
                  </a:lnTo>
                  <a:lnTo>
                    <a:pt x="1105" y="455"/>
                  </a:lnTo>
                  <a:lnTo>
                    <a:pt x="1105" y="457"/>
                  </a:lnTo>
                  <a:lnTo>
                    <a:pt x="1105" y="454"/>
                  </a:lnTo>
                  <a:lnTo>
                    <a:pt x="1100" y="439"/>
                  </a:lnTo>
                  <a:lnTo>
                    <a:pt x="1089" y="418"/>
                  </a:lnTo>
                  <a:lnTo>
                    <a:pt x="1071" y="390"/>
                  </a:lnTo>
                  <a:lnTo>
                    <a:pt x="1066" y="374"/>
                  </a:lnTo>
                  <a:lnTo>
                    <a:pt x="1058" y="367"/>
                  </a:lnTo>
                  <a:lnTo>
                    <a:pt x="1052" y="367"/>
                  </a:lnTo>
                  <a:lnTo>
                    <a:pt x="1050" y="369"/>
                  </a:lnTo>
                  <a:lnTo>
                    <a:pt x="1050" y="385"/>
                  </a:lnTo>
                  <a:lnTo>
                    <a:pt x="1042" y="395"/>
                  </a:lnTo>
                  <a:lnTo>
                    <a:pt x="1030" y="401"/>
                  </a:lnTo>
                  <a:lnTo>
                    <a:pt x="1013" y="406"/>
                  </a:lnTo>
                  <a:lnTo>
                    <a:pt x="1002" y="404"/>
                  </a:lnTo>
                  <a:lnTo>
                    <a:pt x="997" y="399"/>
                  </a:lnTo>
                  <a:lnTo>
                    <a:pt x="996" y="395"/>
                  </a:lnTo>
                  <a:lnTo>
                    <a:pt x="991" y="385"/>
                  </a:lnTo>
                  <a:lnTo>
                    <a:pt x="991" y="375"/>
                  </a:lnTo>
                  <a:lnTo>
                    <a:pt x="993" y="364"/>
                  </a:lnTo>
                  <a:lnTo>
                    <a:pt x="988" y="351"/>
                  </a:lnTo>
                  <a:lnTo>
                    <a:pt x="991" y="347"/>
                  </a:lnTo>
                  <a:lnTo>
                    <a:pt x="991" y="344"/>
                  </a:lnTo>
                  <a:lnTo>
                    <a:pt x="988" y="339"/>
                  </a:lnTo>
                  <a:lnTo>
                    <a:pt x="974" y="330"/>
                  </a:lnTo>
                  <a:lnTo>
                    <a:pt x="964" y="323"/>
                  </a:lnTo>
                  <a:lnTo>
                    <a:pt x="958" y="313"/>
                  </a:lnTo>
                  <a:lnTo>
                    <a:pt x="949" y="310"/>
                  </a:lnTo>
                  <a:lnTo>
                    <a:pt x="939" y="309"/>
                  </a:lnTo>
                  <a:lnTo>
                    <a:pt x="896" y="306"/>
                  </a:lnTo>
                  <a:lnTo>
                    <a:pt x="889" y="304"/>
                  </a:lnTo>
                  <a:lnTo>
                    <a:pt x="884" y="304"/>
                  </a:lnTo>
                  <a:lnTo>
                    <a:pt x="876" y="311"/>
                  </a:lnTo>
                  <a:lnTo>
                    <a:pt x="873" y="321"/>
                  </a:lnTo>
                  <a:lnTo>
                    <a:pt x="870" y="324"/>
                  </a:lnTo>
                  <a:lnTo>
                    <a:pt x="870" y="331"/>
                  </a:lnTo>
                  <a:lnTo>
                    <a:pt x="871" y="340"/>
                  </a:lnTo>
                  <a:lnTo>
                    <a:pt x="876" y="353"/>
                  </a:lnTo>
                  <a:lnTo>
                    <a:pt x="879" y="364"/>
                  </a:lnTo>
                  <a:lnTo>
                    <a:pt x="865" y="404"/>
                  </a:lnTo>
                  <a:lnTo>
                    <a:pt x="871" y="417"/>
                  </a:lnTo>
                  <a:lnTo>
                    <a:pt x="876" y="435"/>
                  </a:lnTo>
                  <a:lnTo>
                    <a:pt x="883" y="459"/>
                  </a:lnTo>
                  <a:lnTo>
                    <a:pt x="881" y="471"/>
                  </a:lnTo>
                  <a:lnTo>
                    <a:pt x="876" y="476"/>
                  </a:lnTo>
                  <a:lnTo>
                    <a:pt x="871" y="481"/>
                  </a:lnTo>
                  <a:lnTo>
                    <a:pt x="866" y="490"/>
                  </a:lnTo>
                  <a:lnTo>
                    <a:pt x="859" y="495"/>
                  </a:lnTo>
                  <a:lnTo>
                    <a:pt x="850" y="500"/>
                  </a:lnTo>
                  <a:lnTo>
                    <a:pt x="853" y="505"/>
                  </a:lnTo>
                  <a:lnTo>
                    <a:pt x="853" y="516"/>
                  </a:lnTo>
                  <a:lnTo>
                    <a:pt x="853" y="529"/>
                  </a:lnTo>
                  <a:lnTo>
                    <a:pt x="854" y="539"/>
                  </a:lnTo>
                  <a:lnTo>
                    <a:pt x="857" y="546"/>
                  </a:lnTo>
                  <a:lnTo>
                    <a:pt x="863" y="552"/>
                  </a:lnTo>
                  <a:lnTo>
                    <a:pt x="861" y="560"/>
                  </a:lnTo>
                  <a:lnTo>
                    <a:pt x="857" y="567"/>
                  </a:lnTo>
                  <a:lnTo>
                    <a:pt x="853" y="574"/>
                  </a:lnTo>
                  <a:lnTo>
                    <a:pt x="844" y="581"/>
                  </a:lnTo>
                  <a:lnTo>
                    <a:pt x="837" y="578"/>
                  </a:lnTo>
                  <a:lnTo>
                    <a:pt x="831" y="571"/>
                  </a:lnTo>
                  <a:lnTo>
                    <a:pt x="826" y="559"/>
                  </a:lnTo>
                  <a:lnTo>
                    <a:pt x="823" y="555"/>
                  </a:lnTo>
                  <a:lnTo>
                    <a:pt x="815" y="550"/>
                  </a:lnTo>
                  <a:lnTo>
                    <a:pt x="811" y="546"/>
                  </a:lnTo>
                  <a:lnTo>
                    <a:pt x="811" y="539"/>
                  </a:lnTo>
                  <a:lnTo>
                    <a:pt x="807" y="532"/>
                  </a:lnTo>
                  <a:lnTo>
                    <a:pt x="805" y="526"/>
                  </a:lnTo>
                  <a:lnTo>
                    <a:pt x="804" y="517"/>
                  </a:lnTo>
                  <a:lnTo>
                    <a:pt x="801" y="500"/>
                  </a:lnTo>
                  <a:lnTo>
                    <a:pt x="793" y="492"/>
                  </a:lnTo>
                  <a:lnTo>
                    <a:pt x="785" y="490"/>
                  </a:lnTo>
                  <a:lnTo>
                    <a:pt x="783" y="490"/>
                  </a:lnTo>
                  <a:lnTo>
                    <a:pt x="772" y="486"/>
                  </a:lnTo>
                  <a:lnTo>
                    <a:pt x="757" y="486"/>
                  </a:lnTo>
                  <a:lnTo>
                    <a:pt x="740" y="490"/>
                  </a:lnTo>
                  <a:lnTo>
                    <a:pt x="719" y="482"/>
                  </a:lnTo>
                  <a:lnTo>
                    <a:pt x="707" y="468"/>
                  </a:lnTo>
                  <a:lnTo>
                    <a:pt x="701" y="457"/>
                  </a:lnTo>
                  <a:lnTo>
                    <a:pt x="700" y="453"/>
                  </a:lnTo>
                  <a:lnTo>
                    <a:pt x="691" y="438"/>
                  </a:lnTo>
                  <a:lnTo>
                    <a:pt x="684" y="429"/>
                  </a:lnTo>
                  <a:lnTo>
                    <a:pt x="674" y="423"/>
                  </a:lnTo>
                  <a:lnTo>
                    <a:pt x="670" y="411"/>
                  </a:lnTo>
                  <a:lnTo>
                    <a:pt x="666" y="408"/>
                  </a:lnTo>
                  <a:lnTo>
                    <a:pt x="657" y="410"/>
                  </a:lnTo>
                  <a:lnTo>
                    <a:pt x="646" y="404"/>
                  </a:lnTo>
                  <a:lnTo>
                    <a:pt x="639" y="394"/>
                  </a:lnTo>
                  <a:lnTo>
                    <a:pt x="637" y="382"/>
                  </a:lnTo>
                  <a:lnTo>
                    <a:pt x="638" y="373"/>
                  </a:lnTo>
                  <a:lnTo>
                    <a:pt x="641" y="363"/>
                  </a:lnTo>
                  <a:lnTo>
                    <a:pt x="657" y="340"/>
                  </a:lnTo>
                  <a:lnTo>
                    <a:pt x="677" y="314"/>
                  </a:lnTo>
                  <a:lnTo>
                    <a:pt x="687" y="311"/>
                  </a:lnTo>
                  <a:lnTo>
                    <a:pt x="691" y="306"/>
                  </a:lnTo>
                  <a:lnTo>
                    <a:pt x="697" y="300"/>
                  </a:lnTo>
                  <a:lnTo>
                    <a:pt x="694" y="294"/>
                  </a:lnTo>
                  <a:lnTo>
                    <a:pt x="697" y="291"/>
                  </a:lnTo>
                  <a:lnTo>
                    <a:pt x="700" y="290"/>
                  </a:lnTo>
                  <a:lnTo>
                    <a:pt x="707" y="288"/>
                  </a:lnTo>
                  <a:lnTo>
                    <a:pt x="716" y="291"/>
                  </a:lnTo>
                  <a:lnTo>
                    <a:pt x="727" y="295"/>
                  </a:lnTo>
                  <a:lnTo>
                    <a:pt x="733" y="291"/>
                  </a:lnTo>
                  <a:lnTo>
                    <a:pt x="736" y="279"/>
                  </a:lnTo>
                  <a:lnTo>
                    <a:pt x="737" y="263"/>
                  </a:lnTo>
                  <a:lnTo>
                    <a:pt x="739" y="248"/>
                  </a:lnTo>
                  <a:lnTo>
                    <a:pt x="745" y="236"/>
                  </a:lnTo>
                  <a:lnTo>
                    <a:pt x="755" y="223"/>
                  </a:lnTo>
                  <a:lnTo>
                    <a:pt x="758" y="215"/>
                  </a:lnTo>
                  <a:lnTo>
                    <a:pt x="757" y="212"/>
                  </a:lnTo>
                  <a:lnTo>
                    <a:pt x="754" y="213"/>
                  </a:lnTo>
                  <a:lnTo>
                    <a:pt x="723" y="197"/>
                  </a:lnTo>
                  <a:lnTo>
                    <a:pt x="723" y="194"/>
                  </a:lnTo>
                  <a:lnTo>
                    <a:pt x="725" y="193"/>
                  </a:lnTo>
                  <a:lnTo>
                    <a:pt x="735" y="193"/>
                  </a:lnTo>
                  <a:lnTo>
                    <a:pt x="750" y="196"/>
                  </a:lnTo>
                  <a:lnTo>
                    <a:pt x="758" y="195"/>
                  </a:lnTo>
                  <a:lnTo>
                    <a:pt x="769" y="196"/>
                  </a:lnTo>
                  <a:lnTo>
                    <a:pt x="783" y="200"/>
                  </a:lnTo>
                  <a:lnTo>
                    <a:pt x="791" y="188"/>
                  </a:lnTo>
                  <a:lnTo>
                    <a:pt x="798" y="193"/>
                  </a:lnTo>
                  <a:lnTo>
                    <a:pt x="807" y="192"/>
                  </a:lnTo>
                  <a:lnTo>
                    <a:pt x="816" y="188"/>
                  </a:lnTo>
                  <a:lnTo>
                    <a:pt x="821" y="177"/>
                  </a:lnTo>
                  <a:lnTo>
                    <a:pt x="826" y="170"/>
                  </a:lnTo>
                  <a:lnTo>
                    <a:pt x="831" y="167"/>
                  </a:lnTo>
                  <a:lnTo>
                    <a:pt x="835" y="158"/>
                  </a:lnTo>
                  <a:lnTo>
                    <a:pt x="835" y="148"/>
                  </a:lnTo>
                  <a:lnTo>
                    <a:pt x="831" y="139"/>
                  </a:lnTo>
                  <a:lnTo>
                    <a:pt x="818" y="130"/>
                  </a:lnTo>
                  <a:lnTo>
                    <a:pt x="816" y="121"/>
                  </a:lnTo>
                  <a:lnTo>
                    <a:pt x="818" y="115"/>
                  </a:lnTo>
                  <a:lnTo>
                    <a:pt x="826" y="112"/>
                  </a:lnTo>
                  <a:lnTo>
                    <a:pt x="832" y="112"/>
                  </a:lnTo>
                  <a:lnTo>
                    <a:pt x="835" y="109"/>
                  </a:lnTo>
                  <a:lnTo>
                    <a:pt x="835" y="100"/>
                  </a:lnTo>
                  <a:lnTo>
                    <a:pt x="828" y="95"/>
                  </a:lnTo>
                  <a:lnTo>
                    <a:pt x="823" y="93"/>
                  </a:lnTo>
                  <a:lnTo>
                    <a:pt x="821" y="95"/>
                  </a:lnTo>
                  <a:lnTo>
                    <a:pt x="817" y="71"/>
                  </a:lnTo>
                  <a:lnTo>
                    <a:pt x="802" y="71"/>
                  </a:lnTo>
                  <a:lnTo>
                    <a:pt x="789" y="68"/>
                  </a:lnTo>
                  <a:lnTo>
                    <a:pt x="793" y="98"/>
                  </a:lnTo>
                  <a:lnTo>
                    <a:pt x="787" y="104"/>
                  </a:lnTo>
                  <a:lnTo>
                    <a:pt x="782" y="114"/>
                  </a:lnTo>
                  <a:lnTo>
                    <a:pt x="775" y="130"/>
                  </a:lnTo>
                  <a:lnTo>
                    <a:pt x="771" y="137"/>
                  </a:lnTo>
                  <a:lnTo>
                    <a:pt x="765" y="138"/>
                  </a:lnTo>
                  <a:lnTo>
                    <a:pt x="755" y="130"/>
                  </a:lnTo>
                  <a:lnTo>
                    <a:pt x="750" y="97"/>
                  </a:lnTo>
                  <a:lnTo>
                    <a:pt x="748" y="92"/>
                  </a:lnTo>
                  <a:lnTo>
                    <a:pt x="746" y="92"/>
                  </a:lnTo>
                  <a:lnTo>
                    <a:pt x="743" y="100"/>
                  </a:lnTo>
                  <a:lnTo>
                    <a:pt x="733" y="112"/>
                  </a:lnTo>
                  <a:lnTo>
                    <a:pt x="727" y="114"/>
                  </a:lnTo>
                  <a:lnTo>
                    <a:pt x="724" y="104"/>
                  </a:lnTo>
                  <a:lnTo>
                    <a:pt x="723" y="96"/>
                  </a:lnTo>
                  <a:lnTo>
                    <a:pt x="718" y="95"/>
                  </a:lnTo>
                  <a:lnTo>
                    <a:pt x="710" y="98"/>
                  </a:lnTo>
                  <a:lnTo>
                    <a:pt x="700" y="94"/>
                  </a:lnTo>
                  <a:lnTo>
                    <a:pt x="694" y="89"/>
                  </a:lnTo>
                  <a:lnTo>
                    <a:pt x="699" y="83"/>
                  </a:lnTo>
                  <a:lnTo>
                    <a:pt x="701" y="71"/>
                  </a:lnTo>
                  <a:lnTo>
                    <a:pt x="701" y="57"/>
                  </a:lnTo>
                  <a:lnTo>
                    <a:pt x="698" y="53"/>
                  </a:lnTo>
                  <a:lnTo>
                    <a:pt x="696" y="48"/>
                  </a:lnTo>
                  <a:lnTo>
                    <a:pt x="694" y="40"/>
                  </a:lnTo>
                  <a:lnTo>
                    <a:pt x="693" y="31"/>
                  </a:lnTo>
                  <a:lnTo>
                    <a:pt x="686" y="20"/>
                  </a:lnTo>
                  <a:lnTo>
                    <a:pt x="674" y="6"/>
                  </a:lnTo>
                  <a:lnTo>
                    <a:pt x="670" y="0"/>
                  </a:lnTo>
                  <a:lnTo>
                    <a:pt x="665" y="0"/>
                  </a:lnTo>
                  <a:lnTo>
                    <a:pt x="659" y="3"/>
                  </a:lnTo>
                  <a:lnTo>
                    <a:pt x="652" y="5"/>
                  </a:lnTo>
                  <a:lnTo>
                    <a:pt x="650" y="12"/>
                  </a:lnTo>
                  <a:lnTo>
                    <a:pt x="649" y="23"/>
                  </a:lnTo>
                  <a:lnTo>
                    <a:pt x="638" y="32"/>
                  </a:lnTo>
                  <a:lnTo>
                    <a:pt x="635" y="41"/>
                  </a:lnTo>
                  <a:lnTo>
                    <a:pt x="636" y="50"/>
                  </a:lnTo>
                  <a:lnTo>
                    <a:pt x="639" y="69"/>
                  </a:lnTo>
                  <a:lnTo>
                    <a:pt x="642" y="76"/>
                  </a:lnTo>
                  <a:lnTo>
                    <a:pt x="649" y="80"/>
                  </a:lnTo>
                  <a:lnTo>
                    <a:pt x="659" y="85"/>
                  </a:lnTo>
                  <a:lnTo>
                    <a:pt x="664" y="86"/>
                  </a:lnTo>
                  <a:lnTo>
                    <a:pt x="659" y="93"/>
                  </a:lnTo>
                  <a:lnTo>
                    <a:pt x="657" y="98"/>
                  </a:lnTo>
                  <a:lnTo>
                    <a:pt x="661" y="107"/>
                  </a:lnTo>
                  <a:lnTo>
                    <a:pt x="674" y="114"/>
                  </a:lnTo>
                  <a:lnTo>
                    <a:pt x="677" y="115"/>
                  </a:lnTo>
                  <a:lnTo>
                    <a:pt x="679" y="118"/>
                  </a:lnTo>
                  <a:lnTo>
                    <a:pt x="680" y="122"/>
                  </a:lnTo>
                  <a:lnTo>
                    <a:pt x="677" y="128"/>
                  </a:lnTo>
                  <a:lnTo>
                    <a:pt x="659" y="141"/>
                  </a:lnTo>
                  <a:lnTo>
                    <a:pt x="640" y="149"/>
                  </a:lnTo>
                  <a:lnTo>
                    <a:pt x="628" y="148"/>
                  </a:lnTo>
                  <a:lnTo>
                    <a:pt x="628" y="146"/>
                  </a:lnTo>
                  <a:lnTo>
                    <a:pt x="631" y="123"/>
                  </a:lnTo>
                  <a:lnTo>
                    <a:pt x="612" y="123"/>
                  </a:lnTo>
                  <a:lnTo>
                    <a:pt x="603" y="122"/>
                  </a:lnTo>
                  <a:lnTo>
                    <a:pt x="599" y="124"/>
                  </a:lnTo>
                  <a:lnTo>
                    <a:pt x="597" y="127"/>
                  </a:lnTo>
                  <a:lnTo>
                    <a:pt x="597" y="146"/>
                  </a:lnTo>
                  <a:lnTo>
                    <a:pt x="593" y="151"/>
                  </a:lnTo>
                  <a:lnTo>
                    <a:pt x="587" y="149"/>
                  </a:lnTo>
                  <a:lnTo>
                    <a:pt x="584" y="148"/>
                  </a:lnTo>
                  <a:lnTo>
                    <a:pt x="576" y="142"/>
                  </a:lnTo>
                  <a:lnTo>
                    <a:pt x="569" y="142"/>
                  </a:lnTo>
                  <a:lnTo>
                    <a:pt x="563" y="146"/>
                  </a:lnTo>
                  <a:lnTo>
                    <a:pt x="553" y="152"/>
                  </a:lnTo>
                  <a:lnTo>
                    <a:pt x="544" y="151"/>
                  </a:lnTo>
                  <a:lnTo>
                    <a:pt x="541" y="147"/>
                  </a:lnTo>
                  <a:lnTo>
                    <a:pt x="540" y="145"/>
                  </a:lnTo>
                  <a:lnTo>
                    <a:pt x="533" y="134"/>
                  </a:lnTo>
                  <a:lnTo>
                    <a:pt x="528" y="131"/>
                  </a:lnTo>
                  <a:lnTo>
                    <a:pt x="520" y="134"/>
                  </a:lnTo>
                  <a:lnTo>
                    <a:pt x="506" y="129"/>
                  </a:lnTo>
                  <a:lnTo>
                    <a:pt x="502" y="124"/>
                  </a:lnTo>
                  <a:lnTo>
                    <a:pt x="501" y="118"/>
                  </a:lnTo>
                  <a:lnTo>
                    <a:pt x="496" y="109"/>
                  </a:lnTo>
                  <a:lnTo>
                    <a:pt x="492" y="106"/>
                  </a:lnTo>
                  <a:lnTo>
                    <a:pt x="484" y="109"/>
                  </a:lnTo>
                  <a:lnTo>
                    <a:pt x="472" y="109"/>
                  </a:lnTo>
                  <a:lnTo>
                    <a:pt x="465" y="111"/>
                  </a:lnTo>
                  <a:lnTo>
                    <a:pt x="460" y="115"/>
                  </a:lnTo>
                  <a:lnTo>
                    <a:pt x="457" y="120"/>
                  </a:lnTo>
                  <a:lnTo>
                    <a:pt x="457" y="134"/>
                  </a:lnTo>
                  <a:lnTo>
                    <a:pt x="463" y="139"/>
                  </a:lnTo>
                  <a:lnTo>
                    <a:pt x="463" y="145"/>
                  </a:lnTo>
                  <a:lnTo>
                    <a:pt x="457" y="151"/>
                  </a:lnTo>
                  <a:lnTo>
                    <a:pt x="457" y="176"/>
                  </a:lnTo>
                  <a:lnTo>
                    <a:pt x="453" y="185"/>
                  </a:lnTo>
                  <a:lnTo>
                    <a:pt x="453" y="183"/>
                  </a:lnTo>
                  <a:lnTo>
                    <a:pt x="438" y="156"/>
                  </a:lnTo>
                  <a:lnTo>
                    <a:pt x="426" y="136"/>
                  </a:lnTo>
                  <a:lnTo>
                    <a:pt x="423" y="136"/>
                  </a:lnTo>
                  <a:lnTo>
                    <a:pt x="418" y="140"/>
                  </a:lnTo>
                  <a:lnTo>
                    <a:pt x="414" y="149"/>
                  </a:lnTo>
                  <a:lnTo>
                    <a:pt x="406" y="146"/>
                  </a:lnTo>
                  <a:lnTo>
                    <a:pt x="397" y="146"/>
                  </a:lnTo>
                  <a:lnTo>
                    <a:pt x="386" y="148"/>
                  </a:lnTo>
                  <a:lnTo>
                    <a:pt x="367" y="146"/>
                  </a:lnTo>
                  <a:lnTo>
                    <a:pt x="364" y="143"/>
                  </a:lnTo>
                  <a:lnTo>
                    <a:pt x="363" y="141"/>
                  </a:lnTo>
                  <a:lnTo>
                    <a:pt x="369" y="136"/>
                  </a:lnTo>
                  <a:lnTo>
                    <a:pt x="377" y="120"/>
                  </a:lnTo>
                  <a:lnTo>
                    <a:pt x="376" y="111"/>
                  </a:lnTo>
                  <a:lnTo>
                    <a:pt x="369" y="106"/>
                  </a:lnTo>
                  <a:lnTo>
                    <a:pt x="366" y="105"/>
                  </a:lnTo>
                  <a:lnTo>
                    <a:pt x="356" y="97"/>
                  </a:lnTo>
                  <a:lnTo>
                    <a:pt x="353" y="97"/>
                  </a:lnTo>
                  <a:lnTo>
                    <a:pt x="353" y="104"/>
                  </a:lnTo>
                  <a:lnTo>
                    <a:pt x="353" y="111"/>
                  </a:lnTo>
                  <a:lnTo>
                    <a:pt x="348" y="111"/>
                  </a:lnTo>
                  <a:lnTo>
                    <a:pt x="342" y="106"/>
                  </a:lnTo>
                  <a:lnTo>
                    <a:pt x="323" y="92"/>
                  </a:lnTo>
                  <a:lnTo>
                    <a:pt x="304" y="82"/>
                  </a:lnTo>
                  <a:lnTo>
                    <a:pt x="284" y="74"/>
                  </a:lnTo>
                  <a:lnTo>
                    <a:pt x="256" y="68"/>
                  </a:lnTo>
                  <a:lnTo>
                    <a:pt x="251" y="65"/>
                  </a:lnTo>
                  <a:lnTo>
                    <a:pt x="246" y="60"/>
                  </a:lnTo>
                  <a:lnTo>
                    <a:pt x="241" y="59"/>
                  </a:lnTo>
                  <a:lnTo>
                    <a:pt x="238" y="65"/>
                  </a:lnTo>
                  <a:lnTo>
                    <a:pt x="239" y="76"/>
                  </a:lnTo>
                  <a:lnTo>
                    <a:pt x="236" y="80"/>
                  </a:lnTo>
                  <a:lnTo>
                    <a:pt x="233" y="82"/>
                  </a:lnTo>
                  <a:lnTo>
                    <a:pt x="229" y="78"/>
                  </a:lnTo>
                  <a:lnTo>
                    <a:pt x="217" y="59"/>
                  </a:lnTo>
                  <a:lnTo>
                    <a:pt x="206" y="47"/>
                  </a:lnTo>
                  <a:lnTo>
                    <a:pt x="196" y="41"/>
                  </a:lnTo>
                  <a:lnTo>
                    <a:pt x="193" y="43"/>
                  </a:lnTo>
                  <a:lnTo>
                    <a:pt x="193" y="46"/>
                  </a:lnTo>
                  <a:lnTo>
                    <a:pt x="197" y="55"/>
                  </a:lnTo>
                  <a:lnTo>
                    <a:pt x="192" y="65"/>
                  </a:lnTo>
                  <a:lnTo>
                    <a:pt x="186" y="65"/>
                  </a:lnTo>
                  <a:lnTo>
                    <a:pt x="179" y="59"/>
                  </a:lnTo>
                  <a:lnTo>
                    <a:pt x="172" y="56"/>
                  </a:lnTo>
                  <a:lnTo>
                    <a:pt x="167" y="57"/>
                  </a:lnTo>
                  <a:lnTo>
                    <a:pt x="161" y="62"/>
                  </a:lnTo>
                  <a:lnTo>
                    <a:pt x="145" y="76"/>
                  </a:lnTo>
                  <a:lnTo>
                    <a:pt x="140" y="76"/>
                  </a:lnTo>
                  <a:lnTo>
                    <a:pt x="131" y="78"/>
                  </a:lnTo>
                  <a:lnTo>
                    <a:pt x="116" y="86"/>
                  </a:lnTo>
                  <a:lnTo>
                    <a:pt x="101" y="98"/>
                  </a:lnTo>
                  <a:lnTo>
                    <a:pt x="82" y="107"/>
                  </a:lnTo>
                  <a:lnTo>
                    <a:pt x="72" y="104"/>
                  </a:lnTo>
                  <a:lnTo>
                    <a:pt x="35" y="80"/>
                  </a:lnTo>
                  <a:lnTo>
                    <a:pt x="13" y="75"/>
                  </a:lnTo>
                  <a:lnTo>
                    <a:pt x="0" y="69"/>
                  </a:lnTo>
                  <a:lnTo>
                    <a:pt x="0" y="360"/>
                  </a:lnTo>
                  <a:lnTo>
                    <a:pt x="14" y="363"/>
                  </a:lnTo>
                  <a:lnTo>
                    <a:pt x="43" y="382"/>
                  </a:lnTo>
                  <a:lnTo>
                    <a:pt x="65" y="397"/>
                  </a:lnTo>
                  <a:lnTo>
                    <a:pt x="80" y="391"/>
                  </a:lnTo>
                  <a:lnTo>
                    <a:pt x="89" y="385"/>
                  </a:lnTo>
                  <a:lnTo>
                    <a:pt x="103" y="396"/>
                  </a:lnTo>
                  <a:lnTo>
                    <a:pt x="120" y="418"/>
                  </a:lnTo>
                  <a:lnTo>
                    <a:pt x="142" y="448"/>
                  </a:lnTo>
                  <a:lnTo>
                    <a:pt x="150" y="459"/>
                  </a:lnTo>
                  <a:lnTo>
                    <a:pt x="158" y="468"/>
                  </a:lnTo>
                  <a:lnTo>
                    <a:pt x="167" y="475"/>
                  </a:lnTo>
                  <a:lnTo>
                    <a:pt x="164" y="499"/>
                  </a:lnTo>
                  <a:lnTo>
                    <a:pt x="158" y="517"/>
                  </a:lnTo>
                  <a:lnTo>
                    <a:pt x="158" y="525"/>
                  </a:lnTo>
                  <a:lnTo>
                    <a:pt x="160" y="530"/>
                  </a:lnTo>
                  <a:lnTo>
                    <a:pt x="163" y="536"/>
                  </a:lnTo>
                  <a:lnTo>
                    <a:pt x="172" y="544"/>
                  </a:lnTo>
                  <a:lnTo>
                    <a:pt x="180" y="554"/>
                  </a:lnTo>
                  <a:lnTo>
                    <a:pt x="186" y="567"/>
                  </a:lnTo>
                  <a:lnTo>
                    <a:pt x="202" y="581"/>
                  </a:lnTo>
                  <a:lnTo>
                    <a:pt x="217" y="590"/>
                  </a:lnTo>
                  <a:lnTo>
                    <a:pt x="232" y="596"/>
                  </a:lnTo>
                  <a:lnTo>
                    <a:pt x="246" y="613"/>
                  </a:lnTo>
                  <a:lnTo>
                    <a:pt x="249" y="622"/>
                  </a:lnTo>
                  <a:lnTo>
                    <a:pt x="639" y="622"/>
                  </a:lnTo>
                  <a:lnTo>
                    <a:pt x="651" y="632"/>
                  </a:lnTo>
                  <a:lnTo>
                    <a:pt x="677" y="634"/>
                  </a:lnTo>
                  <a:lnTo>
                    <a:pt x="681" y="639"/>
                  </a:lnTo>
                  <a:lnTo>
                    <a:pt x="688" y="641"/>
                  </a:lnTo>
                  <a:lnTo>
                    <a:pt x="697" y="641"/>
                  </a:lnTo>
                  <a:lnTo>
                    <a:pt x="715" y="635"/>
                  </a:lnTo>
                  <a:lnTo>
                    <a:pt x="723" y="630"/>
                  </a:lnTo>
                  <a:lnTo>
                    <a:pt x="732" y="627"/>
                  </a:lnTo>
                  <a:lnTo>
                    <a:pt x="739" y="627"/>
                  </a:lnTo>
                  <a:lnTo>
                    <a:pt x="753" y="632"/>
                  </a:lnTo>
                  <a:lnTo>
                    <a:pt x="762" y="638"/>
                  </a:lnTo>
                  <a:lnTo>
                    <a:pt x="764" y="641"/>
                  </a:lnTo>
                  <a:lnTo>
                    <a:pt x="778" y="644"/>
                  </a:lnTo>
                  <a:lnTo>
                    <a:pt x="783" y="648"/>
                  </a:lnTo>
                  <a:lnTo>
                    <a:pt x="781" y="656"/>
                  </a:lnTo>
                  <a:lnTo>
                    <a:pt x="787" y="668"/>
                  </a:lnTo>
                  <a:lnTo>
                    <a:pt x="806" y="668"/>
                  </a:lnTo>
                  <a:lnTo>
                    <a:pt x="816" y="667"/>
                  </a:lnTo>
                  <a:lnTo>
                    <a:pt x="828" y="668"/>
                  </a:lnTo>
                  <a:lnTo>
                    <a:pt x="843" y="677"/>
                  </a:lnTo>
                  <a:lnTo>
                    <a:pt x="852" y="685"/>
                  </a:lnTo>
                  <a:lnTo>
                    <a:pt x="850" y="690"/>
                  </a:lnTo>
                  <a:lnTo>
                    <a:pt x="853" y="692"/>
                  </a:lnTo>
                  <a:lnTo>
                    <a:pt x="850" y="697"/>
                  </a:lnTo>
                  <a:lnTo>
                    <a:pt x="845" y="700"/>
                  </a:lnTo>
                  <a:lnTo>
                    <a:pt x="842" y="700"/>
                  </a:lnTo>
                  <a:lnTo>
                    <a:pt x="832" y="697"/>
                  </a:lnTo>
                  <a:lnTo>
                    <a:pt x="823" y="691"/>
                  </a:lnTo>
                  <a:lnTo>
                    <a:pt x="828" y="702"/>
                  </a:lnTo>
                  <a:lnTo>
                    <a:pt x="826" y="709"/>
                  </a:lnTo>
                  <a:lnTo>
                    <a:pt x="823" y="713"/>
                  </a:lnTo>
                  <a:lnTo>
                    <a:pt x="816" y="716"/>
                  </a:lnTo>
                  <a:lnTo>
                    <a:pt x="810" y="719"/>
                  </a:lnTo>
                  <a:lnTo>
                    <a:pt x="811" y="727"/>
                  </a:lnTo>
                  <a:lnTo>
                    <a:pt x="814" y="725"/>
                  </a:lnTo>
                  <a:lnTo>
                    <a:pt x="815" y="725"/>
                  </a:lnTo>
                  <a:lnTo>
                    <a:pt x="816" y="727"/>
                  </a:lnTo>
                  <a:lnTo>
                    <a:pt x="816" y="733"/>
                  </a:lnTo>
                  <a:lnTo>
                    <a:pt x="815" y="735"/>
                  </a:lnTo>
                  <a:lnTo>
                    <a:pt x="813" y="736"/>
                  </a:lnTo>
                  <a:lnTo>
                    <a:pt x="811" y="738"/>
                  </a:lnTo>
                  <a:lnTo>
                    <a:pt x="807" y="740"/>
                  </a:lnTo>
                  <a:lnTo>
                    <a:pt x="811" y="742"/>
                  </a:lnTo>
                  <a:lnTo>
                    <a:pt x="822" y="737"/>
                  </a:lnTo>
                  <a:lnTo>
                    <a:pt x="831" y="729"/>
                  </a:lnTo>
                  <a:lnTo>
                    <a:pt x="833" y="721"/>
                  </a:lnTo>
                  <a:lnTo>
                    <a:pt x="837" y="718"/>
                  </a:lnTo>
                  <a:lnTo>
                    <a:pt x="843" y="718"/>
                  </a:lnTo>
                  <a:lnTo>
                    <a:pt x="865" y="718"/>
                  </a:lnTo>
                  <a:lnTo>
                    <a:pt x="861" y="716"/>
                  </a:lnTo>
                  <a:lnTo>
                    <a:pt x="861" y="710"/>
                  </a:lnTo>
                  <a:lnTo>
                    <a:pt x="871" y="699"/>
                  </a:lnTo>
                  <a:lnTo>
                    <a:pt x="876" y="693"/>
                  </a:lnTo>
                  <a:lnTo>
                    <a:pt x="884" y="691"/>
                  </a:lnTo>
                  <a:lnTo>
                    <a:pt x="906" y="693"/>
                  </a:lnTo>
                  <a:lnTo>
                    <a:pt x="915" y="69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6" name="Freeform 284"/>
            <p:cNvSpPr>
              <a:spLocks/>
            </p:cNvSpPr>
            <p:nvPr/>
          </p:nvSpPr>
          <p:spPr bwMode="auto">
            <a:xfrm>
              <a:off x="823" y="1498"/>
              <a:ext cx="454" cy="459"/>
            </a:xfrm>
            <a:custGeom>
              <a:avLst/>
              <a:gdLst>
                <a:gd name="T0" fmla="*/ 348 w 533"/>
                <a:gd name="T1" fmla="*/ 42 h 497"/>
                <a:gd name="T2" fmla="*/ 324 w 533"/>
                <a:gd name="T3" fmla="*/ 47 h 497"/>
                <a:gd name="T4" fmla="*/ 296 w 533"/>
                <a:gd name="T5" fmla="*/ 39 h 497"/>
                <a:gd name="T6" fmla="*/ 277 w 533"/>
                <a:gd name="T7" fmla="*/ 28 h 497"/>
                <a:gd name="T8" fmla="*/ 251 w 533"/>
                <a:gd name="T9" fmla="*/ 20 h 497"/>
                <a:gd name="T10" fmla="*/ 249 w 533"/>
                <a:gd name="T11" fmla="*/ 35 h 497"/>
                <a:gd name="T12" fmla="*/ 224 w 533"/>
                <a:gd name="T13" fmla="*/ 20 h 497"/>
                <a:gd name="T14" fmla="*/ 164 w 533"/>
                <a:gd name="T15" fmla="*/ 0 h 497"/>
                <a:gd name="T16" fmla="*/ 132 w 533"/>
                <a:gd name="T17" fmla="*/ 11 h 497"/>
                <a:gd name="T18" fmla="*/ 100 w 533"/>
                <a:gd name="T19" fmla="*/ 17 h 497"/>
                <a:gd name="T20" fmla="*/ 77 w 533"/>
                <a:gd name="T21" fmla="*/ 53 h 497"/>
                <a:gd name="T22" fmla="*/ 42 w 533"/>
                <a:gd name="T23" fmla="*/ 75 h 497"/>
                <a:gd name="T24" fmla="*/ 18 w 533"/>
                <a:gd name="T25" fmla="*/ 91 h 497"/>
                <a:gd name="T26" fmla="*/ 42 w 533"/>
                <a:gd name="T27" fmla="*/ 120 h 497"/>
                <a:gd name="T28" fmla="*/ 82 w 533"/>
                <a:gd name="T29" fmla="*/ 165 h 497"/>
                <a:gd name="T30" fmla="*/ 70 w 533"/>
                <a:gd name="T31" fmla="*/ 179 h 497"/>
                <a:gd name="T32" fmla="*/ 51 w 533"/>
                <a:gd name="T33" fmla="*/ 167 h 497"/>
                <a:gd name="T34" fmla="*/ 18 w 533"/>
                <a:gd name="T35" fmla="*/ 174 h 497"/>
                <a:gd name="T36" fmla="*/ 0 w 533"/>
                <a:gd name="T37" fmla="*/ 200 h 497"/>
                <a:gd name="T38" fmla="*/ 38 w 533"/>
                <a:gd name="T39" fmla="*/ 228 h 497"/>
                <a:gd name="T40" fmla="*/ 81 w 533"/>
                <a:gd name="T41" fmla="*/ 221 h 497"/>
                <a:gd name="T42" fmla="*/ 96 w 533"/>
                <a:gd name="T43" fmla="*/ 224 h 497"/>
                <a:gd name="T44" fmla="*/ 92 w 533"/>
                <a:gd name="T45" fmla="*/ 235 h 497"/>
                <a:gd name="T46" fmla="*/ 94 w 533"/>
                <a:gd name="T47" fmla="*/ 255 h 497"/>
                <a:gd name="T48" fmla="*/ 57 w 533"/>
                <a:gd name="T49" fmla="*/ 276 h 497"/>
                <a:gd name="T50" fmla="*/ 26 w 533"/>
                <a:gd name="T51" fmla="*/ 301 h 497"/>
                <a:gd name="T52" fmla="*/ 24 w 533"/>
                <a:gd name="T53" fmla="*/ 323 h 497"/>
                <a:gd name="T54" fmla="*/ 41 w 533"/>
                <a:gd name="T55" fmla="*/ 341 h 497"/>
                <a:gd name="T56" fmla="*/ 74 w 533"/>
                <a:gd name="T57" fmla="*/ 361 h 497"/>
                <a:gd name="T58" fmla="*/ 86 w 533"/>
                <a:gd name="T59" fmla="*/ 386 h 497"/>
                <a:gd name="T60" fmla="*/ 103 w 533"/>
                <a:gd name="T61" fmla="*/ 380 h 497"/>
                <a:gd name="T62" fmla="*/ 113 w 533"/>
                <a:gd name="T63" fmla="*/ 393 h 497"/>
                <a:gd name="T64" fmla="*/ 141 w 533"/>
                <a:gd name="T65" fmla="*/ 381 h 497"/>
                <a:gd name="T66" fmla="*/ 146 w 533"/>
                <a:gd name="T67" fmla="*/ 394 h 497"/>
                <a:gd name="T68" fmla="*/ 119 w 533"/>
                <a:gd name="T69" fmla="*/ 428 h 497"/>
                <a:gd name="T70" fmla="*/ 82 w 533"/>
                <a:gd name="T71" fmla="*/ 457 h 497"/>
                <a:gd name="T72" fmla="*/ 79 w 533"/>
                <a:gd name="T73" fmla="*/ 467 h 497"/>
                <a:gd name="T74" fmla="*/ 139 w 533"/>
                <a:gd name="T75" fmla="*/ 440 h 497"/>
                <a:gd name="T76" fmla="*/ 200 w 533"/>
                <a:gd name="T77" fmla="*/ 390 h 497"/>
                <a:gd name="T78" fmla="*/ 192 w 533"/>
                <a:gd name="T79" fmla="*/ 376 h 497"/>
                <a:gd name="T80" fmla="*/ 208 w 533"/>
                <a:gd name="T81" fmla="*/ 353 h 497"/>
                <a:gd name="T82" fmla="*/ 245 w 533"/>
                <a:gd name="T83" fmla="*/ 317 h 497"/>
                <a:gd name="T84" fmla="*/ 272 w 533"/>
                <a:gd name="T85" fmla="*/ 323 h 497"/>
                <a:gd name="T86" fmla="*/ 239 w 533"/>
                <a:gd name="T87" fmla="*/ 335 h 497"/>
                <a:gd name="T88" fmla="*/ 223 w 533"/>
                <a:gd name="T89" fmla="*/ 358 h 497"/>
                <a:gd name="T90" fmla="*/ 238 w 533"/>
                <a:gd name="T91" fmla="*/ 373 h 497"/>
                <a:gd name="T92" fmla="*/ 271 w 533"/>
                <a:gd name="T93" fmla="*/ 348 h 497"/>
                <a:gd name="T94" fmla="*/ 286 w 533"/>
                <a:gd name="T95" fmla="*/ 331 h 497"/>
                <a:gd name="T96" fmla="*/ 315 w 533"/>
                <a:gd name="T97" fmla="*/ 341 h 497"/>
                <a:gd name="T98" fmla="*/ 357 w 533"/>
                <a:gd name="T99" fmla="*/ 355 h 497"/>
                <a:gd name="T100" fmla="*/ 376 w 533"/>
                <a:gd name="T101" fmla="*/ 367 h 497"/>
                <a:gd name="T102" fmla="*/ 392 w 533"/>
                <a:gd name="T103" fmla="*/ 362 h 497"/>
                <a:gd name="T104" fmla="*/ 441 w 533"/>
                <a:gd name="T105" fmla="*/ 408 h 497"/>
                <a:gd name="T106" fmla="*/ 478 w 533"/>
                <a:gd name="T107" fmla="*/ 416 h 497"/>
                <a:gd name="T108" fmla="*/ 496 w 533"/>
                <a:gd name="T109" fmla="*/ 449 h 497"/>
                <a:gd name="T110" fmla="*/ 507 w 533"/>
                <a:gd name="T111" fmla="*/ 460 h 497"/>
                <a:gd name="T112" fmla="*/ 517 w 533"/>
                <a:gd name="T113" fmla="*/ 471 h 497"/>
                <a:gd name="T114" fmla="*/ 523 w 533"/>
                <a:gd name="T115" fmla="*/ 496 h 497"/>
                <a:gd name="T116" fmla="*/ 530 w 533"/>
                <a:gd name="T117" fmla="*/ 454 h 497"/>
                <a:gd name="T118" fmla="*/ 507 w 533"/>
                <a:gd name="T119" fmla="*/ 427 h 497"/>
                <a:gd name="T120" fmla="*/ 452 w 533"/>
                <a:gd name="T121" fmla="*/ 364 h 497"/>
                <a:gd name="T122" fmla="*/ 408 w 533"/>
                <a:gd name="T123" fmla="*/ 361 h 497"/>
                <a:gd name="T124" fmla="*/ 365 w 533"/>
                <a:gd name="T125" fmla="*/ 48 h 4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3"/>
                <a:gd name="T190" fmla="*/ 0 h 497"/>
                <a:gd name="T191" fmla="*/ 533 w 533"/>
                <a:gd name="T192" fmla="*/ 497 h 4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3" h="497">
                  <a:moveTo>
                    <a:pt x="365" y="48"/>
                  </a:moveTo>
                  <a:lnTo>
                    <a:pt x="357" y="44"/>
                  </a:lnTo>
                  <a:lnTo>
                    <a:pt x="348" y="42"/>
                  </a:lnTo>
                  <a:lnTo>
                    <a:pt x="342" y="44"/>
                  </a:lnTo>
                  <a:lnTo>
                    <a:pt x="336" y="47"/>
                  </a:lnTo>
                  <a:lnTo>
                    <a:pt x="324" y="47"/>
                  </a:lnTo>
                  <a:lnTo>
                    <a:pt x="315" y="44"/>
                  </a:lnTo>
                  <a:lnTo>
                    <a:pt x="305" y="40"/>
                  </a:lnTo>
                  <a:lnTo>
                    <a:pt x="296" y="39"/>
                  </a:lnTo>
                  <a:lnTo>
                    <a:pt x="288" y="35"/>
                  </a:lnTo>
                  <a:lnTo>
                    <a:pt x="282" y="31"/>
                  </a:lnTo>
                  <a:lnTo>
                    <a:pt x="277" y="28"/>
                  </a:lnTo>
                  <a:lnTo>
                    <a:pt x="264" y="25"/>
                  </a:lnTo>
                  <a:lnTo>
                    <a:pt x="258" y="22"/>
                  </a:lnTo>
                  <a:lnTo>
                    <a:pt x="251" y="20"/>
                  </a:lnTo>
                  <a:lnTo>
                    <a:pt x="248" y="22"/>
                  </a:lnTo>
                  <a:lnTo>
                    <a:pt x="249" y="32"/>
                  </a:lnTo>
                  <a:lnTo>
                    <a:pt x="249" y="35"/>
                  </a:lnTo>
                  <a:lnTo>
                    <a:pt x="245" y="35"/>
                  </a:lnTo>
                  <a:lnTo>
                    <a:pt x="235" y="29"/>
                  </a:lnTo>
                  <a:lnTo>
                    <a:pt x="224" y="20"/>
                  </a:lnTo>
                  <a:lnTo>
                    <a:pt x="191" y="4"/>
                  </a:lnTo>
                  <a:lnTo>
                    <a:pt x="178" y="0"/>
                  </a:lnTo>
                  <a:lnTo>
                    <a:pt x="164" y="0"/>
                  </a:lnTo>
                  <a:lnTo>
                    <a:pt x="155" y="2"/>
                  </a:lnTo>
                  <a:lnTo>
                    <a:pt x="145" y="4"/>
                  </a:lnTo>
                  <a:lnTo>
                    <a:pt x="132" y="11"/>
                  </a:lnTo>
                  <a:lnTo>
                    <a:pt x="125" y="12"/>
                  </a:lnTo>
                  <a:lnTo>
                    <a:pt x="114" y="12"/>
                  </a:lnTo>
                  <a:lnTo>
                    <a:pt x="100" y="17"/>
                  </a:lnTo>
                  <a:lnTo>
                    <a:pt x="94" y="21"/>
                  </a:lnTo>
                  <a:lnTo>
                    <a:pt x="91" y="26"/>
                  </a:lnTo>
                  <a:lnTo>
                    <a:pt x="77" y="53"/>
                  </a:lnTo>
                  <a:lnTo>
                    <a:pt x="66" y="68"/>
                  </a:lnTo>
                  <a:lnTo>
                    <a:pt x="54" y="74"/>
                  </a:lnTo>
                  <a:lnTo>
                    <a:pt x="42" y="75"/>
                  </a:lnTo>
                  <a:lnTo>
                    <a:pt x="31" y="78"/>
                  </a:lnTo>
                  <a:lnTo>
                    <a:pt x="23" y="83"/>
                  </a:lnTo>
                  <a:lnTo>
                    <a:pt x="18" y="91"/>
                  </a:lnTo>
                  <a:lnTo>
                    <a:pt x="22" y="98"/>
                  </a:lnTo>
                  <a:lnTo>
                    <a:pt x="26" y="104"/>
                  </a:lnTo>
                  <a:lnTo>
                    <a:pt x="42" y="120"/>
                  </a:lnTo>
                  <a:lnTo>
                    <a:pt x="56" y="132"/>
                  </a:lnTo>
                  <a:lnTo>
                    <a:pt x="73" y="149"/>
                  </a:lnTo>
                  <a:lnTo>
                    <a:pt x="82" y="165"/>
                  </a:lnTo>
                  <a:lnTo>
                    <a:pt x="82" y="172"/>
                  </a:lnTo>
                  <a:lnTo>
                    <a:pt x="79" y="176"/>
                  </a:lnTo>
                  <a:lnTo>
                    <a:pt x="70" y="179"/>
                  </a:lnTo>
                  <a:lnTo>
                    <a:pt x="63" y="177"/>
                  </a:lnTo>
                  <a:lnTo>
                    <a:pt x="57" y="172"/>
                  </a:lnTo>
                  <a:lnTo>
                    <a:pt x="51" y="167"/>
                  </a:lnTo>
                  <a:lnTo>
                    <a:pt x="41" y="166"/>
                  </a:lnTo>
                  <a:lnTo>
                    <a:pt x="30" y="168"/>
                  </a:lnTo>
                  <a:lnTo>
                    <a:pt x="18" y="174"/>
                  </a:lnTo>
                  <a:lnTo>
                    <a:pt x="9" y="182"/>
                  </a:lnTo>
                  <a:lnTo>
                    <a:pt x="4" y="191"/>
                  </a:lnTo>
                  <a:lnTo>
                    <a:pt x="0" y="200"/>
                  </a:lnTo>
                  <a:lnTo>
                    <a:pt x="2" y="208"/>
                  </a:lnTo>
                  <a:lnTo>
                    <a:pt x="9" y="215"/>
                  </a:lnTo>
                  <a:lnTo>
                    <a:pt x="38" y="228"/>
                  </a:lnTo>
                  <a:lnTo>
                    <a:pt x="53" y="230"/>
                  </a:lnTo>
                  <a:lnTo>
                    <a:pt x="67" y="227"/>
                  </a:lnTo>
                  <a:lnTo>
                    <a:pt x="81" y="221"/>
                  </a:lnTo>
                  <a:lnTo>
                    <a:pt x="91" y="219"/>
                  </a:lnTo>
                  <a:lnTo>
                    <a:pt x="96" y="220"/>
                  </a:lnTo>
                  <a:lnTo>
                    <a:pt x="96" y="224"/>
                  </a:lnTo>
                  <a:lnTo>
                    <a:pt x="94" y="227"/>
                  </a:lnTo>
                  <a:lnTo>
                    <a:pt x="92" y="230"/>
                  </a:lnTo>
                  <a:lnTo>
                    <a:pt x="92" y="235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4" y="255"/>
                  </a:lnTo>
                  <a:lnTo>
                    <a:pt x="70" y="265"/>
                  </a:lnTo>
                  <a:lnTo>
                    <a:pt x="61" y="272"/>
                  </a:lnTo>
                  <a:lnTo>
                    <a:pt x="57" y="276"/>
                  </a:lnTo>
                  <a:lnTo>
                    <a:pt x="57" y="283"/>
                  </a:lnTo>
                  <a:lnTo>
                    <a:pt x="41" y="293"/>
                  </a:lnTo>
                  <a:lnTo>
                    <a:pt x="26" y="301"/>
                  </a:lnTo>
                  <a:lnTo>
                    <a:pt x="18" y="308"/>
                  </a:lnTo>
                  <a:lnTo>
                    <a:pt x="17" y="314"/>
                  </a:lnTo>
                  <a:lnTo>
                    <a:pt x="24" y="323"/>
                  </a:lnTo>
                  <a:lnTo>
                    <a:pt x="42" y="330"/>
                  </a:lnTo>
                  <a:lnTo>
                    <a:pt x="41" y="332"/>
                  </a:lnTo>
                  <a:lnTo>
                    <a:pt x="41" y="341"/>
                  </a:lnTo>
                  <a:lnTo>
                    <a:pt x="43" y="350"/>
                  </a:lnTo>
                  <a:lnTo>
                    <a:pt x="53" y="361"/>
                  </a:lnTo>
                  <a:lnTo>
                    <a:pt x="74" y="361"/>
                  </a:lnTo>
                  <a:lnTo>
                    <a:pt x="77" y="367"/>
                  </a:lnTo>
                  <a:lnTo>
                    <a:pt x="81" y="383"/>
                  </a:lnTo>
                  <a:lnTo>
                    <a:pt x="86" y="386"/>
                  </a:lnTo>
                  <a:lnTo>
                    <a:pt x="92" y="385"/>
                  </a:lnTo>
                  <a:lnTo>
                    <a:pt x="99" y="380"/>
                  </a:lnTo>
                  <a:lnTo>
                    <a:pt x="103" y="380"/>
                  </a:lnTo>
                  <a:lnTo>
                    <a:pt x="106" y="381"/>
                  </a:lnTo>
                  <a:lnTo>
                    <a:pt x="107" y="386"/>
                  </a:lnTo>
                  <a:lnTo>
                    <a:pt x="113" y="393"/>
                  </a:lnTo>
                  <a:lnTo>
                    <a:pt x="121" y="395"/>
                  </a:lnTo>
                  <a:lnTo>
                    <a:pt x="131" y="390"/>
                  </a:lnTo>
                  <a:lnTo>
                    <a:pt x="141" y="381"/>
                  </a:lnTo>
                  <a:lnTo>
                    <a:pt x="148" y="377"/>
                  </a:lnTo>
                  <a:lnTo>
                    <a:pt x="149" y="382"/>
                  </a:lnTo>
                  <a:lnTo>
                    <a:pt x="146" y="394"/>
                  </a:lnTo>
                  <a:lnTo>
                    <a:pt x="143" y="406"/>
                  </a:lnTo>
                  <a:lnTo>
                    <a:pt x="136" y="416"/>
                  </a:lnTo>
                  <a:lnTo>
                    <a:pt x="119" y="428"/>
                  </a:lnTo>
                  <a:lnTo>
                    <a:pt x="104" y="439"/>
                  </a:lnTo>
                  <a:lnTo>
                    <a:pt x="92" y="452"/>
                  </a:lnTo>
                  <a:lnTo>
                    <a:pt x="82" y="457"/>
                  </a:lnTo>
                  <a:lnTo>
                    <a:pt x="75" y="464"/>
                  </a:lnTo>
                  <a:lnTo>
                    <a:pt x="67" y="472"/>
                  </a:lnTo>
                  <a:lnTo>
                    <a:pt x="79" y="467"/>
                  </a:lnTo>
                  <a:lnTo>
                    <a:pt x="102" y="461"/>
                  </a:lnTo>
                  <a:lnTo>
                    <a:pt x="119" y="454"/>
                  </a:lnTo>
                  <a:lnTo>
                    <a:pt x="139" y="440"/>
                  </a:lnTo>
                  <a:lnTo>
                    <a:pt x="172" y="410"/>
                  </a:lnTo>
                  <a:lnTo>
                    <a:pt x="191" y="399"/>
                  </a:lnTo>
                  <a:lnTo>
                    <a:pt x="200" y="390"/>
                  </a:lnTo>
                  <a:lnTo>
                    <a:pt x="200" y="384"/>
                  </a:lnTo>
                  <a:lnTo>
                    <a:pt x="197" y="380"/>
                  </a:lnTo>
                  <a:lnTo>
                    <a:pt x="192" y="376"/>
                  </a:lnTo>
                  <a:lnTo>
                    <a:pt x="192" y="373"/>
                  </a:lnTo>
                  <a:lnTo>
                    <a:pt x="197" y="368"/>
                  </a:lnTo>
                  <a:lnTo>
                    <a:pt x="208" y="353"/>
                  </a:lnTo>
                  <a:lnTo>
                    <a:pt x="221" y="327"/>
                  </a:lnTo>
                  <a:lnTo>
                    <a:pt x="232" y="321"/>
                  </a:lnTo>
                  <a:lnTo>
                    <a:pt x="245" y="317"/>
                  </a:lnTo>
                  <a:lnTo>
                    <a:pt x="262" y="317"/>
                  </a:lnTo>
                  <a:lnTo>
                    <a:pt x="270" y="320"/>
                  </a:lnTo>
                  <a:lnTo>
                    <a:pt x="272" y="323"/>
                  </a:lnTo>
                  <a:lnTo>
                    <a:pt x="269" y="327"/>
                  </a:lnTo>
                  <a:lnTo>
                    <a:pt x="251" y="329"/>
                  </a:lnTo>
                  <a:lnTo>
                    <a:pt x="239" y="335"/>
                  </a:lnTo>
                  <a:lnTo>
                    <a:pt x="231" y="344"/>
                  </a:lnTo>
                  <a:lnTo>
                    <a:pt x="229" y="350"/>
                  </a:lnTo>
                  <a:lnTo>
                    <a:pt x="223" y="358"/>
                  </a:lnTo>
                  <a:lnTo>
                    <a:pt x="223" y="368"/>
                  </a:lnTo>
                  <a:lnTo>
                    <a:pt x="229" y="374"/>
                  </a:lnTo>
                  <a:lnTo>
                    <a:pt x="238" y="373"/>
                  </a:lnTo>
                  <a:lnTo>
                    <a:pt x="252" y="364"/>
                  </a:lnTo>
                  <a:lnTo>
                    <a:pt x="264" y="356"/>
                  </a:lnTo>
                  <a:lnTo>
                    <a:pt x="271" y="348"/>
                  </a:lnTo>
                  <a:lnTo>
                    <a:pt x="273" y="336"/>
                  </a:lnTo>
                  <a:lnTo>
                    <a:pt x="281" y="330"/>
                  </a:lnTo>
                  <a:lnTo>
                    <a:pt x="286" y="331"/>
                  </a:lnTo>
                  <a:lnTo>
                    <a:pt x="291" y="336"/>
                  </a:lnTo>
                  <a:lnTo>
                    <a:pt x="305" y="337"/>
                  </a:lnTo>
                  <a:lnTo>
                    <a:pt x="315" y="341"/>
                  </a:lnTo>
                  <a:lnTo>
                    <a:pt x="321" y="348"/>
                  </a:lnTo>
                  <a:lnTo>
                    <a:pt x="330" y="350"/>
                  </a:lnTo>
                  <a:lnTo>
                    <a:pt x="357" y="355"/>
                  </a:lnTo>
                  <a:lnTo>
                    <a:pt x="365" y="358"/>
                  </a:lnTo>
                  <a:lnTo>
                    <a:pt x="372" y="362"/>
                  </a:lnTo>
                  <a:lnTo>
                    <a:pt x="376" y="367"/>
                  </a:lnTo>
                  <a:lnTo>
                    <a:pt x="385" y="362"/>
                  </a:lnTo>
                  <a:lnTo>
                    <a:pt x="390" y="359"/>
                  </a:lnTo>
                  <a:lnTo>
                    <a:pt x="392" y="362"/>
                  </a:lnTo>
                  <a:lnTo>
                    <a:pt x="395" y="364"/>
                  </a:lnTo>
                  <a:lnTo>
                    <a:pt x="420" y="390"/>
                  </a:lnTo>
                  <a:lnTo>
                    <a:pt x="441" y="408"/>
                  </a:lnTo>
                  <a:lnTo>
                    <a:pt x="457" y="383"/>
                  </a:lnTo>
                  <a:lnTo>
                    <a:pt x="467" y="395"/>
                  </a:lnTo>
                  <a:lnTo>
                    <a:pt x="478" y="416"/>
                  </a:lnTo>
                  <a:lnTo>
                    <a:pt x="495" y="434"/>
                  </a:lnTo>
                  <a:lnTo>
                    <a:pt x="495" y="442"/>
                  </a:lnTo>
                  <a:lnTo>
                    <a:pt x="496" y="449"/>
                  </a:lnTo>
                  <a:lnTo>
                    <a:pt x="504" y="456"/>
                  </a:lnTo>
                  <a:lnTo>
                    <a:pt x="505" y="460"/>
                  </a:lnTo>
                  <a:lnTo>
                    <a:pt x="507" y="460"/>
                  </a:lnTo>
                  <a:lnTo>
                    <a:pt x="515" y="456"/>
                  </a:lnTo>
                  <a:lnTo>
                    <a:pt x="516" y="457"/>
                  </a:lnTo>
                  <a:lnTo>
                    <a:pt x="517" y="471"/>
                  </a:lnTo>
                  <a:lnTo>
                    <a:pt x="515" y="482"/>
                  </a:lnTo>
                  <a:lnTo>
                    <a:pt x="516" y="490"/>
                  </a:lnTo>
                  <a:lnTo>
                    <a:pt x="523" y="496"/>
                  </a:lnTo>
                  <a:lnTo>
                    <a:pt x="528" y="478"/>
                  </a:lnTo>
                  <a:lnTo>
                    <a:pt x="532" y="464"/>
                  </a:lnTo>
                  <a:lnTo>
                    <a:pt x="530" y="454"/>
                  </a:lnTo>
                  <a:lnTo>
                    <a:pt x="522" y="447"/>
                  </a:lnTo>
                  <a:lnTo>
                    <a:pt x="515" y="438"/>
                  </a:lnTo>
                  <a:lnTo>
                    <a:pt x="507" y="427"/>
                  </a:lnTo>
                  <a:lnTo>
                    <a:pt x="484" y="398"/>
                  </a:lnTo>
                  <a:lnTo>
                    <a:pt x="467" y="375"/>
                  </a:lnTo>
                  <a:lnTo>
                    <a:pt x="452" y="364"/>
                  </a:lnTo>
                  <a:lnTo>
                    <a:pt x="445" y="370"/>
                  </a:lnTo>
                  <a:lnTo>
                    <a:pt x="429" y="376"/>
                  </a:lnTo>
                  <a:lnTo>
                    <a:pt x="408" y="361"/>
                  </a:lnTo>
                  <a:lnTo>
                    <a:pt x="378" y="341"/>
                  </a:lnTo>
                  <a:lnTo>
                    <a:pt x="365" y="339"/>
                  </a:lnTo>
                  <a:lnTo>
                    <a:pt x="365" y="4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7" name="Freeform 285"/>
            <p:cNvSpPr>
              <a:spLocks/>
            </p:cNvSpPr>
            <p:nvPr/>
          </p:nvSpPr>
          <p:spPr bwMode="auto">
            <a:xfrm>
              <a:off x="785" y="1731"/>
              <a:ext cx="27" cy="26"/>
            </a:xfrm>
            <a:custGeom>
              <a:avLst/>
              <a:gdLst>
                <a:gd name="T0" fmla="*/ 14 w 30"/>
                <a:gd name="T1" fmla="*/ 2 h 26"/>
                <a:gd name="T2" fmla="*/ 3 w 30"/>
                <a:gd name="T3" fmla="*/ 0 h 26"/>
                <a:gd name="T4" fmla="*/ 0 w 30"/>
                <a:gd name="T5" fmla="*/ 3 h 26"/>
                <a:gd name="T6" fmla="*/ 3 w 30"/>
                <a:gd name="T7" fmla="*/ 13 h 26"/>
                <a:gd name="T8" fmla="*/ 10 w 30"/>
                <a:gd name="T9" fmla="*/ 18 h 26"/>
                <a:gd name="T10" fmla="*/ 19 w 30"/>
                <a:gd name="T11" fmla="*/ 25 h 26"/>
                <a:gd name="T12" fmla="*/ 27 w 30"/>
                <a:gd name="T13" fmla="*/ 18 h 26"/>
                <a:gd name="T14" fmla="*/ 29 w 30"/>
                <a:gd name="T15" fmla="*/ 13 h 26"/>
                <a:gd name="T16" fmla="*/ 26 w 30"/>
                <a:gd name="T17" fmla="*/ 10 h 26"/>
                <a:gd name="T18" fmla="*/ 14 w 30"/>
                <a:gd name="T19" fmla="*/ 2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6"/>
                <a:gd name="T32" fmla="*/ 30 w 30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6">
                  <a:moveTo>
                    <a:pt x="14" y="2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13"/>
                  </a:lnTo>
                  <a:lnTo>
                    <a:pt x="10" y="18"/>
                  </a:lnTo>
                  <a:lnTo>
                    <a:pt x="19" y="25"/>
                  </a:lnTo>
                  <a:lnTo>
                    <a:pt x="27" y="18"/>
                  </a:lnTo>
                  <a:lnTo>
                    <a:pt x="29" y="13"/>
                  </a:lnTo>
                  <a:lnTo>
                    <a:pt x="26" y="10"/>
                  </a:lnTo>
                  <a:lnTo>
                    <a:pt x="14" y="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8" name="Freeform 286"/>
            <p:cNvSpPr>
              <a:spLocks/>
            </p:cNvSpPr>
            <p:nvPr/>
          </p:nvSpPr>
          <p:spPr bwMode="auto">
            <a:xfrm>
              <a:off x="982" y="1879"/>
              <a:ext cx="17" cy="20"/>
            </a:xfrm>
            <a:custGeom>
              <a:avLst/>
              <a:gdLst>
                <a:gd name="T0" fmla="*/ 11 w 20"/>
                <a:gd name="T1" fmla="*/ 0 h 23"/>
                <a:gd name="T2" fmla="*/ 9 w 20"/>
                <a:gd name="T3" fmla="*/ 0 h 23"/>
                <a:gd name="T4" fmla="*/ 4 w 20"/>
                <a:gd name="T5" fmla="*/ 1 h 23"/>
                <a:gd name="T6" fmla="*/ 1 w 20"/>
                <a:gd name="T7" fmla="*/ 4 h 23"/>
                <a:gd name="T8" fmla="*/ 0 w 20"/>
                <a:gd name="T9" fmla="*/ 14 h 23"/>
                <a:gd name="T10" fmla="*/ 0 w 20"/>
                <a:gd name="T11" fmla="*/ 20 h 23"/>
                <a:gd name="T12" fmla="*/ 4 w 20"/>
                <a:gd name="T13" fmla="*/ 22 h 23"/>
                <a:gd name="T14" fmla="*/ 19 w 20"/>
                <a:gd name="T15" fmla="*/ 17 h 23"/>
                <a:gd name="T16" fmla="*/ 19 w 20"/>
                <a:gd name="T17" fmla="*/ 9 h 23"/>
                <a:gd name="T18" fmla="*/ 19 w 20"/>
                <a:gd name="T19" fmla="*/ 4 h 23"/>
                <a:gd name="T20" fmla="*/ 11 w 20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3"/>
                <a:gd name="T35" fmla="*/ 20 w 20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3">
                  <a:moveTo>
                    <a:pt x="11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2"/>
                  </a:lnTo>
                  <a:lnTo>
                    <a:pt x="19" y="17"/>
                  </a:lnTo>
                  <a:lnTo>
                    <a:pt x="19" y="9"/>
                  </a:lnTo>
                  <a:lnTo>
                    <a:pt x="19" y="4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9" name="Freeform 287"/>
            <p:cNvSpPr>
              <a:spLocks/>
            </p:cNvSpPr>
            <p:nvPr/>
          </p:nvSpPr>
          <p:spPr bwMode="auto">
            <a:xfrm>
              <a:off x="1330" y="2055"/>
              <a:ext cx="683" cy="373"/>
            </a:xfrm>
            <a:custGeom>
              <a:avLst/>
              <a:gdLst>
                <a:gd name="T0" fmla="*/ 726 w 798"/>
                <a:gd name="T1" fmla="*/ 56 h 402"/>
                <a:gd name="T2" fmla="*/ 774 w 798"/>
                <a:gd name="T3" fmla="*/ 29 h 402"/>
                <a:gd name="T4" fmla="*/ 791 w 798"/>
                <a:gd name="T5" fmla="*/ 35 h 402"/>
                <a:gd name="T6" fmla="*/ 797 w 798"/>
                <a:gd name="T7" fmla="*/ 75 h 402"/>
                <a:gd name="T8" fmla="*/ 749 w 798"/>
                <a:gd name="T9" fmla="*/ 106 h 402"/>
                <a:gd name="T10" fmla="*/ 750 w 798"/>
                <a:gd name="T11" fmla="*/ 125 h 402"/>
                <a:gd name="T12" fmla="*/ 745 w 798"/>
                <a:gd name="T13" fmla="*/ 138 h 402"/>
                <a:gd name="T14" fmla="*/ 697 w 798"/>
                <a:gd name="T15" fmla="*/ 140 h 402"/>
                <a:gd name="T16" fmla="*/ 696 w 798"/>
                <a:gd name="T17" fmla="*/ 177 h 402"/>
                <a:gd name="T18" fmla="*/ 687 w 798"/>
                <a:gd name="T19" fmla="*/ 183 h 402"/>
                <a:gd name="T20" fmla="*/ 668 w 798"/>
                <a:gd name="T21" fmla="*/ 177 h 402"/>
                <a:gd name="T22" fmla="*/ 677 w 798"/>
                <a:gd name="T23" fmla="*/ 201 h 402"/>
                <a:gd name="T24" fmla="*/ 665 w 798"/>
                <a:gd name="T25" fmla="*/ 216 h 402"/>
                <a:gd name="T26" fmla="*/ 672 w 798"/>
                <a:gd name="T27" fmla="*/ 232 h 402"/>
                <a:gd name="T28" fmla="*/ 657 w 798"/>
                <a:gd name="T29" fmla="*/ 244 h 402"/>
                <a:gd name="T30" fmla="*/ 595 w 798"/>
                <a:gd name="T31" fmla="*/ 305 h 402"/>
                <a:gd name="T32" fmla="*/ 603 w 798"/>
                <a:gd name="T33" fmla="*/ 343 h 402"/>
                <a:gd name="T34" fmla="*/ 613 w 798"/>
                <a:gd name="T35" fmla="*/ 401 h 402"/>
                <a:gd name="T36" fmla="*/ 576 w 798"/>
                <a:gd name="T37" fmla="*/ 366 h 402"/>
                <a:gd name="T38" fmla="*/ 550 w 798"/>
                <a:gd name="T39" fmla="*/ 323 h 402"/>
                <a:gd name="T40" fmla="*/ 481 w 798"/>
                <a:gd name="T41" fmla="*/ 322 h 402"/>
                <a:gd name="T42" fmla="*/ 424 w 798"/>
                <a:gd name="T43" fmla="*/ 330 h 402"/>
                <a:gd name="T44" fmla="*/ 383 w 798"/>
                <a:gd name="T45" fmla="*/ 347 h 402"/>
                <a:gd name="T46" fmla="*/ 368 w 798"/>
                <a:gd name="T47" fmla="*/ 380 h 402"/>
                <a:gd name="T48" fmla="*/ 326 w 798"/>
                <a:gd name="T49" fmla="*/ 341 h 402"/>
                <a:gd name="T50" fmla="*/ 296 w 798"/>
                <a:gd name="T51" fmla="*/ 339 h 402"/>
                <a:gd name="T52" fmla="*/ 260 w 798"/>
                <a:gd name="T53" fmla="*/ 297 h 402"/>
                <a:gd name="T54" fmla="*/ 221 w 798"/>
                <a:gd name="T55" fmla="*/ 303 h 402"/>
                <a:gd name="T56" fmla="*/ 154 w 798"/>
                <a:gd name="T57" fmla="*/ 294 h 402"/>
                <a:gd name="T58" fmla="*/ 121 w 798"/>
                <a:gd name="T59" fmla="*/ 286 h 402"/>
                <a:gd name="T60" fmla="*/ 85 w 798"/>
                <a:gd name="T61" fmla="*/ 266 h 402"/>
                <a:gd name="T62" fmla="*/ 50 w 798"/>
                <a:gd name="T63" fmla="*/ 241 h 402"/>
                <a:gd name="T64" fmla="*/ 0 w 798"/>
                <a:gd name="T65" fmla="*/ 131 h 402"/>
                <a:gd name="T66" fmla="*/ 10 w 798"/>
                <a:gd name="T67" fmla="*/ 97 h 402"/>
                <a:gd name="T68" fmla="*/ 13 w 798"/>
                <a:gd name="T69" fmla="*/ 21 h 402"/>
                <a:gd name="T70" fmla="*/ 410 w 798"/>
                <a:gd name="T71" fmla="*/ 0 h 402"/>
                <a:gd name="T72" fmla="*/ 460 w 798"/>
                <a:gd name="T73" fmla="*/ 20 h 402"/>
                <a:gd name="T74" fmla="*/ 449 w 798"/>
                <a:gd name="T75" fmla="*/ 40 h 402"/>
                <a:gd name="T76" fmla="*/ 490 w 798"/>
                <a:gd name="T77" fmla="*/ 42 h 402"/>
                <a:gd name="T78" fmla="*/ 530 w 798"/>
                <a:gd name="T79" fmla="*/ 40 h 402"/>
                <a:gd name="T80" fmla="*/ 538 w 798"/>
                <a:gd name="T81" fmla="*/ 56 h 402"/>
                <a:gd name="T82" fmla="*/ 509 w 798"/>
                <a:gd name="T83" fmla="*/ 70 h 402"/>
                <a:gd name="T84" fmla="*/ 506 w 798"/>
                <a:gd name="T85" fmla="*/ 107 h 402"/>
                <a:gd name="T86" fmla="*/ 519 w 798"/>
                <a:gd name="T87" fmla="*/ 129 h 402"/>
                <a:gd name="T88" fmla="*/ 539 w 798"/>
                <a:gd name="T89" fmla="*/ 78 h 402"/>
                <a:gd name="T90" fmla="*/ 549 w 798"/>
                <a:gd name="T91" fmla="*/ 62 h 402"/>
                <a:gd name="T92" fmla="*/ 562 w 798"/>
                <a:gd name="T93" fmla="*/ 86 h 402"/>
                <a:gd name="T94" fmla="*/ 568 w 798"/>
                <a:gd name="T95" fmla="*/ 89 h 402"/>
                <a:gd name="T96" fmla="*/ 579 w 798"/>
                <a:gd name="T97" fmla="*/ 103 h 402"/>
                <a:gd name="T98" fmla="*/ 583 w 798"/>
                <a:gd name="T99" fmla="*/ 126 h 402"/>
                <a:gd name="T100" fmla="*/ 640 w 798"/>
                <a:gd name="T101" fmla="*/ 99 h 402"/>
                <a:gd name="T102" fmla="*/ 668 w 798"/>
                <a:gd name="T103" fmla="*/ 88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8"/>
                <a:gd name="T157" fmla="*/ 0 h 402"/>
                <a:gd name="T158" fmla="*/ 798 w 79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8" h="402">
                  <a:moveTo>
                    <a:pt x="691" y="75"/>
                  </a:moveTo>
                  <a:lnTo>
                    <a:pt x="696" y="68"/>
                  </a:lnTo>
                  <a:lnTo>
                    <a:pt x="705" y="62"/>
                  </a:lnTo>
                  <a:lnTo>
                    <a:pt x="726" y="56"/>
                  </a:lnTo>
                  <a:lnTo>
                    <a:pt x="745" y="51"/>
                  </a:lnTo>
                  <a:lnTo>
                    <a:pt x="754" y="51"/>
                  </a:lnTo>
                  <a:lnTo>
                    <a:pt x="765" y="35"/>
                  </a:lnTo>
                  <a:lnTo>
                    <a:pt x="774" y="29"/>
                  </a:lnTo>
                  <a:lnTo>
                    <a:pt x="781" y="29"/>
                  </a:lnTo>
                  <a:lnTo>
                    <a:pt x="783" y="30"/>
                  </a:lnTo>
                  <a:lnTo>
                    <a:pt x="789" y="32"/>
                  </a:lnTo>
                  <a:lnTo>
                    <a:pt x="791" y="35"/>
                  </a:lnTo>
                  <a:lnTo>
                    <a:pt x="790" y="47"/>
                  </a:lnTo>
                  <a:lnTo>
                    <a:pt x="781" y="64"/>
                  </a:lnTo>
                  <a:lnTo>
                    <a:pt x="797" y="73"/>
                  </a:lnTo>
                  <a:lnTo>
                    <a:pt x="797" y="75"/>
                  </a:lnTo>
                  <a:lnTo>
                    <a:pt x="789" y="80"/>
                  </a:lnTo>
                  <a:lnTo>
                    <a:pt x="763" y="88"/>
                  </a:lnTo>
                  <a:lnTo>
                    <a:pt x="757" y="94"/>
                  </a:lnTo>
                  <a:lnTo>
                    <a:pt x="749" y="106"/>
                  </a:lnTo>
                  <a:lnTo>
                    <a:pt x="737" y="113"/>
                  </a:lnTo>
                  <a:lnTo>
                    <a:pt x="734" y="119"/>
                  </a:lnTo>
                  <a:lnTo>
                    <a:pt x="737" y="124"/>
                  </a:lnTo>
                  <a:lnTo>
                    <a:pt x="750" y="125"/>
                  </a:lnTo>
                  <a:lnTo>
                    <a:pt x="756" y="128"/>
                  </a:lnTo>
                  <a:lnTo>
                    <a:pt x="756" y="133"/>
                  </a:lnTo>
                  <a:lnTo>
                    <a:pt x="750" y="137"/>
                  </a:lnTo>
                  <a:lnTo>
                    <a:pt x="745" y="138"/>
                  </a:lnTo>
                  <a:lnTo>
                    <a:pt x="731" y="137"/>
                  </a:lnTo>
                  <a:lnTo>
                    <a:pt x="717" y="140"/>
                  </a:lnTo>
                  <a:lnTo>
                    <a:pt x="706" y="141"/>
                  </a:lnTo>
                  <a:lnTo>
                    <a:pt x="697" y="140"/>
                  </a:lnTo>
                  <a:lnTo>
                    <a:pt x="694" y="142"/>
                  </a:lnTo>
                  <a:lnTo>
                    <a:pt x="693" y="147"/>
                  </a:lnTo>
                  <a:lnTo>
                    <a:pt x="696" y="152"/>
                  </a:lnTo>
                  <a:lnTo>
                    <a:pt x="696" y="177"/>
                  </a:lnTo>
                  <a:lnTo>
                    <a:pt x="695" y="187"/>
                  </a:lnTo>
                  <a:lnTo>
                    <a:pt x="692" y="192"/>
                  </a:lnTo>
                  <a:lnTo>
                    <a:pt x="687" y="187"/>
                  </a:lnTo>
                  <a:lnTo>
                    <a:pt x="687" y="183"/>
                  </a:lnTo>
                  <a:lnTo>
                    <a:pt x="684" y="175"/>
                  </a:lnTo>
                  <a:lnTo>
                    <a:pt x="681" y="183"/>
                  </a:lnTo>
                  <a:lnTo>
                    <a:pt x="671" y="176"/>
                  </a:lnTo>
                  <a:lnTo>
                    <a:pt x="668" y="177"/>
                  </a:lnTo>
                  <a:lnTo>
                    <a:pt x="672" y="185"/>
                  </a:lnTo>
                  <a:lnTo>
                    <a:pt x="674" y="189"/>
                  </a:lnTo>
                  <a:lnTo>
                    <a:pt x="677" y="194"/>
                  </a:lnTo>
                  <a:lnTo>
                    <a:pt x="677" y="201"/>
                  </a:lnTo>
                  <a:lnTo>
                    <a:pt x="674" y="203"/>
                  </a:lnTo>
                  <a:lnTo>
                    <a:pt x="661" y="205"/>
                  </a:lnTo>
                  <a:lnTo>
                    <a:pt x="662" y="210"/>
                  </a:lnTo>
                  <a:lnTo>
                    <a:pt x="665" y="216"/>
                  </a:lnTo>
                  <a:lnTo>
                    <a:pt x="666" y="224"/>
                  </a:lnTo>
                  <a:lnTo>
                    <a:pt x="669" y="225"/>
                  </a:lnTo>
                  <a:lnTo>
                    <a:pt x="673" y="229"/>
                  </a:lnTo>
                  <a:lnTo>
                    <a:pt x="672" y="232"/>
                  </a:lnTo>
                  <a:lnTo>
                    <a:pt x="667" y="234"/>
                  </a:lnTo>
                  <a:lnTo>
                    <a:pt x="662" y="234"/>
                  </a:lnTo>
                  <a:lnTo>
                    <a:pt x="659" y="238"/>
                  </a:lnTo>
                  <a:lnTo>
                    <a:pt x="657" y="244"/>
                  </a:lnTo>
                  <a:lnTo>
                    <a:pt x="654" y="248"/>
                  </a:lnTo>
                  <a:lnTo>
                    <a:pt x="601" y="294"/>
                  </a:lnTo>
                  <a:lnTo>
                    <a:pt x="597" y="299"/>
                  </a:lnTo>
                  <a:lnTo>
                    <a:pt x="595" y="305"/>
                  </a:lnTo>
                  <a:lnTo>
                    <a:pt x="595" y="314"/>
                  </a:lnTo>
                  <a:lnTo>
                    <a:pt x="594" y="323"/>
                  </a:lnTo>
                  <a:lnTo>
                    <a:pt x="596" y="332"/>
                  </a:lnTo>
                  <a:lnTo>
                    <a:pt x="603" y="343"/>
                  </a:lnTo>
                  <a:lnTo>
                    <a:pt x="614" y="359"/>
                  </a:lnTo>
                  <a:lnTo>
                    <a:pt x="619" y="376"/>
                  </a:lnTo>
                  <a:lnTo>
                    <a:pt x="617" y="397"/>
                  </a:lnTo>
                  <a:lnTo>
                    <a:pt x="613" y="401"/>
                  </a:lnTo>
                  <a:lnTo>
                    <a:pt x="607" y="401"/>
                  </a:lnTo>
                  <a:lnTo>
                    <a:pt x="597" y="393"/>
                  </a:lnTo>
                  <a:lnTo>
                    <a:pt x="584" y="380"/>
                  </a:lnTo>
                  <a:lnTo>
                    <a:pt x="576" y="366"/>
                  </a:lnTo>
                  <a:lnTo>
                    <a:pt x="569" y="345"/>
                  </a:lnTo>
                  <a:lnTo>
                    <a:pt x="568" y="334"/>
                  </a:lnTo>
                  <a:lnTo>
                    <a:pt x="562" y="327"/>
                  </a:lnTo>
                  <a:lnTo>
                    <a:pt x="550" y="323"/>
                  </a:lnTo>
                  <a:lnTo>
                    <a:pt x="519" y="321"/>
                  </a:lnTo>
                  <a:lnTo>
                    <a:pt x="497" y="319"/>
                  </a:lnTo>
                  <a:lnTo>
                    <a:pt x="487" y="321"/>
                  </a:lnTo>
                  <a:lnTo>
                    <a:pt x="481" y="322"/>
                  </a:lnTo>
                  <a:lnTo>
                    <a:pt x="477" y="325"/>
                  </a:lnTo>
                  <a:lnTo>
                    <a:pt x="464" y="329"/>
                  </a:lnTo>
                  <a:lnTo>
                    <a:pt x="439" y="330"/>
                  </a:lnTo>
                  <a:lnTo>
                    <a:pt x="424" y="330"/>
                  </a:lnTo>
                  <a:lnTo>
                    <a:pt x="412" y="332"/>
                  </a:lnTo>
                  <a:lnTo>
                    <a:pt x="406" y="334"/>
                  </a:lnTo>
                  <a:lnTo>
                    <a:pt x="402" y="339"/>
                  </a:lnTo>
                  <a:lnTo>
                    <a:pt x="383" y="347"/>
                  </a:lnTo>
                  <a:lnTo>
                    <a:pt x="370" y="365"/>
                  </a:lnTo>
                  <a:lnTo>
                    <a:pt x="372" y="372"/>
                  </a:lnTo>
                  <a:lnTo>
                    <a:pt x="372" y="377"/>
                  </a:lnTo>
                  <a:lnTo>
                    <a:pt x="368" y="380"/>
                  </a:lnTo>
                  <a:lnTo>
                    <a:pt x="355" y="374"/>
                  </a:lnTo>
                  <a:lnTo>
                    <a:pt x="344" y="363"/>
                  </a:lnTo>
                  <a:lnTo>
                    <a:pt x="333" y="349"/>
                  </a:lnTo>
                  <a:lnTo>
                    <a:pt x="326" y="341"/>
                  </a:lnTo>
                  <a:lnTo>
                    <a:pt x="319" y="335"/>
                  </a:lnTo>
                  <a:lnTo>
                    <a:pt x="309" y="334"/>
                  </a:lnTo>
                  <a:lnTo>
                    <a:pt x="305" y="339"/>
                  </a:lnTo>
                  <a:lnTo>
                    <a:pt x="296" y="339"/>
                  </a:lnTo>
                  <a:lnTo>
                    <a:pt x="287" y="334"/>
                  </a:lnTo>
                  <a:lnTo>
                    <a:pt x="274" y="325"/>
                  </a:lnTo>
                  <a:lnTo>
                    <a:pt x="266" y="314"/>
                  </a:lnTo>
                  <a:lnTo>
                    <a:pt x="260" y="297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31" y="297"/>
                  </a:lnTo>
                  <a:lnTo>
                    <a:pt x="221" y="303"/>
                  </a:lnTo>
                  <a:lnTo>
                    <a:pt x="210" y="305"/>
                  </a:lnTo>
                  <a:lnTo>
                    <a:pt x="195" y="305"/>
                  </a:lnTo>
                  <a:lnTo>
                    <a:pt x="171" y="299"/>
                  </a:lnTo>
                  <a:lnTo>
                    <a:pt x="154" y="294"/>
                  </a:lnTo>
                  <a:lnTo>
                    <a:pt x="141" y="288"/>
                  </a:lnTo>
                  <a:lnTo>
                    <a:pt x="139" y="286"/>
                  </a:lnTo>
                  <a:lnTo>
                    <a:pt x="132" y="285"/>
                  </a:lnTo>
                  <a:lnTo>
                    <a:pt x="121" y="286"/>
                  </a:lnTo>
                  <a:lnTo>
                    <a:pt x="104" y="294"/>
                  </a:lnTo>
                  <a:lnTo>
                    <a:pt x="99" y="280"/>
                  </a:lnTo>
                  <a:lnTo>
                    <a:pt x="90" y="269"/>
                  </a:lnTo>
                  <a:lnTo>
                    <a:pt x="85" y="266"/>
                  </a:lnTo>
                  <a:lnTo>
                    <a:pt x="80" y="263"/>
                  </a:lnTo>
                  <a:lnTo>
                    <a:pt x="70" y="260"/>
                  </a:lnTo>
                  <a:lnTo>
                    <a:pt x="61" y="253"/>
                  </a:lnTo>
                  <a:lnTo>
                    <a:pt x="50" y="241"/>
                  </a:lnTo>
                  <a:lnTo>
                    <a:pt x="27" y="215"/>
                  </a:lnTo>
                  <a:lnTo>
                    <a:pt x="13" y="188"/>
                  </a:lnTo>
                  <a:lnTo>
                    <a:pt x="2" y="156"/>
                  </a:lnTo>
                  <a:lnTo>
                    <a:pt x="0" y="131"/>
                  </a:lnTo>
                  <a:lnTo>
                    <a:pt x="0" y="112"/>
                  </a:lnTo>
                  <a:lnTo>
                    <a:pt x="2" y="105"/>
                  </a:lnTo>
                  <a:lnTo>
                    <a:pt x="4" y="103"/>
                  </a:lnTo>
                  <a:lnTo>
                    <a:pt x="10" y="97"/>
                  </a:lnTo>
                  <a:lnTo>
                    <a:pt x="12" y="90"/>
                  </a:lnTo>
                  <a:lnTo>
                    <a:pt x="10" y="80"/>
                  </a:lnTo>
                  <a:lnTo>
                    <a:pt x="4" y="20"/>
                  </a:lnTo>
                  <a:lnTo>
                    <a:pt x="13" y="21"/>
                  </a:lnTo>
                  <a:lnTo>
                    <a:pt x="17" y="20"/>
                  </a:lnTo>
                  <a:lnTo>
                    <a:pt x="21" y="14"/>
                  </a:lnTo>
                  <a:lnTo>
                    <a:pt x="21" y="0"/>
                  </a:lnTo>
                  <a:lnTo>
                    <a:pt x="410" y="0"/>
                  </a:lnTo>
                  <a:lnTo>
                    <a:pt x="423" y="11"/>
                  </a:lnTo>
                  <a:lnTo>
                    <a:pt x="448" y="13"/>
                  </a:lnTo>
                  <a:lnTo>
                    <a:pt x="453" y="17"/>
                  </a:lnTo>
                  <a:lnTo>
                    <a:pt x="460" y="20"/>
                  </a:lnTo>
                  <a:lnTo>
                    <a:pt x="468" y="20"/>
                  </a:lnTo>
                  <a:lnTo>
                    <a:pt x="465" y="24"/>
                  </a:lnTo>
                  <a:lnTo>
                    <a:pt x="459" y="32"/>
                  </a:lnTo>
                  <a:lnTo>
                    <a:pt x="449" y="40"/>
                  </a:lnTo>
                  <a:lnTo>
                    <a:pt x="451" y="42"/>
                  </a:lnTo>
                  <a:lnTo>
                    <a:pt x="462" y="44"/>
                  </a:lnTo>
                  <a:lnTo>
                    <a:pt x="478" y="44"/>
                  </a:lnTo>
                  <a:lnTo>
                    <a:pt x="490" y="42"/>
                  </a:lnTo>
                  <a:lnTo>
                    <a:pt x="500" y="38"/>
                  </a:lnTo>
                  <a:lnTo>
                    <a:pt x="504" y="40"/>
                  </a:lnTo>
                  <a:lnTo>
                    <a:pt x="522" y="42"/>
                  </a:lnTo>
                  <a:lnTo>
                    <a:pt x="530" y="40"/>
                  </a:lnTo>
                  <a:lnTo>
                    <a:pt x="537" y="40"/>
                  </a:lnTo>
                  <a:lnTo>
                    <a:pt x="542" y="44"/>
                  </a:lnTo>
                  <a:lnTo>
                    <a:pt x="541" y="51"/>
                  </a:lnTo>
                  <a:lnTo>
                    <a:pt x="538" y="56"/>
                  </a:lnTo>
                  <a:lnTo>
                    <a:pt x="529" y="58"/>
                  </a:lnTo>
                  <a:lnTo>
                    <a:pt x="519" y="58"/>
                  </a:lnTo>
                  <a:lnTo>
                    <a:pt x="512" y="60"/>
                  </a:lnTo>
                  <a:lnTo>
                    <a:pt x="509" y="70"/>
                  </a:lnTo>
                  <a:lnTo>
                    <a:pt x="512" y="75"/>
                  </a:lnTo>
                  <a:lnTo>
                    <a:pt x="514" y="80"/>
                  </a:lnTo>
                  <a:lnTo>
                    <a:pt x="511" y="88"/>
                  </a:lnTo>
                  <a:lnTo>
                    <a:pt x="506" y="107"/>
                  </a:lnTo>
                  <a:lnTo>
                    <a:pt x="504" y="122"/>
                  </a:lnTo>
                  <a:lnTo>
                    <a:pt x="507" y="128"/>
                  </a:lnTo>
                  <a:lnTo>
                    <a:pt x="510" y="133"/>
                  </a:lnTo>
                  <a:lnTo>
                    <a:pt x="519" y="129"/>
                  </a:lnTo>
                  <a:lnTo>
                    <a:pt x="526" y="121"/>
                  </a:lnTo>
                  <a:lnTo>
                    <a:pt x="529" y="107"/>
                  </a:lnTo>
                  <a:lnTo>
                    <a:pt x="532" y="81"/>
                  </a:lnTo>
                  <a:lnTo>
                    <a:pt x="539" y="78"/>
                  </a:lnTo>
                  <a:lnTo>
                    <a:pt x="541" y="69"/>
                  </a:lnTo>
                  <a:lnTo>
                    <a:pt x="544" y="62"/>
                  </a:lnTo>
                  <a:lnTo>
                    <a:pt x="546" y="61"/>
                  </a:lnTo>
                  <a:lnTo>
                    <a:pt x="549" y="62"/>
                  </a:lnTo>
                  <a:lnTo>
                    <a:pt x="558" y="62"/>
                  </a:lnTo>
                  <a:lnTo>
                    <a:pt x="564" y="67"/>
                  </a:lnTo>
                  <a:lnTo>
                    <a:pt x="566" y="76"/>
                  </a:lnTo>
                  <a:lnTo>
                    <a:pt x="562" y="86"/>
                  </a:lnTo>
                  <a:lnTo>
                    <a:pt x="561" y="89"/>
                  </a:lnTo>
                  <a:lnTo>
                    <a:pt x="561" y="90"/>
                  </a:lnTo>
                  <a:lnTo>
                    <a:pt x="562" y="92"/>
                  </a:lnTo>
                  <a:lnTo>
                    <a:pt x="568" y="89"/>
                  </a:lnTo>
                  <a:lnTo>
                    <a:pt x="569" y="88"/>
                  </a:lnTo>
                  <a:lnTo>
                    <a:pt x="570" y="88"/>
                  </a:lnTo>
                  <a:lnTo>
                    <a:pt x="576" y="95"/>
                  </a:lnTo>
                  <a:lnTo>
                    <a:pt x="579" y="103"/>
                  </a:lnTo>
                  <a:lnTo>
                    <a:pt x="578" y="119"/>
                  </a:lnTo>
                  <a:lnTo>
                    <a:pt x="577" y="124"/>
                  </a:lnTo>
                  <a:lnTo>
                    <a:pt x="578" y="126"/>
                  </a:lnTo>
                  <a:lnTo>
                    <a:pt x="583" y="126"/>
                  </a:lnTo>
                  <a:lnTo>
                    <a:pt x="613" y="125"/>
                  </a:lnTo>
                  <a:lnTo>
                    <a:pt x="629" y="115"/>
                  </a:lnTo>
                  <a:lnTo>
                    <a:pt x="640" y="103"/>
                  </a:lnTo>
                  <a:lnTo>
                    <a:pt x="640" y="99"/>
                  </a:lnTo>
                  <a:lnTo>
                    <a:pt x="642" y="96"/>
                  </a:lnTo>
                  <a:lnTo>
                    <a:pt x="652" y="90"/>
                  </a:lnTo>
                  <a:lnTo>
                    <a:pt x="659" y="89"/>
                  </a:lnTo>
                  <a:lnTo>
                    <a:pt x="668" y="88"/>
                  </a:lnTo>
                  <a:lnTo>
                    <a:pt x="675" y="87"/>
                  </a:lnTo>
                  <a:lnTo>
                    <a:pt x="683" y="83"/>
                  </a:lnTo>
                  <a:lnTo>
                    <a:pt x="691" y="7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9" name="Freeform 264"/>
            <p:cNvSpPr>
              <a:spLocks/>
            </p:cNvSpPr>
            <p:nvPr/>
          </p:nvSpPr>
          <p:spPr bwMode="auto">
            <a:xfrm>
              <a:off x="1818" y="1740"/>
              <a:ext cx="29" cy="19"/>
            </a:xfrm>
            <a:custGeom>
              <a:avLst/>
              <a:gdLst>
                <a:gd name="T0" fmla="*/ 13 w 31"/>
                <a:gd name="T1" fmla="*/ 18 h 19"/>
                <a:gd name="T2" fmla="*/ 30 w 31"/>
                <a:gd name="T3" fmla="*/ 9 h 19"/>
                <a:gd name="T4" fmla="*/ 24 w 31"/>
                <a:gd name="T5" fmla="*/ 3 h 19"/>
                <a:gd name="T6" fmla="*/ 13 w 31"/>
                <a:gd name="T7" fmla="*/ 0 h 19"/>
                <a:gd name="T8" fmla="*/ 3 w 31"/>
                <a:gd name="T9" fmla="*/ 3 h 19"/>
                <a:gd name="T10" fmla="*/ 0 w 31"/>
                <a:gd name="T11" fmla="*/ 9 h 19"/>
                <a:gd name="T12" fmla="*/ 3 w 31"/>
                <a:gd name="T13" fmla="*/ 15 h 19"/>
                <a:gd name="T14" fmla="*/ 13 w 31"/>
                <a:gd name="T15" fmla="*/ 1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19"/>
                <a:gd name="T26" fmla="*/ 31 w 3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19">
                  <a:moveTo>
                    <a:pt x="13" y="18"/>
                  </a:moveTo>
                  <a:lnTo>
                    <a:pt x="30" y="9"/>
                  </a:lnTo>
                  <a:lnTo>
                    <a:pt x="24" y="3"/>
                  </a:lnTo>
                  <a:lnTo>
                    <a:pt x="13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15"/>
                  </a:lnTo>
                  <a:lnTo>
                    <a:pt x="13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633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700363" y="1412776"/>
            <a:ext cx="3700462" cy="2690812"/>
          </a:xfrm>
          <a:prstGeom prst="triangle">
            <a:avLst>
              <a:gd name="adj" fmla="val 49676"/>
            </a:avLst>
          </a:prstGeom>
          <a:noFill/>
          <a:ln w="19050" algn="ctr">
            <a:solidFill>
              <a:srgbClr val="00598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45097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defRPr/>
            </a:pPr>
            <a:endParaRPr lang="it-IT" sz="2000" kern="0">
              <a:solidFill>
                <a:sysClr val="windowText" lastClr="000000"/>
              </a:solidFill>
              <a:latin typeface="Verdana" pitchFamily="34" charset="0"/>
              <a:cs typeface="Arial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19872" y="2420888"/>
            <a:ext cx="23304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1688">
              <a:defRPr sz="11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  <a:lvl2pPr marL="742950" indent="-285750" defTabSz="801688">
              <a:defRPr sz="11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marL="1143000" indent="-228600" defTabSz="801688">
              <a:defRPr sz="11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marL="1600200" indent="-228600" defTabSz="801688">
              <a:defRPr sz="11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marL="2057400" indent="-228600" defTabSz="801688">
              <a:defRPr sz="11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11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11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11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50000"/>
              </a:spcBef>
              <a:spcAft>
                <a:spcPct val="150000"/>
              </a:spcAft>
              <a:buClr>
                <a:srgbClr val="FF6600"/>
              </a:buClr>
              <a:buSzPct val="105000"/>
              <a:buFont typeface="Wingdings" pitchFamily="2" charset="2"/>
              <a:defRPr sz="11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defRPr/>
            </a:pPr>
            <a:r>
              <a:rPr lang="it-IT" sz="19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CLIENTELA</a:t>
            </a:r>
          </a:p>
          <a:p>
            <a:pPr algn="ctr" eaLnBrk="0" hangingPunct="0">
              <a:spcBef>
                <a:spcPct val="25000"/>
              </a:spcBef>
              <a:spcAft>
                <a:spcPts val="40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defRPr/>
            </a:pPr>
            <a:r>
              <a:rPr lang="it-IT" sz="1500" kern="0" dirty="0" smtClean="0"/>
              <a:t>La complessità del mercato richiede risposte semplici e immediate</a:t>
            </a:r>
            <a:endParaRPr lang="it-IT" sz="1900" kern="0" dirty="0" smtClean="0"/>
          </a:p>
        </p:txBody>
      </p:sp>
      <p:pic>
        <p:nvPicPr>
          <p:cNvPr id="7" name="Picture 18" descr="INTESA_SANPAOLO_CO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46" y="920792"/>
            <a:ext cx="3530339" cy="49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66094" y="4637137"/>
            <a:ext cx="8208912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46800" rIns="54000" bIns="46800"/>
          <a:lstStyle/>
          <a:p>
            <a:pPr marL="85725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33"/>
              </a:buClr>
              <a:buSzPct val="100000"/>
              <a:buFont typeface="Wingdings" pitchFamily="2" charset="2"/>
              <a:buNone/>
              <a:defRPr/>
            </a:pPr>
            <a:r>
              <a:rPr lang="it-IT" sz="1400" b="1" i="1" dirty="0">
                <a:solidFill>
                  <a:srgbClr val="525E65"/>
                </a:solidFill>
                <a:latin typeface="Verdana"/>
                <a:cs typeface="Arial"/>
              </a:rPr>
              <a:t>Perché focalizzarsi su un business di settore?!</a:t>
            </a:r>
          </a:p>
          <a:p>
            <a:pPr marL="85725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33"/>
              </a:buClr>
              <a:buSzPct val="100000"/>
              <a:buFont typeface="Wingdings" pitchFamily="2" charset="2"/>
              <a:buNone/>
              <a:defRPr/>
            </a:pPr>
            <a:endParaRPr lang="it-IT" sz="1400" b="1" i="1" dirty="0">
              <a:solidFill>
                <a:srgbClr val="525E65"/>
              </a:solidFill>
              <a:latin typeface="Verdana"/>
              <a:cs typeface="Arial"/>
            </a:endParaRPr>
          </a:p>
          <a:p>
            <a:pPr marL="85725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33"/>
              </a:buClr>
              <a:buSzPct val="100000"/>
              <a:defRPr/>
            </a:pPr>
            <a:r>
              <a:rPr lang="it-IT" sz="1400" i="1" dirty="0">
                <a:solidFill>
                  <a:srgbClr val="525E65"/>
                </a:solidFill>
                <a:latin typeface="Verdana"/>
                <a:cs typeface="Arial"/>
              </a:rPr>
              <a:t>... perché lo sviluppo di un’impresa passa anche attraverso precise strategie.</a:t>
            </a:r>
          </a:p>
          <a:p>
            <a:pPr marL="85725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33"/>
              </a:buClr>
              <a:buSzPct val="100000"/>
              <a:defRPr/>
            </a:pPr>
            <a:endParaRPr lang="it-IT" sz="1400" b="1" dirty="0" smtClean="0">
              <a:solidFill>
                <a:srgbClr val="525E65"/>
              </a:solidFill>
              <a:latin typeface="Verdana"/>
              <a:cs typeface="Arial"/>
            </a:endParaRPr>
          </a:p>
          <a:p>
            <a:pPr marL="85725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33"/>
              </a:buClr>
              <a:buSzPct val="100000"/>
              <a:defRPr/>
            </a:pPr>
            <a:r>
              <a:rPr lang="it-IT" sz="1400" b="1" dirty="0" smtClean="0">
                <a:solidFill>
                  <a:srgbClr val="525E65"/>
                </a:solidFill>
                <a:latin typeface="Verdana"/>
                <a:cs typeface="Arial"/>
              </a:rPr>
              <a:t>Forniamo consulenza </a:t>
            </a:r>
            <a:r>
              <a:rPr lang="it-IT" sz="1400" b="1" dirty="0">
                <a:solidFill>
                  <a:srgbClr val="525E65"/>
                </a:solidFill>
                <a:latin typeface="Verdana"/>
                <a:cs typeface="Arial"/>
              </a:rPr>
              <a:t>specialistica </a:t>
            </a:r>
            <a:r>
              <a:rPr lang="it-IT" sz="1400" dirty="0">
                <a:solidFill>
                  <a:srgbClr val="525E65"/>
                </a:solidFill>
                <a:latin typeface="Verdana"/>
                <a:cs typeface="Arial"/>
              </a:rPr>
              <a:t>al settore agricolo, agroalimentare ed </a:t>
            </a:r>
            <a:r>
              <a:rPr lang="it-IT" sz="1400" b="1" dirty="0" err="1">
                <a:solidFill>
                  <a:srgbClr val="525E65"/>
                </a:solidFill>
                <a:latin typeface="Verdana"/>
                <a:cs typeface="Arial"/>
              </a:rPr>
              <a:t>agroenergetico</a:t>
            </a:r>
            <a:r>
              <a:rPr lang="it-IT" sz="1400" dirty="0">
                <a:solidFill>
                  <a:srgbClr val="525E65"/>
                </a:solidFill>
                <a:latin typeface="Verdana"/>
                <a:cs typeface="Arial"/>
              </a:rPr>
              <a:t> affermando un </a:t>
            </a:r>
            <a:r>
              <a:rPr lang="it-IT" sz="1400" b="1" dirty="0">
                <a:solidFill>
                  <a:srgbClr val="525E65"/>
                </a:solidFill>
                <a:latin typeface="Verdana" pitchFamily="34" charset="0"/>
                <a:cs typeface="Arial" charset="0"/>
              </a:rPr>
              <a:t>approccio</a:t>
            </a:r>
            <a:r>
              <a:rPr lang="it-IT" sz="1400" dirty="0">
                <a:solidFill>
                  <a:srgbClr val="525E65"/>
                </a:solidFill>
                <a:latin typeface="Verdana" pitchFamily="34" charset="0"/>
                <a:cs typeface="Arial" charset="0"/>
              </a:rPr>
              <a:t> e un </a:t>
            </a:r>
            <a:r>
              <a:rPr lang="it-IT" sz="1400" b="1" dirty="0">
                <a:solidFill>
                  <a:srgbClr val="525E65"/>
                </a:solidFill>
                <a:latin typeface="Verdana" pitchFamily="34" charset="0"/>
                <a:cs typeface="Arial" charset="0"/>
              </a:rPr>
              <a:t>modello</a:t>
            </a:r>
            <a:r>
              <a:rPr lang="it-IT" sz="1400" dirty="0">
                <a:solidFill>
                  <a:srgbClr val="525E65"/>
                </a:solidFill>
                <a:latin typeface="Verdana" pitchFamily="34" charset="0"/>
                <a:cs typeface="Arial" charset="0"/>
              </a:rPr>
              <a:t> “</a:t>
            </a:r>
            <a:r>
              <a:rPr lang="it-IT" sz="1400" i="1" dirty="0">
                <a:solidFill>
                  <a:srgbClr val="525E65"/>
                </a:solidFill>
                <a:latin typeface="Verdana" pitchFamily="34" charset="0"/>
                <a:cs typeface="Arial" charset="0"/>
              </a:rPr>
              <a:t>client-</a:t>
            </a:r>
            <a:r>
              <a:rPr lang="it-IT" sz="1400" i="1" dirty="0" err="1">
                <a:solidFill>
                  <a:srgbClr val="525E65"/>
                </a:solidFill>
                <a:latin typeface="Verdana" pitchFamily="34" charset="0"/>
                <a:cs typeface="Arial" charset="0"/>
              </a:rPr>
              <a:t>oriented</a:t>
            </a:r>
            <a:r>
              <a:rPr lang="it-IT" sz="1400" dirty="0">
                <a:solidFill>
                  <a:srgbClr val="525E65"/>
                </a:solidFill>
                <a:latin typeface="Verdana" pitchFamily="34" charset="0"/>
                <a:cs typeface="Arial" charset="0"/>
              </a:rPr>
              <a:t>” per rendere </a:t>
            </a:r>
            <a:r>
              <a:rPr lang="it-IT" sz="1400" b="1" dirty="0">
                <a:solidFill>
                  <a:srgbClr val="525E65"/>
                </a:solidFill>
                <a:latin typeface="Verdana" pitchFamily="34" charset="0"/>
                <a:cs typeface="Arial" charset="0"/>
              </a:rPr>
              <a:t>più efficace ed efficiente </a:t>
            </a:r>
            <a:r>
              <a:rPr lang="it-IT" sz="1400" dirty="0">
                <a:solidFill>
                  <a:srgbClr val="525E65"/>
                </a:solidFill>
                <a:latin typeface="Verdana" pitchFamily="34" charset="0"/>
                <a:cs typeface="Arial" charset="0"/>
              </a:rPr>
              <a:t>il mercato del settore primario</a:t>
            </a:r>
            <a:r>
              <a:rPr lang="it-IT" sz="1400" dirty="0">
                <a:solidFill>
                  <a:srgbClr val="525E65"/>
                </a:solidFill>
                <a:latin typeface="Verdana"/>
                <a:cs typeface="Arial"/>
              </a:rPr>
              <a:t>.</a:t>
            </a:r>
          </a:p>
          <a:p>
            <a:pPr marL="85725" algn="just" eaLnBrk="0" hangingPunct="0">
              <a:spcBef>
                <a:spcPct val="70000"/>
              </a:spcBef>
              <a:spcAft>
                <a:spcPct val="150000"/>
              </a:spcAft>
              <a:buClr>
                <a:srgbClr val="FF6633"/>
              </a:buClr>
              <a:buSzPct val="100000"/>
              <a:buFont typeface="Wingdings" pitchFamily="2" charset="2"/>
              <a:buNone/>
              <a:defRPr/>
            </a:pPr>
            <a:endParaRPr lang="it-IT" sz="1400" i="1" kern="0" dirty="0">
              <a:solidFill>
                <a:sysClr val="windowText" lastClr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69" y="192087"/>
            <a:ext cx="896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8900" defTabSz="957263" fontAlgn="base"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it-IT" sz="2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Il supporto all’agribusiness: come siamo organizzati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7892"/>
            <a:ext cx="3479688" cy="2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54" y="3753976"/>
            <a:ext cx="2616299" cy="36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5496" y="215642"/>
            <a:ext cx="9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400" dirty="0" smtClean="0">
                <a:solidFill>
                  <a:srgbClr val="000000"/>
                </a:solidFill>
                <a:ea typeface="+mn-ea"/>
              </a:rPr>
              <a:t>Le imprese coinvolte in contratti di rete al 1° giugno 2014</a:t>
            </a:r>
            <a:endParaRPr lang="it-IT" sz="24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850464" y="1287517"/>
            <a:ext cx="4204178" cy="411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defRPr sz="15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defRPr sz="15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defRPr sz="15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defRPr sz="15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ts val="6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b="0" u="none" dirty="0" smtClean="0">
                <a:solidFill>
                  <a:srgbClr val="1E1E1E"/>
                </a:solidFill>
              </a:rPr>
              <a:t>Al 1° giugno 2014:  </a:t>
            </a:r>
            <a:r>
              <a:rPr lang="it-IT" sz="1600" u="none" dirty="0" smtClean="0">
                <a:solidFill>
                  <a:srgbClr val="1E1E1E"/>
                </a:solidFill>
              </a:rPr>
              <a:t>1.590 contratti </a:t>
            </a:r>
            <a:r>
              <a:rPr lang="it-IT" sz="1600" u="none" dirty="0">
                <a:solidFill>
                  <a:srgbClr val="1E1E1E"/>
                </a:solidFill>
              </a:rPr>
              <a:t>di </a:t>
            </a:r>
            <a:r>
              <a:rPr lang="it-IT" sz="1600" u="none" dirty="0" smtClean="0">
                <a:solidFill>
                  <a:srgbClr val="1E1E1E"/>
                </a:solidFill>
              </a:rPr>
              <a:t>rete </a:t>
            </a:r>
            <a:r>
              <a:rPr lang="it-IT" sz="1600" b="0" u="none" dirty="0">
                <a:solidFill>
                  <a:srgbClr val="1E1E1E"/>
                </a:solidFill>
              </a:rPr>
              <a:t>registrati in Camera di </a:t>
            </a:r>
            <a:r>
              <a:rPr lang="it-IT" sz="1600" b="0" u="none" dirty="0" smtClean="0">
                <a:solidFill>
                  <a:srgbClr val="1E1E1E"/>
                </a:solidFill>
              </a:rPr>
              <a:t>commercio. Di questi 140 sono a soggettività giuridica</a:t>
            </a:r>
            <a:endParaRPr lang="it-IT" sz="1600" b="0" u="none" dirty="0">
              <a:solidFill>
                <a:srgbClr val="1E1E1E"/>
              </a:solidFill>
            </a:endParaRPr>
          </a:p>
          <a:p>
            <a:pPr eaLnBrk="1" hangingPunct="1">
              <a:lnSpc>
                <a:spcPct val="105000"/>
              </a:lnSpc>
              <a:spcAft>
                <a:spcPts val="6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u="none" dirty="0" smtClean="0">
                <a:solidFill>
                  <a:srgbClr val="1E1E1E"/>
                </a:solidFill>
              </a:rPr>
              <a:t>7.870 imprese coinvolte </a:t>
            </a:r>
            <a:r>
              <a:rPr lang="it-IT" sz="1600" b="0" u="none" dirty="0" smtClean="0">
                <a:solidFill>
                  <a:srgbClr val="1E1E1E"/>
                </a:solidFill>
              </a:rPr>
              <a:t>(lo 0,18% del totale)</a:t>
            </a:r>
          </a:p>
          <a:p>
            <a:pPr eaLnBrk="1" hangingPunct="1">
              <a:lnSpc>
                <a:spcPct val="105000"/>
              </a:lnSpc>
              <a:spcAft>
                <a:spcPts val="6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b="0" u="none" dirty="0" smtClean="0">
                <a:solidFill>
                  <a:srgbClr val="1E1E1E"/>
                </a:solidFill>
              </a:rPr>
              <a:t>In Lombardia, Toscana, Emilia Romagna si concentra quasi il 50% delle imprese coinvolte in contratti di rete</a:t>
            </a:r>
          </a:p>
          <a:p>
            <a:pPr eaLnBrk="1" hangingPunct="1">
              <a:lnSpc>
                <a:spcPct val="105000"/>
              </a:lnSpc>
              <a:spcAft>
                <a:spcPts val="600"/>
              </a:spcAft>
              <a:buClr>
                <a:srgbClr val="FF4215"/>
              </a:buClr>
              <a:buFont typeface="Wingdings" pitchFamily="2" charset="2"/>
              <a:buChar char="n"/>
            </a:pPr>
            <a:r>
              <a:rPr lang="it-IT" sz="1600" u="none" dirty="0" smtClean="0">
                <a:solidFill>
                  <a:srgbClr val="1E1E1E"/>
                </a:solidFill>
              </a:rPr>
              <a:t>Mono-regionale circa il 75% delle reti italiane</a:t>
            </a:r>
            <a:r>
              <a:rPr lang="it-IT" sz="1600" b="0" u="none" dirty="0" smtClean="0">
                <a:solidFill>
                  <a:srgbClr val="1E1E1E"/>
                </a:solidFill>
              </a:rPr>
              <a:t>. Il18% dei contratti vede coinvolte imprese di due regioni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773131" y="6057873"/>
            <a:ext cx="4957968" cy="2308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defRPr sz="15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defRPr sz="15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defRPr sz="15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defRPr sz="15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it-IT" sz="1000" b="0" i="1" u="none" dirty="0">
                <a:solidFill>
                  <a:srgbClr val="1E1E1E"/>
                </a:solidFill>
              </a:rPr>
              <a:t>Fonte: </a:t>
            </a:r>
            <a:r>
              <a:rPr lang="it-IT" sz="1000" b="0" i="1" u="none" dirty="0" smtClean="0">
                <a:solidFill>
                  <a:srgbClr val="1E1E1E"/>
                </a:solidFill>
              </a:rPr>
              <a:t>4° Osservatorio Intesa </a:t>
            </a:r>
            <a:r>
              <a:rPr lang="it-IT" sz="1000" b="0" i="1" u="none" dirty="0">
                <a:solidFill>
                  <a:srgbClr val="1E1E1E"/>
                </a:solidFill>
              </a:rPr>
              <a:t>Sanpaolo e Mediocredito Italiano </a:t>
            </a:r>
            <a:r>
              <a:rPr lang="it-IT" sz="1000" b="0" i="1" u="none" dirty="0" smtClean="0">
                <a:solidFill>
                  <a:srgbClr val="1E1E1E"/>
                </a:solidFill>
              </a:rPr>
              <a:t>sulle reti di impresa</a:t>
            </a:r>
            <a:endParaRPr lang="it-IT" sz="1000" b="0" i="1" u="none" dirty="0">
              <a:solidFill>
                <a:srgbClr val="1E1E1E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878298" y="1052736"/>
            <a:ext cx="3882013" cy="4645159"/>
            <a:chOff x="683568" y="1155247"/>
            <a:chExt cx="3419475" cy="4305300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155247"/>
              <a:ext cx="3419475" cy="4305300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1220918" y="1660882"/>
              <a:ext cx="556613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1.865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587246" y="2071301"/>
              <a:ext cx="556613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1.039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691680" y="2524978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796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483768" y="3029034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558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763688" y="1680627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601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113375" y="3139135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547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297088" y="3409255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382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55576" y="1948914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349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290526" y="2524977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305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721024" y="3525658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248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115616" y="3893130"/>
              <a:ext cx="425296" cy="29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183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2113375" y="2760747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189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3192370" y="3634715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133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092218" y="2204780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143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151893" y="1372850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152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1714103" y="1322981"/>
              <a:ext cx="337752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79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649016" y="4901242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124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396474" y="4181162"/>
              <a:ext cx="425296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125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773350" y="3245058"/>
              <a:ext cx="337752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759556" y="1588874"/>
              <a:ext cx="250207" cy="285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 smtClean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7" name="Arc 43"/>
          <p:cNvSpPr>
            <a:spLocks/>
          </p:cNvSpPr>
          <p:nvPr/>
        </p:nvSpPr>
        <p:spPr bwMode="auto">
          <a:xfrm rot="11705954" flipH="1" flipV="1">
            <a:off x="1803438" y="1973962"/>
            <a:ext cx="840778" cy="416617"/>
          </a:xfrm>
          <a:custGeom>
            <a:avLst/>
            <a:gdLst>
              <a:gd name="T0" fmla="*/ 1004613 w 43200"/>
              <a:gd name="T1" fmla="*/ 93284 h 43200"/>
              <a:gd name="T2" fmla="*/ 877573 w 43200"/>
              <a:gd name="T3" fmla="*/ 41609 h 43200"/>
              <a:gd name="T4" fmla="*/ 536575 w 43200"/>
              <a:gd name="T5" fmla="*/ 182563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0440" y="11037"/>
                </a:moveTo>
                <a:cubicBezTo>
                  <a:pt x="42249" y="14263"/>
                  <a:pt x="43200" y="1790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608" y="-1"/>
                  <a:pt x="31460" y="1740"/>
                  <a:pt x="35327" y="4922"/>
                </a:cubicBezTo>
              </a:path>
              <a:path w="43200" h="43200" stroke="0" extrusionOk="0">
                <a:moveTo>
                  <a:pt x="40440" y="11037"/>
                </a:moveTo>
                <a:cubicBezTo>
                  <a:pt x="42249" y="14263"/>
                  <a:pt x="43200" y="1790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608" y="-1"/>
                  <a:pt x="31460" y="1740"/>
                  <a:pt x="35327" y="4922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1426" tIns="36505" rIns="71426" bIns="36505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GB" sz="1600" dirty="0">
              <a:solidFill>
                <a:srgbClr val="4D4D4D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60" y="3830275"/>
            <a:ext cx="3635896" cy="24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25"/>
          <p:cNvSpPr>
            <a:spLocks noChangeArrowheads="1"/>
          </p:cNvSpPr>
          <p:nvPr/>
        </p:nvSpPr>
        <p:spPr bwMode="auto">
          <a:xfrm>
            <a:off x="66675" y="-27384"/>
            <a:ext cx="77866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691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Cos’è il Contratto di Rete</a:t>
            </a:r>
          </a:p>
        </p:txBody>
      </p:sp>
      <p:sp>
        <p:nvSpPr>
          <p:cNvPr id="4100" name="Rectangle 135"/>
          <p:cNvSpPr>
            <a:spLocks noChangeArrowheads="1"/>
          </p:cNvSpPr>
          <p:nvPr/>
        </p:nvSpPr>
        <p:spPr bwMode="auto">
          <a:xfrm>
            <a:off x="161925" y="3140075"/>
            <a:ext cx="8651875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0000"/>
                </a:solidFill>
              </a:rPr>
              <a:t>Incrementare le capacità competitiva a di innovazione attraverso un programma di lavoro (programma di rete) preciso ed identificato attraverso varie forme di collaborazione</a:t>
            </a:r>
            <a:r>
              <a:rPr lang="it-IT" sz="1600" b="1" dirty="0" smtClean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sz="14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D6917"/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rgbClr val="000000"/>
                </a:solidFill>
              </a:rPr>
              <a:t> </a:t>
            </a:r>
            <a:r>
              <a:rPr lang="it-IT" sz="1600" dirty="0" smtClean="0">
                <a:solidFill>
                  <a:srgbClr val="000000"/>
                </a:solidFill>
              </a:rPr>
              <a:t>Scambio </a:t>
            </a:r>
            <a:r>
              <a:rPr lang="it-IT" sz="1600" dirty="0">
                <a:solidFill>
                  <a:srgbClr val="000000"/>
                </a:solidFill>
              </a:rPr>
              <a:t>di informazioni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D6917"/>
              </a:buClr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000000"/>
                </a:solidFill>
              </a:rPr>
              <a:t> Scambio </a:t>
            </a:r>
            <a:r>
              <a:rPr lang="it-IT" sz="1600" dirty="0">
                <a:solidFill>
                  <a:srgbClr val="000000"/>
                </a:solidFill>
              </a:rPr>
              <a:t>di prestazione e/o collaborazione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D6917"/>
              </a:buClr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000000"/>
                </a:solidFill>
              </a:rPr>
              <a:t> Svolgimento </a:t>
            </a:r>
            <a:r>
              <a:rPr lang="it-IT" sz="1600" dirty="0">
                <a:solidFill>
                  <a:srgbClr val="000000"/>
                </a:solidFill>
              </a:rPr>
              <a:t>in comune di </a:t>
            </a:r>
            <a:r>
              <a:rPr lang="it-IT" sz="1600" dirty="0" smtClean="0">
                <a:solidFill>
                  <a:srgbClr val="000000"/>
                </a:solidFill>
              </a:rPr>
              <a:t>attività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271500" name="AutoShape 140"/>
          <p:cNvSpPr>
            <a:spLocks noChangeArrowheads="1"/>
          </p:cNvSpPr>
          <p:nvPr/>
        </p:nvSpPr>
        <p:spPr bwMode="auto">
          <a:xfrm>
            <a:off x="204063" y="2792413"/>
            <a:ext cx="2903538" cy="3302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FFFFFF"/>
                </a:solidFill>
              </a:rPr>
              <a:t>Obiettivo strategico</a:t>
            </a:r>
          </a:p>
        </p:txBody>
      </p:sp>
      <p:sp>
        <p:nvSpPr>
          <p:cNvPr id="4102" name="Rectangle 143"/>
          <p:cNvSpPr>
            <a:spLocks noChangeArrowheads="1"/>
          </p:cNvSpPr>
          <p:nvPr/>
        </p:nvSpPr>
        <p:spPr bwMode="auto">
          <a:xfrm>
            <a:off x="198438" y="554038"/>
            <a:ext cx="8648700" cy="1923604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</a:pPr>
            <a:r>
              <a:rPr lang="it-IT" sz="1400" dirty="0">
                <a:solidFill>
                  <a:srgbClr val="000000"/>
                </a:solidFill>
              </a:rPr>
              <a:t>R</a:t>
            </a:r>
            <a:r>
              <a:rPr lang="it-IT" sz="1400" dirty="0" smtClean="0">
                <a:solidFill>
                  <a:srgbClr val="000000"/>
                </a:solidFill>
              </a:rPr>
              <a:t>isponde </a:t>
            </a:r>
            <a:r>
              <a:rPr lang="it-IT" sz="1400" dirty="0">
                <a:solidFill>
                  <a:srgbClr val="000000"/>
                </a:solidFill>
              </a:rPr>
              <a:t>ad una delle debolezze strutturali dell’economia italiana: il micro-capitalismo familiare e la resistenza alla crescita </a:t>
            </a:r>
            <a:r>
              <a:rPr lang="it-IT" sz="1400" dirty="0" smtClean="0">
                <a:solidFill>
                  <a:srgbClr val="000000"/>
                </a:solidFill>
              </a:rPr>
              <a:t>dimensionale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</a:pPr>
            <a:r>
              <a:rPr lang="it-IT" sz="1400" dirty="0" smtClean="0">
                <a:solidFill>
                  <a:srgbClr val="000000"/>
                </a:solidFill>
              </a:rPr>
              <a:t>È </a:t>
            </a:r>
            <a:r>
              <a:rPr lang="it-IT" sz="1400" dirty="0">
                <a:solidFill>
                  <a:srgbClr val="000000"/>
                </a:solidFill>
              </a:rPr>
              <a:t>una forma di coordinamento di natura contrattuale tra imprese che vogliono aumentare la loro massa critica e avere maggiore forza sul mercato senza doversi fondere sotto il controllo di un unico soggetto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000000"/>
                </a:solidFill>
              </a:rPr>
              <a:t>La </a:t>
            </a:r>
            <a:r>
              <a:rPr lang="it-IT" sz="1400" dirty="0">
                <a:solidFill>
                  <a:srgbClr val="000000"/>
                </a:solidFill>
              </a:rPr>
              <a:t>Rete d’impresa è un nuovo strumento organizzativo che lascia alle parti ampi spazi per definire le formule secondo le quali collaborare.	</a:t>
            </a:r>
          </a:p>
        </p:txBody>
      </p:sp>
    </p:spTree>
    <p:extLst>
      <p:ext uri="{BB962C8B-B14F-4D97-AF65-F5344CB8AC3E}">
        <p14:creationId xmlns:p14="http://schemas.microsoft.com/office/powerpoint/2010/main" val="2537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/>
          <p:cNvSpPr txBox="1">
            <a:spLocks noChangeArrowheads="1"/>
          </p:cNvSpPr>
          <p:nvPr/>
        </p:nvSpPr>
        <p:spPr bwMode="auto">
          <a:xfrm rot="16200000">
            <a:off x="-612613" y="2492859"/>
            <a:ext cx="3816424" cy="79216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b="1" dirty="0" smtClean="0">
                <a:solidFill>
                  <a:srgbClr val="000000"/>
                </a:solidFill>
              </a:rPr>
              <a:t>Elementi del contratto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03646" y="148570"/>
            <a:ext cx="8832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2600" kern="0" dirty="0" smtClean="0">
                <a:solidFill>
                  <a:srgbClr val="000000"/>
                </a:solidFill>
              </a:rPr>
              <a:t>La struttura del Contratto di Rete</a:t>
            </a:r>
            <a:endParaRPr lang="it-IT" sz="2600" kern="0" dirty="0">
              <a:solidFill>
                <a:srgbClr val="000000"/>
              </a:solidFill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611288" y="1484115"/>
            <a:ext cx="1562915" cy="719138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b="1" dirty="0" smtClean="0">
                <a:solidFill>
                  <a:srgbClr val="000000"/>
                </a:solidFill>
              </a:rPr>
              <a:t>Obbligatori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1590027" y="3753036"/>
            <a:ext cx="1562915" cy="719138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b="1" dirty="0" smtClean="0">
                <a:solidFill>
                  <a:srgbClr val="000000"/>
                </a:solidFill>
              </a:rPr>
              <a:t>Facoltativi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19872" y="1381125"/>
            <a:ext cx="525658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Clr>
                <a:srgbClr val="FF4215"/>
              </a:buClr>
              <a:buFont typeface="Wingdings" pitchFamily="2" charset="2"/>
              <a:buChar char="n"/>
            </a:pPr>
            <a:r>
              <a:rPr lang="it-IT" b="1" dirty="0">
                <a:solidFill>
                  <a:srgbClr val="000000"/>
                </a:solidFill>
              </a:rPr>
              <a:t>Dati partecipanti </a:t>
            </a:r>
            <a:r>
              <a:rPr lang="it-IT" dirty="0" smtClean="0">
                <a:solidFill>
                  <a:srgbClr val="000000"/>
                </a:solidFill>
              </a:rPr>
              <a:t>(</a:t>
            </a:r>
            <a:r>
              <a:rPr lang="it-IT" i="1" dirty="0" smtClean="0">
                <a:solidFill>
                  <a:srgbClr val="000000"/>
                </a:solidFill>
              </a:rPr>
              <a:t>nome</a:t>
            </a:r>
            <a:r>
              <a:rPr lang="it-IT" i="1" dirty="0">
                <a:solidFill>
                  <a:srgbClr val="000000"/>
                </a:solidFill>
              </a:rPr>
              <a:t>, ditta e ragione o denominazione sociale, </a:t>
            </a:r>
            <a:r>
              <a:rPr lang="it-IT" i="1" dirty="0" smtClean="0">
                <a:solidFill>
                  <a:srgbClr val="000000"/>
                </a:solidFill>
              </a:rPr>
              <a:t>etc</a:t>
            </a:r>
            <a:r>
              <a:rPr lang="it-IT" dirty="0" smtClean="0">
                <a:solidFill>
                  <a:srgbClr val="000000"/>
                </a:solidFill>
              </a:rPr>
              <a:t>)</a:t>
            </a:r>
            <a:endParaRPr lang="it-IT" dirty="0">
              <a:solidFill>
                <a:srgbClr val="000000"/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FF4215"/>
              </a:buClr>
              <a:buFont typeface="Wingdings" pitchFamily="2" charset="2"/>
              <a:buChar char="n"/>
            </a:pPr>
            <a:r>
              <a:rPr lang="it-IT" b="1" dirty="0">
                <a:solidFill>
                  <a:srgbClr val="000000"/>
                </a:solidFill>
              </a:rPr>
              <a:t>Obiettivi </a:t>
            </a:r>
            <a:r>
              <a:rPr lang="it-IT" b="1" dirty="0" smtClean="0">
                <a:solidFill>
                  <a:srgbClr val="000000"/>
                </a:solidFill>
              </a:rPr>
              <a:t>strategici</a:t>
            </a:r>
          </a:p>
          <a:p>
            <a:pPr marL="266700" indent="-266700">
              <a:spcBef>
                <a:spcPts val="600"/>
              </a:spcBef>
              <a:buClr>
                <a:srgbClr val="FF4215"/>
              </a:buClr>
              <a:buFont typeface="Wingdings" pitchFamily="2" charset="2"/>
              <a:buChar char="n"/>
            </a:pPr>
            <a:r>
              <a:rPr lang="it-IT" b="1" dirty="0" smtClean="0">
                <a:solidFill>
                  <a:srgbClr val="000000"/>
                </a:solidFill>
              </a:rPr>
              <a:t>Programma </a:t>
            </a:r>
            <a:r>
              <a:rPr lang="it-IT" b="1" dirty="0">
                <a:solidFill>
                  <a:srgbClr val="000000"/>
                </a:solidFill>
              </a:rPr>
              <a:t>di rete </a:t>
            </a:r>
            <a:r>
              <a:rPr lang="it-IT" dirty="0">
                <a:solidFill>
                  <a:srgbClr val="000000"/>
                </a:solidFill>
              </a:rPr>
              <a:t>(</a:t>
            </a:r>
            <a:r>
              <a:rPr lang="it-IT" i="1" dirty="0">
                <a:solidFill>
                  <a:srgbClr val="000000"/>
                </a:solidFill>
              </a:rPr>
              <a:t>oggetto, diritti ed obblighi </a:t>
            </a:r>
            <a:r>
              <a:rPr lang="it-IT" i="1" dirty="0" smtClean="0">
                <a:solidFill>
                  <a:srgbClr val="000000"/>
                </a:solidFill>
              </a:rPr>
              <a:t>delle imprese </a:t>
            </a:r>
            <a:r>
              <a:rPr lang="it-IT" i="1" dirty="0">
                <a:solidFill>
                  <a:srgbClr val="000000"/>
                </a:solidFill>
              </a:rPr>
              <a:t>partecipanti</a:t>
            </a:r>
            <a:r>
              <a:rPr lang="it-IT" dirty="0" smtClean="0">
                <a:solidFill>
                  <a:srgbClr val="000000"/>
                </a:solidFill>
              </a:rPr>
              <a:t>)</a:t>
            </a:r>
          </a:p>
          <a:p>
            <a:pPr marL="266700" indent="-266700">
              <a:spcBef>
                <a:spcPts val="600"/>
              </a:spcBef>
              <a:buClr>
                <a:srgbClr val="FF4215"/>
              </a:buClr>
              <a:buFont typeface="Wingdings" pitchFamily="2" charset="2"/>
              <a:buChar char="n"/>
            </a:pPr>
            <a:r>
              <a:rPr lang="it-IT" b="1" dirty="0">
                <a:solidFill>
                  <a:srgbClr val="000000"/>
                </a:solidFill>
              </a:rPr>
              <a:t>Durata e modalità di </a:t>
            </a:r>
            <a:r>
              <a:rPr lang="it-IT" b="1" dirty="0" smtClean="0">
                <a:solidFill>
                  <a:srgbClr val="000000"/>
                </a:solidFill>
              </a:rPr>
              <a:t>adesione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419872" y="3652210"/>
            <a:ext cx="52565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Clr>
                <a:srgbClr val="FF4215"/>
              </a:buClr>
              <a:buFont typeface="Wingdings" pitchFamily="2" charset="2"/>
              <a:buChar char="n"/>
            </a:pPr>
            <a:r>
              <a:rPr lang="it-IT" b="1" dirty="0">
                <a:solidFill>
                  <a:srgbClr val="000000"/>
                </a:solidFill>
              </a:rPr>
              <a:t>Fondo patrimoniale </a:t>
            </a:r>
            <a:r>
              <a:rPr lang="it-IT" dirty="0">
                <a:solidFill>
                  <a:srgbClr val="000000"/>
                </a:solidFill>
              </a:rPr>
              <a:t>(dotazione, regole di gestione e criteri valutazione conferimenti)</a:t>
            </a:r>
          </a:p>
          <a:p>
            <a:pPr marL="266700" indent="-266700">
              <a:spcBef>
                <a:spcPts val="600"/>
              </a:spcBef>
              <a:buClr>
                <a:srgbClr val="FF4215"/>
              </a:buClr>
              <a:buFont typeface="Wingdings" pitchFamily="2" charset="2"/>
              <a:buChar char="n"/>
            </a:pPr>
            <a:r>
              <a:rPr lang="it-IT" b="1" dirty="0">
                <a:solidFill>
                  <a:srgbClr val="000000"/>
                </a:solidFill>
              </a:rPr>
              <a:t>Organo comune </a:t>
            </a:r>
            <a:r>
              <a:rPr lang="it-IT" dirty="0">
                <a:solidFill>
                  <a:srgbClr val="000000"/>
                </a:solidFill>
              </a:rPr>
              <a:t>(soggetto/i e poteri)</a:t>
            </a:r>
          </a:p>
          <a:p>
            <a:pPr marL="266700" indent="-266700">
              <a:spcBef>
                <a:spcPts val="600"/>
              </a:spcBef>
              <a:buClr>
                <a:srgbClr val="FF4215"/>
              </a:buClr>
              <a:buFont typeface="Wingdings" pitchFamily="2" charset="2"/>
              <a:buChar char="n"/>
            </a:pPr>
            <a:r>
              <a:rPr lang="it-IT" b="1" dirty="0">
                <a:solidFill>
                  <a:srgbClr val="000000"/>
                </a:solidFill>
              </a:rPr>
              <a:t> Modalità di </a:t>
            </a:r>
            <a:r>
              <a:rPr lang="it-IT" b="1" dirty="0" smtClean="0">
                <a:solidFill>
                  <a:srgbClr val="000000"/>
                </a:solidFill>
              </a:rPr>
              <a:t>recesso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3419872" y="3429000"/>
            <a:ext cx="4608512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63513" y="148570"/>
            <a:ext cx="8801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Punti di forza del Contratto di Rete</a:t>
            </a:r>
          </a:p>
        </p:txBody>
      </p:sp>
      <p:sp>
        <p:nvSpPr>
          <p:cNvPr id="55299" name="Rectangle 2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04151" y="3484890"/>
            <a:ext cx="577230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0" rIns="0" bIns="0" anchor="ctr">
            <a:spAutoFit/>
          </a:bodyPr>
          <a:lstStyle/>
          <a:p>
            <a:pPr marL="261938" indent="-26193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4215"/>
              </a:buClr>
              <a:buSzPct val="100000"/>
              <a:buFont typeface="Wingdings" pitchFamily="2" charset="2"/>
              <a:buChar char="n"/>
            </a:pP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Agevolazioni fiscali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 per gli utili investiti per la realizzazione del programma di rete (</a:t>
            </a:r>
            <a:r>
              <a:rPr lang="it-IT" sz="1600" i="1" dirty="0">
                <a:solidFill>
                  <a:srgbClr val="000000"/>
                </a:solidFill>
                <a:cs typeface="Arial" charset="0"/>
              </a:rPr>
              <a:t>ancora non rinnovata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261938" indent="-26193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4215"/>
              </a:buClr>
              <a:buSzPct val="100000"/>
              <a:buFont typeface="Wingdings" pitchFamily="2" charset="2"/>
              <a:buChar char="n"/>
            </a:pP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Misure agevolative promosse a livello locale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 (sistema camerale, comuni, regioni, …) destinate a promuovere lo </a:t>
            </a:r>
            <a:r>
              <a:rPr lang="it-IT" sz="1600" i="1" dirty="0">
                <a:solidFill>
                  <a:srgbClr val="000000"/>
                </a:solidFill>
                <a:cs typeface="Arial" charset="0"/>
              </a:rPr>
              <a:t>start-up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 di reti o la realizzazione di investimenti </a:t>
            </a:r>
          </a:p>
          <a:p>
            <a:pPr marL="261938" indent="-26193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4215"/>
              </a:buClr>
              <a:buSzPct val="100000"/>
              <a:buFont typeface="Wingdings" pitchFamily="2" charset="2"/>
              <a:buChar char="n"/>
            </a:pP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Facilitazione nell’accesso al credito</a:t>
            </a:r>
            <a:r>
              <a:rPr lang="it-IT" sz="1600" dirty="0">
                <a:solidFill>
                  <a:srgbClr val="000000"/>
                </a:solidFill>
                <a:cs typeface="Arial" charset="0"/>
              </a:rPr>
              <a:t> in termini di provviste e costo della garanzia</a:t>
            </a:r>
          </a:p>
          <a:p>
            <a:pPr marL="261938" indent="-26193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4215"/>
              </a:buClr>
              <a:buSzPct val="100000"/>
              <a:buFont typeface="Wingdings" pitchFamily="2" charset="2"/>
              <a:buChar char="n"/>
            </a:pPr>
            <a:r>
              <a:rPr lang="it-IT" sz="1600" dirty="0">
                <a:solidFill>
                  <a:srgbClr val="000000"/>
                </a:solidFill>
                <a:cs typeface="Arial" charset="0"/>
              </a:rPr>
              <a:t>Misure contenute nel «DL lavoro» per </a:t>
            </a:r>
            <a:r>
              <a:rPr lang="it-IT" sz="1600" b="1" dirty="0">
                <a:solidFill>
                  <a:srgbClr val="000000"/>
                </a:solidFill>
                <a:cs typeface="Arial" charset="0"/>
              </a:rPr>
              <a:t>semplificare il distacco e consentire la co-datorialità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4215"/>
              </a:buClr>
              <a:buSzPct val="100000"/>
            </a:pPr>
            <a:endParaRPr lang="it-IT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1338" y="799369"/>
            <a:ext cx="5785117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 anchor="ctr">
            <a:spAutoFit/>
          </a:bodyPr>
          <a:lstStyle/>
          <a:p>
            <a:pPr marL="261938" indent="-261938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FF4215"/>
              </a:buClr>
              <a:buSzPct val="100000"/>
              <a:buFont typeface="Wingdings" pitchFamily="2" charset="2"/>
              <a:buChar char="n"/>
            </a:pPr>
            <a:r>
              <a:rPr lang="it-IT" sz="1600" dirty="0">
                <a:solidFill>
                  <a:srgbClr val="000000"/>
                </a:solidFill>
              </a:rPr>
              <a:t>Lascia alle parti ampi spazi per definire la formula di collaborazione, </a:t>
            </a:r>
            <a:r>
              <a:rPr lang="it-IT" sz="1600" u="sng" dirty="0">
                <a:solidFill>
                  <a:srgbClr val="000000"/>
                </a:solidFill>
              </a:rPr>
              <a:t>senza dover rinunciare alle singole autonomie imprenditoriali</a:t>
            </a:r>
          </a:p>
          <a:p>
            <a:pPr marL="261938" indent="-261938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FF4215"/>
              </a:buClr>
              <a:buSzPct val="100000"/>
              <a:buFont typeface="Wingdings" pitchFamily="2" charset="2"/>
              <a:buChar char="n"/>
            </a:pPr>
            <a:r>
              <a:rPr lang="it-IT" sz="1600" dirty="0">
                <a:solidFill>
                  <a:srgbClr val="000000"/>
                </a:solidFill>
              </a:rPr>
              <a:t>Previste in sostanza due tipologie:</a:t>
            </a:r>
          </a:p>
          <a:p>
            <a:pPr marL="742950" lvl="2" indent="-28575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FF4215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0000"/>
                </a:solidFill>
              </a:rPr>
              <a:t>“rete-contratto”</a:t>
            </a:r>
            <a:r>
              <a:rPr lang="it-IT" sz="1600" dirty="0">
                <a:solidFill>
                  <a:srgbClr val="000000"/>
                </a:solidFill>
              </a:rPr>
              <a:t> che consente di preservare l’individualità dei singoli aderenti senza creare un nuovo soggetto</a:t>
            </a:r>
          </a:p>
          <a:p>
            <a:pPr marL="742950" lvl="2" indent="-28575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FF4215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“</a:t>
            </a:r>
            <a:r>
              <a:rPr lang="it-IT" sz="1600" b="1" dirty="0">
                <a:solidFill>
                  <a:srgbClr val="000000"/>
                </a:solidFill>
              </a:rPr>
              <a:t>rete-soggetto</a:t>
            </a:r>
            <a:r>
              <a:rPr lang="it-IT" sz="1600" b="1" dirty="0" smtClean="0">
                <a:solidFill>
                  <a:srgbClr val="000000"/>
                </a:solidFill>
              </a:rPr>
              <a:t>”</a:t>
            </a:r>
            <a:r>
              <a:rPr lang="it-IT" sz="1600" dirty="0" smtClean="0">
                <a:solidFill>
                  <a:srgbClr val="000000"/>
                </a:solidFill>
              </a:rPr>
              <a:t>, dotata </a:t>
            </a:r>
            <a:r>
              <a:rPr lang="it-IT" sz="1600" dirty="0">
                <a:solidFill>
                  <a:srgbClr val="000000"/>
                </a:solidFill>
              </a:rPr>
              <a:t>di soggettività giuridica e tributaria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251521" y="837654"/>
            <a:ext cx="2174331" cy="719138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b="1" dirty="0">
                <a:solidFill>
                  <a:srgbClr val="000000"/>
                </a:solidFill>
              </a:rPr>
              <a:t>Flessibilità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251520" y="3573016"/>
            <a:ext cx="2174331" cy="719138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b="1" dirty="0">
                <a:solidFill>
                  <a:srgbClr val="000000"/>
                </a:solidFill>
              </a:rPr>
              <a:t>Strumento di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140000"/>
              <a:buFont typeface="Wingdings" pitchFamily="2" charset="2"/>
              <a:buNone/>
            </a:pPr>
            <a:r>
              <a:rPr lang="it-IT" b="1" dirty="0">
                <a:solidFill>
                  <a:srgbClr val="000000"/>
                </a:solidFill>
              </a:rPr>
              <a:t>politica industriale</a:t>
            </a: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>
            <a:off x="2904150" y="3284984"/>
            <a:ext cx="5772305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>
            <a:spLocks noChangeArrowheads="1"/>
          </p:cNvSpPr>
          <p:nvPr/>
        </p:nvSpPr>
        <p:spPr bwMode="auto">
          <a:xfrm rot="10800000">
            <a:off x="1763689" y="1628800"/>
            <a:ext cx="5400599" cy="4680519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18000" tIns="46800" rIns="18000" bIns="46800" anchor="ctr"/>
          <a:lstStyle/>
          <a:p>
            <a:pPr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491880" y="1632420"/>
            <a:ext cx="1872208" cy="15805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46800" rIns="18000" bIns="46800" anchor="ctr"/>
          <a:lstStyle/>
          <a:p>
            <a:pPr algn="ctr">
              <a:lnSpc>
                <a:spcPct val="80000"/>
              </a:lnSpc>
              <a:buClr>
                <a:srgbClr val="FF6633"/>
              </a:buClr>
              <a:buSzPct val="100000"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7163" y="100013"/>
            <a:ext cx="8907462" cy="66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4175" indent="-384175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Wingdings" pitchFamily="2" charset="2"/>
              <a:buChar char="n"/>
              <a:tabLst>
                <a:tab pos="384175" algn="l"/>
              </a:tabLs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0275" indent="-355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75000"/>
              <a:buFont typeface="Wingdings" pitchFamily="2" charset="2"/>
              <a:buChar char="n"/>
              <a:tabLst>
                <a:tab pos="384175" algn="l"/>
              </a:tabLst>
              <a:defRPr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484313" indent="-363538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50000"/>
              <a:buFont typeface="Wingdings" pitchFamily="2" charset="2"/>
              <a:buChar char="n"/>
              <a:tabLst>
                <a:tab pos="384175" algn="l"/>
              </a:tabLst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2028825" indent="-3540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50000"/>
              <a:buFont typeface="Wingdings" pitchFamily="2" charset="2"/>
              <a:buChar char="n"/>
              <a:tabLst>
                <a:tab pos="384175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582863" indent="-363538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384175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3040063" indent="-363538" algn="l" rtl="0" fontAlgn="base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384175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497263" indent="-363538" algn="l" rtl="0" fontAlgn="base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384175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954463" indent="-363538" algn="l" rtl="0" fontAlgn="base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384175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411663" indent="-363538" algn="l" rtl="0" fontAlgn="base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384175" algn="l"/>
              </a:tabLst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2813" eaLnBrk="1" hangingPunct="1">
              <a:lnSpc>
                <a:spcPct val="90000"/>
              </a:lnSpc>
              <a:spcAft>
                <a:spcPct val="0"/>
              </a:spcAft>
              <a:buSzPct val="120000"/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000000"/>
                </a:solidFill>
              </a:rPr>
              <a:t>U</a:t>
            </a:r>
            <a:r>
              <a:rPr lang="it-IT" sz="2400" dirty="0" smtClean="0">
                <a:solidFill>
                  <a:srgbClr val="000000"/>
                </a:solidFill>
              </a:rPr>
              <a:t>no </a:t>
            </a:r>
            <a:r>
              <a:rPr lang="it-IT" sz="2400" dirty="0">
                <a:solidFill>
                  <a:srgbClr val="000000"/>
                </a:solidFill>
              </a:rPr>
              <a:t>strumento di supporto al processo di innovazione in agricoltura</a:t>
            </a:r>
          </a:p>
        </p:txBody>
      </p:sp>
      <p:sp>
        <p:nvSpPr>
          <p:cNvPr id="12" name="Rectangle 143"/>
          <p:cNvSpPr>
            <a:spLocks noChangeArrowheads="1"/>
          </p:cNvSpPr>
          <p:nvPr/>
        </p:nvSpPr>
        <p:spPr bwMode="auto">
          <a:xfrm>
            <a:off x="157163" y="836712"/>
            <a:ext cx="86487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46800" rIns="54000" bIns="46800"/>
          <a:lstStyle/>
          <a:p>
            <a:pPr marL="85725" algn="ctr">
              <a:spcBef>
                <a:spcPct val="70000"/>
              </a:spcBef>
              <a:buClr>
                <a:srgbClr val="FF6633"/>
              </a:buClr>
              <a:buSzPct val="100000"/>
            </a:pPr>
            <a:r>
              <a:rPr lang="it-IT" i="1" dirty="0">
                <a:solidFill>
                  <a:srgbClr val="000000"/>
                </a:solidFill>
              </a:rPr>
              <a:t>La Rete d’impresa è un nuovo strumento organizzativo che lascia alle parti ampia autonomia per definire le formule secondo le quali collaborare	</a:t>
            </a:r>
          </a:p>
        </p:txBody>
      </p:sp>
      <p:sp>
        <p:nvSpPr>
          <p:cNvPr id="14" name="Rettangolo arrotondato 1"/>
          <p:cNvSpPr>
            <a:spLocks noChangeArrowheads="1"/>
          </p:cNvSpPr>
          <p:nvPr/>
        </p:nvSpPr>
        <p:spPr bwMode="auto">
          <a:xfrm>
            <a:off x="2483768" y="3284984"/>
            <a:ext cx="4032448" cy="758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801688"/>
            <a:r>
              <a:rPr lang="it-IT" sz="1600" dirty="0">
                <a:solidFill>
                  <a:srgbClr val="000000"/>
                </a:solidFill>
              </a:rPr>
              <a:t>Dimensionamento adeguato per affrontare assieme nuovi  mercati</a:t>
            </a:r>
          </a:p>
        </p:txBody>
      </p:sp>
      <p:sp>
        <p:nvSpPr>
          <p:cNvPr id="15" name="Rettangolo arrotondato 11"/>
          <p:cNvSpPr>
            <a:spLocks noChangeArrowheads="1"/>
          </p:cNvSpPr>
          <p:nvPr/>
        </p:nvSpPr>
        <p:spPr bwMode="auto">
          <a:xfrm>
            <a:off x="2483768" y="4221088"/>
            <a:ext cx="4032448" cy="758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801688"/>
            <a:r>
              <a:rPr lang="it-IT" sz="1600" dirty="0">
                <a:solidFill>
                  <a:srgbClr val="000000"/>
                </a:solidFill>
              </a:rPr>
              <a:t>Condivisione dei costi di logistica e di approvvigionamento</a:t>
            </a:r>
          </a:p>
        </p:txBody>
      </p:sp>
      <p:sp>
        <p:nvSpPr>
          <p:cNvPr id="16" name="Rettangolo arrotondato 12"/>
          <p:cNvSpPr>
            <a:spLocks noChangeArrowheads="1"/>
          </p:cNvSpPr>
          <p:nvPr/>
        </p:nvSpPr>
        <p:spPr bwMode="auto">
          <a:xfrm>
            <a:off x="2483767" y="5118447"/>
            <a:ext cx="4037106" cy="758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801688"/>
            <a:endParaRPr lang="it-IT" sz="1600" dirty="0" smtClean="0">
              <a:solidFill>
                <a:srgbClr val="000000"/>
              </a:solidFill>
            </a:endParaRPr>
          </a:p>
          <a:p>
            <a:pPr algn="ctr" defTabSz="801688"/>
            <a:r>
              <a:rPr lang="it-IT" sz="1600" dirty="0" smtClean="0">
                <a:solidFill>
                  <a:srgbClr val="000000"/>
                </a:solidFill>
              </a:rPr>
              <a:t>Progetti </a:t>
            </a:r>
            <a:r>
              <a:rPr lang="it-IT" sz="1600" dirty="0">
                <a:solidFill>
                  <a:srgbClr val="000000"/>
                </a:solidFill>
              </a:rPr>
              <a:t>comuni di innovazione per realizzare strategie di differenziazione </a:t>
            </a:r>
          </a:p>
          <a:p>
            <a:pPr algn="ctr" defTabSz="801688"/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24" name="Picture 2" descr="ANd9GcTdO-YOR_96xBVC8m0TNegs6f2m23ZRpCbcVrdKmJUQq9iF6W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57834"/>
            <a:ext cx="1723830" cy="13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arrotondato 9"/>
          <p:cNvSpPr>
            <a:spLocks noChangeArrowheads="1"/>
          </p:cNvSpPr>
          <p:nvPr/>
        </p:nvSpPr>
        <p:spPr bwMode="auto">
          <a:xfrm>
            <a:off x="3750940" y="1484784"/>
            <a:ext cx="1181100" cy="292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01688"/>
            <a:r>
              <a:rPr lang="it-IT">
                <a:solidFill>
                  <a:srgbClr val="FFFFFF"/>
                </a:solidFill>
              </a:rPr>
              <a:t>RETE</a:t>
            </a:r>
          </a:p>
        </p:txBody>
      </p:sp>
    </p:spTree>
    <p:extLst>
      <p:ext uri="{BB962C8B-B14F-4D97-AF65-F5344CB8AC3E}">
        <p14:creationId xmlns:p14="http://schemas.microsoft.com/office/powerpoint/2010/main" val="29134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" y="841111"/>
            <a:ext cx="8801744" cy="143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496" y="144463"/>
            <a:ext cx="900099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it-IT" sz="2400" b="1" dirty="0">
                <a:solidFill>
                  <a:srgbClr val="000000"/>
                </a:solidFill>
              </a:rPr>
              <a:t>L</a:t>
            </a:r>
            <a:r>
              <a:rPr lang="it-IT" sz="2400" b="1" dirty="0" smtClean="0">
                <a:solidFill>
                  <a:srgbClr val="000000"/>
                </a:solidFill>
              </a:rPr>
              <a:t>’offerta </a:t>
            </a:r>
            <a:r>
              <a:rPr lang="it-IT" sz="2400" b="1" dirty="0">
                <a:solidFill>
                  <a:srgbClr val="000000"/>
                </a:solidFill>
              </a:rPr>
              <a:t>del </a:t>
            </a:r>
            <a:r>
              <a:rPr lang="it-IT" sz="2400" b="1" dirty="0" smtClean="0">
                <a:solidFill>
                  <a:srgbClr val="000000"/>
                </a:solidFill>
              </a:rPr>
              <a:t>Gruppo </a:t>
            </a:r>
            <a:r>
              <a:rPr lang="it-IT" sz="2400" b="1" dirty="0">
                <a:solidFill>
                  <a:srgbClr val="000000"/>
                </a:solidFill>
              </a:rPr>
              <a:t>per l’aggregazione </a:t>
            </a:r>
            <a:r>
              <a:rPr lang="it-IT" sz="2400" b="1" dirty="0" smtClean="0">
                <a:solidFill>
                  <a:srgbClr val="000000"/>
                </a:solidFill>
              </a:rPr>
              <a:t>e </a:t>
            </a:r>
            <a:r>
              <a:rPr lang="it-IT" sz="2400" b="1" dirty="0">
                <a:solidFill>
                  <a:srgbClr val="000000"/>
                </a:solidFill>
              </a:rPr>
              <a:t>il conseguimento di economie di </a:t>
            </a:r>
            <a:r>
              <a:rPr lang="it-IT" sz="2400" b="1" dirty="0" smtClean="0">
                <a:solidFill>
                  <a:srgbClr val="000000"/>
                </a:solidFill>
              </a:rPr>
              <a:t>scala…</a:t>
            </a:r>
            <a:endParaRPr lang="it-IT" sz="2400" b="1" dirty="0">
              <a:solidFill>
                <a:srgbClr val="0000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331640" y="2276872"/>
            <a:ext cx="6777347" cy="3445434"/>
            <a:chOff x="4677956" y="3565463"/>
            <a:chExt cx="4445406" cy="24558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52"/>
            <a:stretch/>
          </p:blipFill>
          <p:spPr bwMode="auto">
            <a:xfrm>
              <a:off x="4677956" y="3565463"/>
              <a:ext cx="4445406" cy="245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329" y="4149080"/>
              <a:ext cx="1865662" cy="151216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7934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pkliQHHU63kaZsHrzKK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5/11/07 17.28.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5/11/07 17.28.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15/11/07 17.28.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5/11/07 17.28.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5/11/07 17.28.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tS4827hEeUcilPSnND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tS4827hEeUcilPSnNDw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6l0lNxkkKL8S_Jsny1D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z3cHCQUuGL2RoGZfbu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15/11/07 17.28.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2/10/10 23.14.28"/>
  <p:tag name="THINKCELLSHAPEDONOTDELETE" val="pU6m5QnDZRUSm9cPlrN7p3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2/10/10 23.14.28"/>
  <p:tag name="THINKCELLSHAPEDONOTDELETE" val="pU6m5QnDZRUSm9cPlrN7p3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2/10/10 23.14.28"/>
  <p:tag name="THINKCELLSHAPEDONOTDELETE" val="pU6m5QnDZRUSm9cPlrN7p3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2/10/10 23.14.28"/>
  <p:tag name="THINKCELLSHAPEDONOTDELETE" val="pU6m5QnDZRUSm9cPlrN7p3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2/10/10 23.14.28"/>
  <p:tag name="THINKCELLSHAPEDONOTDELETE" val="pU6m5QnDZRUSm9cPlrN7p3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yr35B660SsI0EbxLXl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yr35B660SsI0EbxLXl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LqSGqLvUOlQrKd70VGt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uDn7GjyEuqboa5BOPcD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Yz_QvlM0mz8Cj.GODu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5/11/07 17.28.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JfR50Nf0ydH3rUba9g1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kr7En_O0WFgmtjsggNv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OPdcDlhUSstvoL9rWhl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QDpWx1OkCasfRe_zmaj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SRmX6M5UmyDhQY6eN3C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xoBV38H0ilUHPnliS_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3y6VSnZUuTmCXP1nQL5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EEOASwnUOKjhYz8AXB_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uHHmB3d0qAzOhFVssc4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oO7Fnomk.i86GAzyZa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5/11/07 17.28.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Qz0loEl0yH9ze7AlTi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8GSXs3E0yJFOqsELxdz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uHXd8d9E.CiH3Or0Yne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eyrceA5ke86q.C8DlgH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2pZvHa2ki.K2pjL2Yol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KFLT.nLUi64xLRe.MKa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0bPnxYxkCzy2NhTUuTF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LAXxel60.Dr8V09nvkf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KFLT.nLUi64xLRe.MKa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0bPnxYxkCzy2NhTUuTF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15/11/07 17.28.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LAXxel60.Dr8V09nvkf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KFLT.nLUi64xLRe.MKa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0bPnxYxkCzy2NhTUuTF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LAXxel60.Dr8V09nvkf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U3M7v9gk.OlsT.NFkYo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U3M7v9gk.OlsT.NFkYo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tS4827hEeUcilPSnNDw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yr35B660SsI0EbxLXlP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z65Jvu0G_LEYtWFgC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5/11/07 17.28.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5/11/07 17.28.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pkliQHHU63kaZsHrzK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15/11/07 17.28.08"/>
</p:tagLst>
</file>

<file path=ppt/theme/theme1.xml><?xml version="1.0" encoding="utf-8"?>
<a:theme xmlns:a="http://schemas.openxmlformats.org/drawingml/2006/main" name="2_PIANO COMMERCIALE 2009_Modello">
  <a:themeElements>
    <a:clrScheme name="PIANO COMMERCIALE 2009_Modello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D6917"/>
      </a:accent1>
      <a:accent2>
        <a:srgbClr val="99CC00"/>
      </a:accent2>
      <a:accent3>
        <a:srgbClr val="FFFFFF"/>
      </a:accent3>
      <a:accent4>
        <a:srgbClr val="000000"/>
      </a:accent4>
      <a:accent5>
        <a:srgbClr val="FEB9AB"/>
      </a:accent5>
      <a:accent6>
        <a:srgbClr val="8AB900"/>
      </a:accent6>
      <a:hlink>
        <a:srgbClr val="005986"/>
      </a:hlink>
      <a:folHlink>
        <a:srgbClr val="D8C95A"/>
      </a:folHlink>
    </a:clrScheme>
    <a:fontScheme name="PIANO COMMERCIALE 2009_Modell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50000"/>
          </a:spcBef>
          <a:spcAft>
            <a:spcPct val="150000"/>
          </a:spcAft>
          <a:buClr>
            <a:srgbClr val="FF6600"/>
          </a:buClr>
          <a:buSzPct val="105000"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50000"/>
          </a:spcBef>
          <a:spcAft>
            <a:spcPct val="150000"/>
          </a:spcAft>
          <a:buClr>
            <a:srgbClr val="FF6600"/>
          </a:buClr>
          <a:buSzPct val="105000"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ANO COMMERCIALE 2009_Model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ANO COMMERCIALE 2009_Model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ANO COMMERCIALE 2009_Model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ANO COMMERCIALE 2009_Model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ANO COMMERCIALE 2009_Model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ANO COMMERCIALE 2009_Model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D6917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EB9AB"/>
        </a:accent5>
        <a:accent6>
          <a:srgbClr val="8AB900"/>
        </a:accent6>
        <a:hlink>
          <a:srgbClr val="005986"/>
        </a:hlink>
        <a:folHlink>
          <a:srgbClr val="D8C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PIANO COMMERCIALE 2009_Modello">
  <a:themeElements>
    <a:clrScheme name="PIANO COMMERCIALE 2009_Modello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D6917"/>
      </a:accent1>
      <a:accent2>
        <a:srgbClr val="99CC00"/>
      </a:accent2>
      <a:accent3>
        <a:srgbClr val="FFFFFF"/>
      </a:accent3>
      <a:accent4>
        <a:srgbClr val="000000"/>
      </a:accent4>
      <a:accent5>
        <a:srgbClr val="FEB9AB"/>
      </a:accent5>
      <a:accent6>
        <a:srgbClr val="8AB900"/>
      </a:accent6>
      <a:hlink>
        <a:srgbClr val="005986"/>
      </a:hlink>
      <a:folHlink>
        <a:srgbClr val="D8C95A"/>
      </a:folHlink>
    </a:clrScheme>
    <a:fontScheme name="PIANO COMMERCIALE 2009_Modell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50000"/>
          </a:spcBef>
          <a:spcAft>
            <a:spcPct val="150000"/>
          </a:spcAft>
          <a:buClr>
            <a:srgbClr val="FF6600"/>
          </a:buClr>
          <a:buSzPct val="105000"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50000"/>
          </a:spcBef>
          <a:spcAft>
            <a:spcPct val="150000"/>
          </a:spcAft>
          <a:buClr>
            <a:srgbClr val="FF6600"/>
          </a:buClr>
          <a:buSzPct val="105000"/>
          <a:buFont typeface="Wingdings" pitchFamily="2" charset="2"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ANO COMMERCIALE 2009_Model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ANO COMMERCIALE 2009_Model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ANO COMMERCIALE 2009_Model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ANO COMMERCIALE 2009_Model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ANO COMMERCIALE 2009_Model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ANO COMMERCIALE 2009_Model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ANO COMMERCIALE 2009_Modello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D6917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EB9AB"/>
        </a:accent5>
        <a:accent6>
          <a:srgbClr val="8AB900"/>
        </a:accent6>
        <a:hlink>
          <a:srgbClr val="005986"/>
        </a:hlink>
        <a:folHlink>
          <a:srgbClr val="D8C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Universal Template_IT">
  <a:themeElements>
    <a:clrScheme name="3_Universal Template_IT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8A"/>
      </a:accent6>
      <a:hlink>
        <a:srgbClr val="909090"/>
      </a:hlink>
      <a:folHlink>
        <a:srgbClr val="CC0000"/>
      </a:folHlink>
    </a:clrScheme>
    <a:fontScheme name="3_Universal Template_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Universal Template_I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2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I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8A"/>
        </a:accent6>
        <a:hlink>
          <a:srgbClr val="90909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E7B900"/>
        </a:accent6>
        <a:hlink>
          <a:srgbClr val="90909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0808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2D8A"/>
        </a:accent6>
        <a:hlink>
          <a:srgbClr val="FFCC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truttura predefinita">
  <a:themeElements>
    <a:clrScheme name="4_Struttura predefinita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4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ruttura predefinita">
  <a:themeElements>
    <a:clrScheme name="4_Struttura predefinita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4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IANO COMMERCIALE 2009_Modello">
  <a:themeElements>
    <a:clrScheme name="1_PIANO COMMERCIALE 2009_Modello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D6917"/>
      </a:accent1>
      <a:accent2>
        <a:srgbClr val="99CC00"/>
      </a:accent2>
      <a:accent3>
        <a:srgbClr val="FFFFFF"/>
      </a:accent3>
      <a:accent4>
        <a:srgbClr val="000000"/>
      </a:accent4>
      <a:accent5>
        <a:srgbClr val="FEB9AB"/>
      </a:accent5>
      <a:accent6>
        <a:srgbClr val="8AB900"/>
      </a:accent6>
      <a:hlink>
        <a:srgbClr val="005986"/>
      </a:hlink>
      <a:folHlink>
        <a:srgbClr val="D8C95A"/>
      </a:folHlink>
    </a:clrScheme>
    <a:fontScheme name="1_PIANO COMMERCIALE 2009_Modell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7150" cap="flat" cmpd="thickThin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7150" cap="flat" cmpd="thickThin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ANO COMMERCIALE 2009_Model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ANO COMMERCIALE 2009_Model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ANO COMMERCIALE 2009_Model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ANO COMMERCIALE 2009_Model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ANO COMMERCIALE 2009_Model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ANO COMMERCIALE 2009_Model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ANO COMMERCIALE 2009_Model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ANO COMMERCIALE 2009_Model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ANO COMMERCIALE 2009_Model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ANO COMMERCIALE 2009_Model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ANO COMMERCIALE 2009_Model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ANO COMMERCIALE 2009_Model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ANO COMMERCIALE 2009_Modello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D6917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EB9AB"/>
        </a:accent5>
        <a:accent6>
          <a:srgbClr val="8AB900"/>
        </a:accent6>
        <a:hlink>
          <a:srgbClr val="005986"/>
        </a:hlink>
        <a:folHlink>
          <a:srgbClr val="D8C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Universal Template_IT">
  <a:themeElements>
    <a:clrScheme name="3_Universal Template_IT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8A"/>
      </a:accent6>
      <a:hlink>
        <a:srgbClr val="909090"/>
      </a:hlink>
      <a:folHlink>
        <a:srgbClr val="CC0000"/>
      </a:folHlink>
    </a:clrScheme>
    <a:fontScheme name="3_Universal Template_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Universal Template_I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2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I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8A"/>
        </a:accent6>
        <a:hlink>
          <a:srgbClr val="90909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E7B900"/>
        </a:accent6>
        <a:hlink>
          <a:srgbClr val="90909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0808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2D8A"/>
        </a:accent6>
        <a:hlink>
          <a:srgbClr val="FFCC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Universal Template_IT">
  <a:themeElements>
    <a:clrScheme name="3_Universal Template_IT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8A"/>
      </a:accent6>
      <a:hlink>
        <a:srgbClr val="909090"/>
      </a:hlink>
      <a:folHlink>
        <a:srgbClr val="CC0000"/>
      </a:folHlink>
    </a:clrScheme>
    <a:fontScheme name="3_Universal Template_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Universal Template_I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2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I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8A"/>
        </a:accent6>
        <a:hlink>
          <a:srgbClr val="90909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E7B900"/>
        </a:accent6>
        <a:hlink>
          <a:srgbClr val="90909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0808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2D8A"/>
        </a:accent6>
        <a:hlink>
          <a:srgbClr val="FFCC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 typeface="Wingdings" pitchFamily="2" charset="2"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Universal Template_IT">
  <a:themeElements>
    <a:clrScheme name="3_Universal Template_IT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8A"/>
      </a:accent6>
      <a:hlink>
        <a:srgbClr val="909090"/>
      </a:hlink>
      <a:folHlink>
        <a:srgbClr val="CC0000"/>
      </a:folHlink>
    </a:clrScheme>
    <a:fontScheme name="3_Universal Template_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Universal Template_I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2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I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8A"/>
        </a:accent6>
        <a:hlink>
          <a:srgbClr val="90909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E7B900"/>
        </a:accent6>
        <a:hlink>
          <a:srgbClr val="90909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IT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0808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2D8A"/>
        </a:accent6>
        <a:hlink>
          <a:srgbClr val="FFCC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1200</Words>
  <Application>Microsoft Office PowerPoint</Application>
  <PresentationFormat>Presentazione su schermo (4:3)</PresentationFormat>
  <Paragraphs>223</Paragraphs>
  <Slides>17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9" baseType="lpstr">
      <vt:lpstr>2_PIANO COMMERCIALE 2009_Modello</vt:lpstr>
      <vt:lpstr>4_Struttura predefinita</vt:lpstr>
      <vt:lpstr>5_Struttura predefinita</vt:lpstr>
      <vt:lpstr>Blank</vt:lpstr>
      <vt:lpstr>1_PIANO COMMERCIALE 2009_Modello</vt:lpstr>
      <vt:lpstr>4_Universal Template_IT</vt:lpstr>
      <vt:lpstr>9_Universal Template_IT</vt:lpstr>
      <vt:lpstr>1_Blank</vt:lpstr>
      <vt:lpstr>5_Universal Template_IT</vt:lpstr>
      <vt:lpstr>5_PIANO COMMERCIALE 2009_Modello</vt:lpstr>
      <vt:lpstr>6_Universal Template_IT</vt:lpstr>
      <vt:lpstr>think-cell Slide</vt:lpstr>
      <vt:lpstr>Reti d’impresa (focus agricoltura) Il supporto del Gruppo Intesa Sanpaolo       Mauro Federzoni Direttore Generale CR Forlì e Romagna</vt:lpstr>
      <vt:lpstr>La forza e la capillarità di un grande Gruppo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Intesa-Sanpaolo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GUERRA MARIA LIBERA</dc:creator>
  <cp:lastModifiedBy>FORONI MARCO</cp:lastModifiedBy>
  <cp:revision>39</cp:revision>
  <dcterms:created xsi:type="dcterms:W3CDTF">2014-09-12T09:09:39Z</dcterms:created>
  <dcterms:modified xsi:type="dcterms:W3CDTF">2014-09-17T11:07:51Z</dcterms:modified>
</cp:coreProperties>
</file>