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91" r:id="rId2"/>
    <p:sldId id="292" r:id="rId3"/>
    <p:sldId id="299" r:id="rId4"/>
    <p:sldId id="260" r:id="rId5"/>
    <p:sldId id="262" r:id="rId6"/>
    <p:sldId id="300" r:id="rId7"/>
    <p:sldId id="302" r:id="rId8"/>
    <p:sldId id="263" r:id="rId9"/>
    <p:sldId id="303" r:id="rId10"/>
    <p:sldId id="304" r:id="rId11"/>
    <p:sldId id="334" r:id="rId12"/>
    <p:sldId id="306" r:id="rId13"/>
    <p:sldId id="308" r:id="rId14"/>
    <p:sldId id="309" r:id="rId15"/>
    <p:sldId id="311" r:id="rId16"/>
    <p:sldId id="272" r:id="rId17"/>
    <p:sldId id="312" r:id="rId18"/>
    <p:sldId id="340" r:id="rId19"/>
    <p:sldId id="315" r:id="rId20"/>
    <p:sldId id="336" r:id="rId21"/>
    <p:sldId id="337" r:id="rId22"/>
    <p:sldId id="339" r:id="rId23"/>
    <p:sldId id="358" r:id="rId24"/>
    <p:sldId id="317" r:id="rId25"/>
    <p:sldId id="321" r:id="rId26"/>
    <p:sldId id="325" r:id="rId27"/>
    <p:sldId id="326" r:id="rId28"/>
    <p:sldId id="329" r:id="rId29"/>
    <p:sldId id="332" r:id="rId30"/>
    <p:sldId id="331" r:id="rId31"/>
    <p:sldId id="333" r:id="rId32"/>
    <p:sldId id="366" r:id="rId33"/>
    <p:sldId id="367" r:id="rId34"/>
    <p:sldId id="345" r:id="rId35"/>
    <p:sldId id="346" r:id="rId36"/>
    <p:sldId id="347" r:id="rId37"/>
    <p:sldId id="348" r:id="rId38"/>
    <p:sldId id="349" r:id="rId39"/>
    <p:sldId id="377" r:id="rId40"/>
    <p:sldId id="378" r:id="rId41"/>
    <p:sldId id="363" r:id="rId42"/>
    <p:sldId id="314" r:id="rId43"/>
    <p:sldId id="369" r:id="rId44"/>
    <p:sldId id="371" r:id="rId45"/>
    <p:sldId id="374" r:id="rId46"/>
    <p:sldId id="351" r:id="rId47"/>
    <p:sldId id="356" r:id="rId48"/>
    <p:sldId id="289"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339933"/>
    <a:srgbClr val="4CCF17"/>
    <a:srgbClr val="C0C0C0"/>
    <a:srgbClr val="FF9999"/>
    <a:srgbClr val="FBD4B7"/>
    <a:srgbClr val="55E903"/>
    <a:srgbClr val="CC3300"/>
    <a:srgbClr val="993366"/>
    <a:srgbClr val="33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391" autoAdjust="0"/>
  </p:normalViewPr>
  <p:slideViewPr>
    <p:cSldViewPr>
      <p:cViewPr>
        <p:scale>
          <a:sx n="90" d="100"/>
          <a:sy n="90" d="100"/>
        </p:scale>
        <p:origin x="-324" y="-198"/>
      </p:cViewPr>
      <p:guideLst>
        <p:guide orient="horz" pos="2160"/>
        <p:guide pos="2880"/>
      </p:guideLst>
    </p:cSldViewPr>
  </p:slideViewPr>
  <p:outlineViewPr>
    <p:cViewPr>
      <p:scale>
        <a:sx n="33" d="100"/>
        <a:sy n="33" d="100"/>
      </p:scale>
      <p:origin x="246" y="15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7.xml.rels><?xml version="1.0" encoding="UTF-8" standalone="yes"?>
<Relationships xmlns="http://schemas.openxmlformats.org/package/2006/relationships"><Relationship Id="rId1" Type="http://schemas.openxmlformats.org/officeDocument/2006/relationships/hyperlink" Target="http://www.registroimprese.it/"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www.registroimprese.i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31DC6-03DF-4E62-B6B7-1E69957C0C02}" type="doc">
      <dgm:prSet loTypeId="urn:microsoft.com/office/officeart/2005/8/layout/hList6" loCatId="list" qsTypeId="urn:microsoft.com/office/officeart/2005/8/quickstyle/simple5" qsCatId="simple" csTypeId="urn:microsoft.com/office/officeart/2005/8/colors/accent1_2" csCatId="accent1" phldr="1"/>
      <dgm:spPr/>
      <dgm:t>
        <a:bodyPr/>
        <a:lstStyle/>
        <a:p>
          <a:endParaRPr lang="it-IT"/>
        </a:p>
      </dgm:t>
    </dgm:pt>
    <dgm:pt modelId="{6C3C70E5-D174-4BA3-A7AD-62BD3EF54FC0}">
      <dgm:prSet phldrT="[Testo]" custT="1"/>
      <dgm:spPr>
        <a:gradFill flip="none" rotWithShape="0">
          <a:gsLst>
            <a:gs pos="0">
              <a:schemeClr val="bg2">
                <a:lumMod val="10000"/>
                <a:lumOff val="90000"/>
                <a:shade val="30000"/>
                <a:satMod val="115000"/>
              </a:schemeClr>
            </a:gs>
            <a:gs pos="50000">
              <a:schemeClr val="bg2">
                <a:lumMod val="10000"/>
                <a:lumOff val="90000"/>
                <a:shade val="67500"/>
                <a:satMod val="115000"/>
              </a:schemeClr>
            </a:gs>
            <a:gs pos="100000">
              <a:schemeClr val="bg2">
                <a:lumMod val="10000"/>
                <a:lumOff val="90000"/>
                <a:shade val="100000"/>
                <a:satMod val="115000"/>
              </a:schemeClr>
            </a:gs>
          </a:gsLst>
          <a:lin ang="2700000" scaled="1"/>
          <a:tileRect/>
        </a:gradFill>
        <a:ln>
          <a:solidFill>
            <a:schemeClr val="tx1"/>
          </a:solidFill>
        </a:ln>
      </dgm:spPr>
      <dgm:t>
        <a:bodyPr/>
        <a:lstStyle/>
        <a:p>
          <a:pPr algn="ctr">
            <a:lnSpc>
              <a:spcPct val="100000"/>
            </a:lnSpc>
          </a:pPr>
          <a:r>
            <a:rPr lang="it-IT" sz="1600" b="1" i="0" dirty="0" smtClean="0">
              <a:solidFill>
                <a:schemeClr val="tx1"/>
              </a:solidFill>
              <a:latin typeface="Times New Roman" pitchFamily="18" charset="0"/>
              <a:cs typeface="Times New Roman" pitchFamily="18" charset="0"/>
            </a:rPr>
            <a:t>Legge 33/2009 </a:t>
          </a:r>
        </a:p>
        <a:p>
          <a:pPr algn="ctr">
            <a:lnSpc>
              <a:spcPct val="100000"/>
            </a:lnSpc>
          </a:pPr>
          <a:r>
            <a:rPr lang="it-IT" sz="1600" b="1" i="0" dirty="0" err="1" smtClean="0">
              <a:solidFill>
                <a:schemeClr val="tx1"/>
              </a:solidFill>
              <a:latin typeface="Times New Roman" pitchFamily="18" charset="0"/>
              <a:cs typeface="Times New Roman" pitchFamily="18" charset="0"/>
            </a:rPr>
            <a:t>conv</a:t>
          </a:r>
          <a:r>
            <a:rPr lang="it-IT" sz="1600" b="1" i="0" dirty="0" smtClean="0">
              <a:solidFill>
                <a:schemeClr val="tx1"/>
              </a:solidFill>
              <a:latin typeface="Times New Roman" pitchFamily="18" charset="0"/>
              <a:cs typeface="Times New Roman" pitchFamily="18" charset="0"/>
            </a:rPr>
            <a:t>.</a:t>
          </a:r>
        </a:p>
        <a:p>
          <a:pPr algn="ctr">
            <a:lnSpc>
              <a:spcPct val="100000"/>
            </a:lnSpc>
          </a:pPr>
          <a:r>
            <a:rPr lang="it-IT" sz="1600" b="1" i="0" dirty="0" err="1" smtClean="0">
              <a:solidFill>
                <a:schemeClr val="tx1"/>
              </a:solidFill>
              <a:latin typeface="Times New Roman" pitchFamily="18" charset="0"/>
              <a:cs typeface="Times New Roman" pitchFamily="18" charset="0"/>
            </a:rPr>
            <a:t>D.L</a:t>
          </a:r>
          <a:r>
            <a:rPr lang="it-IT" sz="1600" b="1" i="0" dirty="0" smtClean="0">
              <a:solidFill>
                <a:schemeClr val="tx1"/>
              </a:solidFill>
              <a:latin typeface="Times New Roman" pitchFamily="18" charset="0"/>
              <a:cs typeface="Times New Roman" pitchFamily="18" charset="0"/>
            </a:rPr>
            <a:t> </a:t>
          </a:r>
        </a:p>
        <a:p>
          <a:pPr algn="ctr">
            <a:lnSpc>
              <a:spcPct val="100000"/>
            </a:lnSpc>
          </a:pPr>
          <a:r>
            <a:rPr lang="it-IT" sz="1600" b="1" i="0" dirty="0" smtClean="0">
              <a:solidFill>
                <a:schemeClr val="tx1"/>
              </a:solidFill>
              <a:latin typeface="Times New Roman" pitchFamily="18" charset="0"/>
              <a:cs typeface="Times New Roman" pitchFamily="18" charset="0"/>
            </a:rPr>
            <a:t>5/200</a:t>
          </a:r>
          <a:r>
            <a:rPr lang="it-IT" sz="1700" b="1" i="0" dirty="0" smtClean="0">
              <a:solidFill>
                <a:schemeClr val="tx1"/>
              </a:solidFill>
              <a:latin typeface="Times New Roman" pitchFamily="18" charset="0"/>
              <a:cs typeface="Times New Roman" pitchFamily="18" charset="0"/>
            </a:rPr>
            <a:t>9</a:t>
          </a:r>
          <a:endParaRPr lang="it-IT" sz="1700" b="1" i="0" dirty="0">
            <a:solidFill>
              <a:schemeClr val="tx1"/>
            </a:solidFill>
            <a:latin typeface="Times New Roman" pitchFamily="18" charset="0"/>
            <a:cs typeface="Times New Roman" pitchFamily="18" charset="0"/>
          </a:endParaRPr>
        </a:p>
      </dgm:t>
    </dgm:pt>
    <dgm:pt modelId="{77EB5D8B-C536-484F-95C6-894E502F2567}" type="parTrans" cxnId="{2C96A856-51E0-4B40-AB52-B58811033376}">
      <dgm:prSet/>
      <dgm:spPr/>
      <dgm:t>
        <a:bodyPr/>
        <a:lstStyle/>
        <a:p>
          <a:pPr algn="just"/>
          <a:endParaRPr lang="it-IT" sz="1800">
            <a:latin typeface="Times New Roman" pitchFamily="18" charset="0"/>
            <a:cs typeface="Times New Roman" pitchFamily="18" charset="0"/>
          </a:endParaRPr>
        </a:p>
      </dgm:t>
    </dgm:pt>
    <dgm:pt modelId="{2394B5B2-7D80-4A1C-8EEC-66F6F44A1377}" type="sibTrans" cxnId="{2C96A856-51E0-4B40-AB52-B58811033376}">
      <dgm:prSet/>
      <dgm:spPr/>
      <dgm:t>
        <a:bodyPr/>
        <a:lstStyle/>
        <a:p>
          <a:pPr algn="just"/>
          <a:endParaRPr lang="it-IT" sz="1800">
            <a:latin typeface="Times New Roman" pitchFamily="18" charset="0"/>
            <a:cs typeface="Times New Roman" pitchFamily="18" charset="0"/>
          </a:endParaRPr>
        </a:p>
      </dgm:t>
    </dgm:pt>
    <dgm:pt modelId="{79E31853-462A-48E6-8C4F-0C575D4CF6AA}">
      <dgm:prSet phldrT="[Testo]" custT="1"/>
      <dgm:spPr>
        <a:gradFill flip="none" rotWithShape="0">
          <a:gsLst>
            <a:gs pos="0">
              <a:schemeClr val="bg2">
                <a:lumMod val="25000"/>
                <a:lumOff val="75000"/>
                <a:tint val="66000"/>
                <a:satMod val="160000"/>
              </a:schemeClr>
            </a:gs>
            <a:gs pos="50000">
              <a:schemeClr val="bg2">
                <a:lumMod val="25000"/>
                <a:lumOff val="75000"/>
                <a:tint val="44500"/>
                <a:satMod val="160000"/>
              </a:schemeClr>
            </a:gs>
            <a:gs pos="100000">
              <a:schemeClr val="bg2">
                <a:lumMod val="25000"/>
                <a:lumOff val="75000"/>
                <a:tint val="23500"/>
                <a:satMod val="160000"/>
              </a:schemeClr>
            </a:gs>
          </a:gsLst>
          <a:lin ang="2700000" scaled="1"/>
          <a:tileRect/>
        </a:gradFill>
        <a:ln>
          <a:solidFill>
            <a:schemeClr val="tx1"/>
          </a:solidFill>
        </a:ln>
      </dgm:spPr>
      <dgm:t>
        <a:bodyPr/>
        <a:lstStyle/>
        <a:p>
          <a:endParaRPr lang="it-IT" sz="1700" b="1" dirty="0" smtClean="0">
            <a:solidFill>
              <a:schemeClr val="tx1"/>
            </a:solidFill>
            <a:latin typeface="Times New Roman" pitchFamily="18" charset="0"/>
            <a:cs typeface="Times New Roman" pitchFamily="18" charset="0"/>
          </a:endParaRPr>
        </a:p>
        <a:p>
          <a:r>
            <a:rPr lang="it-IT" sz="1700" b="1" dirty="0" smtClean="0">
              <a:solidFill>
                <a:schemeClr val="tx1"/>
              </a:solidFill>
              <a:latin typeface="Times New Roman" pitchFamily="18" charset="0"/>
              <a:cs typeface="Times New Roman" pitchFamily="18" charset="0"/>
            </a:rPr>
            <a:t>Legge sviluppo</a:t>
          </a:r>
        </a:p>
        <a:p>
          <a:r>
            <a:rPr lang="it-IT" sz="1700" b="1" dirty="0" smtClean="0">
              <a:solidFill>
                <a:schemeClr val="tx1"/>
              </a:solidFill>
              <a:latin typeface="Times New Roman" pitchFamily="18" charset="0"/>
              <a:cs typeface="Times New Roman" pitchFamily="18" charset="0"/>
            </a:rPr>
            <a:t>99/2009</a:t>
          </a:r>
        </a:p>
        <a:p>
          <a:endParaRPr lang="it-IT" sz="1800" b="1" dirty="0" smtClean="0">
            <a:latin typeface="Times New Roman" pitchFamily="18" charset="0"/>
            <a:cs typeface="Times New Roman" pitchFamily="18" charset="0"/>
          </a:endParaRPr>
        </a:p>
        <a:p>
          <a:endParaRPr lang="it-IT" sz="1800" b="1" dirty="0">
            <a:latin typeface="Times New Roman" pitchFamily="18" charset="0"/>
            <a:cs typeface="Times New Roman" pitchFamily="18" charset="0"/>
          </a:endParaRPr>
        </a:p>
      </dgm:t>
    </dgm:pt>
    <dgm:pt modelId="{3A01966E-E536-4992-B015-B6456764894D}" type="parTrans" cxnId="{BEEFF854-378A-482D-964E-FA4ED187294E}">
      <dgm:prSet/>
      <dgm:spPr/>
      <dgm:t>
        <a:bodyPr/>
        <a:lstStyle/>
        <a:p>
          <a:endParaRPr lang="it-IT"/>
        </a:p>
      </dgm:t>
    </dgm:pt>
    <dgm:pt modelId="{4458A5F6-B4A6-49E1-87D1-8B6B1D39569E}" type="sibTrans" cxnId="{BEEFF854-378A-482D-964E-FA4ED187294E}">
      <dgm:prSet/>
      <dgm:spPr/>
      <dgm:t>
        <a:bodyPr/>
        <a:lstStyle/>
        <a:p>
          <a:endParaRPr lang="it-IT"/>
        </a:p>
      </dgm:t>
    </dgm:pt>
    <dgm:pt modelId="{FB9D78EA-C882-4F55-A30F-B2BCBA054C1E}">
      <dgm:prSet phldrT="[Testo]" custT="1"/>
      <dgm:spPr>
        <a:gradFill flip="none" rotWithShape="0">
          <a:gsLst>
            <a:gs pos="0">
              <a:schemeClr val="bg2">
                <a:lumMod val="50000"/>
                <a:lumOff val="50000"/>
                <a:tint val="66000"/>
                <a:satMod val="160000"/>
              </a:schemeClr>
            </a:gs>
            <a:gs pos="50000">
              <a:schemeClr val="bg2">
                <a:lumMod val="50000"/>
                <a:lumOff val="50000"/>
                <a:tint val="44500"/>
                <a:satMod val="160000"/>
              </a:schemeClr>
            </a:gs>
            <a:gs pos="100000">
              <a:schemeClr val="bg2">
                <a:lumMod val="50000"/>
                <a:lumOff val="50000"/>
                <a:tint val="23500"/>
                <a:satMod val="160000"/>
              </a:schemeClr>
            </a:gs>
          </a:gsLst>
          <a:lin ang="2700000" scaled="1"/>
          <a:tileRect/>
        </a:gradFill>
        <a:ln>
          <a:solidFill>
            <a:schemeClr val="tx1"/>
          </a:solidFill>
        </a:ln>
      </dgm:spPr>
      <dgm:t>
        <a:bodyPr/>
        <a:lstStyle/>
        <a:p>
          <a:r>
            <a:rPr lang="it-IT" sz="1600" b="1" dirty="0" smtClean="0">
              <a:solidFill>
                <a:schemeClr val="tx1"/>
              </a:solidFill>
              <a:latin typeface="Times New Roman" pitchFamily="18" charset="0"/>
              <a:cs typeface="Times New Roman" pitchFamily="18" charset="0"/>
            </a:rPr>
            <a:t>Legge 122/2010 </a:t>
          </a:r>
        </a:p>
        <a:p>
          <a:r>
            <a:rPr lang="it-IT" sz="1600" b="1" dirty="0" err="1" smtClean="0">
              <a:solidFill>
                <a:schemeClr val="tx1"/>
              </a:solidFill>
              <a:latin typeface="Times New Roman" pitchFamily="18" charset="0"/>
              <a:cs typeface="Times New Roman" pitchFamily="18" charset="0"/>
            </a:rPr>
            <a:t>conv</a:t>
          </a:r>
          <a:r>
            <a:rPr lang="it-IT" sz="1600" b="1" dirty="0" smtClean="0">
              <a:solidFill>
                <a:schemeClr val="tx1"/>
              </a:solidFill>
              <a:latin typeface="Times New Roman" pitchFamily="18" charset="0"/>
              <a:cs typeface="Times New Roman" pitchFamily="18" charset="0"/>
            </a:rPr>
            <a:t>.</a:t>
          </a:r>
        </a:p>
        <a:p>
          <a:r>
            <a:rPr lang="it-IT" sz="1600" b="1" dirty="0" err="1" smtClean="0">
              <a:solidFill>
                <a:schemeClr val="tx1"/>
              </a:solidFill>
              <a:latin typeface="Times New Roman" pitchFamily="18" charset="0"/>
              <a:cs typeface="Times New Roman" pitchFamily="18" charset="0"/>
            </a:rPr>
            <a:t>D.L</a:t>
          </a:r>
          <a:r>
            <a:rPr lang="it-IT" sz="1600" b="1" dirty="0" smtClean="0">
              <a:solidFill>
                <a:schemeClr val="tx1"/>
              </a:solidFill>
              <a:latin typeface="Times New Roman" pitchFamily="18" charset="0"/>
              <a:cs typeface="Times New Roman" pitchFamily="18" charset="0"/>
            </a:rPr>
            <a:t> </a:t>
          </a:r>
        </a:p>
        <a:p>
          <a:r>
            <a:rPr lang="it-IT" sz="1600" b="1" dirty="0" smtClean="0">
              <a:solidFill>
                <a:schemeClr val="tx1"/>
              </a:solidFill>
              <a:latin typeface="Times New Roman" pitchFamily="18" charset="0"/>
              <a:cs typeface="Times New Roman" pitchFamily="18" charset="0"/>
            </a:rPr>
            <a:t>78/2010</a:t>
          </a:r>
          <a:endParaRPr lang="it-IT" sz="1600" b="1" dirty="0">
            <a:solidFill>
              <a:schemeClr val="tx1"/>
            </a:solidFill>
            <a:latin typeface="Times New Roman" pitchFamily="18" charset="0"/>
            <a:cs typeface="Times New Roman" pitchFamily="18" charset="0"/>
          </a:endParaRPr>
        </a:p>
      </dgm:t>
    </dgm:pt>
    <dgm:pt modelId="{8BDC9040-8670-4F2C-8628-746F9FD700A6}" type="parTrans" cxnId="{E33CAB36-E323-4D7B-8C38-3C2862BBFE83}">
      <dgm:prSet/>
      <dgm:spPr/>
      <dgm:t>
        <a:bodyPr/>
        <a:lstStyle/>
        <a:p>
          <a:endParaRPr lang="it-IT"/>
        </a:p>
      </dgm:t>
    </dgm:pt>
    <dgm:pt modelId="{D744DD06-9322-4B5F-B439-F1D3E6C71F4D}" type="sibTrans" cxnId="{E33CAB36-E323-4D7B-8C38-3C2862BBFE83}">
      <dgm:prSet/>
      <dgm:spPr/>
      <dgm:t>
        <a:bodyPr/>
        <a:lstStyle/>
        <a:p>
          <a:endParaRPr lang="it-IT"/>
        </a:p>
      </dgm:t>
    </dgm:pt>
    <dgm:pt modelId="{8F6FEBF1-4091-42E0-9160-1480671F291B}">
      <dgm:prSet phldrT="[Testo]" custT="1"/>
      <dgm:spPr>
        <a:solidFill>
          <a:schemeClr val="bg2">
            <a:lumMod val="75000"/>
            <a:lumOff val="25000"/>
            <a:tint val="66000"/>
            <a:satMod val="160000"/>
          </a:schemeClr>
        </a:solidFill>
        <a:ln>
          <a:solidFill>
            <a:schemeClr val="tx1"/>
          </a:solidFill>
        </a:ln>
      </dgm:spPr>
      <dgm:t>
        <a:bodyPr/>
        <a:lstStyle/>
        <a:p>
          <a:r>
            <a:rPr lang="it-IT" sz="1600" b="1" dirty="0" smtClean="0">
              <a:solidFill>
                <a:schemeClr val="tx1"/>
              </a:solidFill>
              <a:latin typeface="Times New Roman" pitchFamily="18" charset="0"/>
              <a:cs typeface="Times New Roman" pitchFamily="18" charset="0"/>
            </a:rPr>
            <a:t>Legge 134/2012 </a:t>
          </a:r>
        </a:p>
        <a:p>
          <a:r>
            <a:rPr lang="it-IT" sz="1600" b="1" dirty="0" err="1" smtClean="0">
              <a:solidFill>
                <a:schemeClr val="tx1"/>
              </a:solidFill>
              <a:latin typeface="Times New Roman" pitchFamily="18" charset="0"/>
              <a:cs typeface="Times New Roman" pitchFamily="18" charset="0"/>
            </a:rPr>
            <a:t>conv</a:t>
          </a:r>
          <a:r>
            <a:rPr lang="it-IT" sz="1600" b="1" dirty="0" smtClean="0">
              <a:solidFill>
                <a:schemeClr val="tx1"/>
              </a:solidFill>
              <a:latin typeface="Times New Roman" pitchFamily="18" charset="0"/>
              <a:cs typeface="Times New Roman" pitchFamily="18" charset="0"/>
            </a:rPr>
            <a:t>.</a:t>
          </a:r>
        </a:p>
        <a:p>
          <a:r>
            <a:rPr lang="it-IT" sz="1600" b="1" dirty="0" err="1" smtClean="0">
              <a:solidFill>
                <a:schemeClr val="tx1"/>
              </a:solidFill>
              <a:latin typeface="Times New Roman" pitchFamily="18" charset="0"/>
              <a:cs typeface="Times New Roman" pitchFamily="18" charset="0"/>
            </a:rPr>
            <a:t>D.L</a:t>
          </a:r>
          <a:r>
            <a:rPr lang="it-IT" sz="1600" b="1" dirty="0" smtClean="0">
              <a:solidFill>
                <a:schemeClr val="tx1"/>
              </a:solidFill>
              <a:latin typeface="Times New Roman" pitchFamily="18" charset="0"/>
              <a:cs typeface="Times New Roman" pitchFamily="18" charset="0"/>
            </a:rPr>
            <a:t> </a:t>
          </a:r>
        </a:p>
        <a:p>
          <a:r>
            <a:rPr lang="it-IT" sz="1600" b="1" dirty="0" smtClean="0">
              <a:solidFill>
                <a:schemeClr val="tx1"/>
              </a:solidFill>
              <a:latin typeface="Times New Roman" pitchFamily="18" charset="0"/>
              <a:cs typeface="Times New Roman" pitchFamily="18" charset="0"/>
            </a:rPr>
            <a:t>83/2012</a:t>
          </a:r>
          <a:endParaRPr lang="it-IT" sz="1600" b="1" dirty="0">
            <a:solidFill>
              <a:schemeClr val="tx1"/>
            </a:solidFill>
            <a:latin typeface="Times New Roman" pitchFamily="18" charset="0"/>
            <a:cs typeface="Times New Roman" pitchFamily="18" charset="0"/>
          </a:endParaRPr>
        </a:p>
      </dgm:t>
    </dgm:pt>
    <dgm:pt modelId="{F59C9645-D493-4DB4-8A99-F40E52D474B8}" type="parTrans" cxnId="{6264DE4E-268B-4DDB-9949-E4031C500132}">
      <dgm:prSet/>
      <dgm:spPr/>
      <dgm:t>
        <a:bodyPr/>
        <a:lstStyle/>
        <a:p>
          <a:endParaRPr lang="it-IT"/>
        </a:p>
      </dgm:t>
    </dgm:pt>
    <dgm:pt modelId="{8FA005D2-B2E9-437A-A853-571F17EAE253}" type="sibTrans" cxnId="{6264DE4E-268B-4DDB-9949-E4031C500132}">
      <dgm:prSet/>
      <dgm:spPr/>
      <dgm:t>
        <a:bodyPr/>
        <a:lstStyle/>
        <a:p>
          <a:endParaRPr lang="it-IT"/>
        </a:p>
      </dgm:t>
    </dgm:pt>
    <dgm:pt modelId="{A0751FBE-A698-4878-A319-BA4CB8685345}">
      <dgm:prSet phldrT="[Testo]" custT="1"/>
      <dgm:spPr>
        <a:solidFill>
          <a:schemeClr val="accent6">
            <a:lumMod val="50000"/>
            <a:lumOff val="50000"/>
          </a:schemeClr>
        </a:solidFill>
        <a:ln>
          <a:solidFill>
            <a:schemeClr val="tx1"/>
          </a:solidFill>
        </a:ln>
      </dgm:spPr>
      <dgm:t>
        <a:bodyPr/>
        <a:lstStyle/>
        <a:p>
          <a:r>
            <a:rPr lang="it-IT" sz="1600" b="1" dirty="0" smtClean="0">
              <a:solidFill>
                <a:schemeClr val="tx1"/>
              </a:solidFill>
              <a:latin typeface="Times New Roman" pitchFamily="18" charset="0"/>
              <a:cs typeface="Times New Roman" pitchFamily="18" charset="0"/>
            </a:rPr>
            <a:t>Legge 221/2012 </a:t>
          </a:r>
        </a:p>
        <a:p>
          <a:r>
            <a:rPr lang="it-IT" sz="1600" b="1" dirty="0" err="1" smtClean="0">
              <a:solidFill>
                <a:schemeClr val="tx1"/>
              </a:solidFill>
              <a:latin typeface="Times New Roman" pitchFamily="18" charset="0"/>
              <a:cs typeface="Times New Roman" pitchFamily="18" charset="0"/>
            </a:rPr>
            <a:t>conv</a:t>
          </a:r>
          <a:r>
            <a:rPr lang="it-IT" sz="1600" b="1" dirty="0" smtClean="0">
              <a:solidFill>
                <a:schemeClr val="tx1"/>
              </a:solidFill>
              <a:latin typeface="Times New Roman" pitchFamily="18" charset="0"/>
              <a:cs typeface="Times New Roman" pitchFamily="18" charset="0"/>
            </a:rPr>
            <a:t>.</a:t>
          </a:r>
        </a:p>
        <a:p>
          <a:r>
            <a:rPr lang="it-IT" sz="1600" b="1" dirty="0" err="1" smtClean="0">
              <a:solidFill>
                <a:schemeClr val="tx1"/>
              </a:solidFill>
              <a:latin typeface="Times New Roman" pitchFamily="18" charset="0"/>
              <a:cs typeface="Times New Roman" pitchFamily="18" charset="0"/>
            </a:rPr>
            <a:t>D.L</a:t>
          </a:r>
          <a:r>
            <a:rPr lang="it-IT" sz="1600" b="1" dirty="0" smtClean="0">
              <a:solidFill>
                <a:schemeClr val="tx1"/>
              </a:solidFill>
              <a:latin typeface="Times New Roman" pitchFamily="18" charset="0"/>
              <a:cs typeface="Times New Roman" pitchFamily="18" charset="0"/>
            </a:rPr>
            <a:t> </a:t>
          </a:r>
        </a:p>
        <a:p>
          <a:r>
            <a:rPr lang="it-IT" sz="1600" b="1" dirty="0" smtClean="0">
              <a:solidFill>
                <a:schemeClr val="tx1"/>
              </a:solidFill>
              <a:latin typeface="Times New Roman" pitchFamily="18" charset="0"/>
              <a:cs typeface="Times New Roman" pitchFamily="18" charset="0"/>
            </a:rPr>
            <a:t>179/2012</a:t>
          </a:r>
          <a:endParaRPr lang="it-IT" sz="1600" b="1" dirty="0">
            <a:solidFill>
              <a:schemeClr val="tx1"/>
            </a:solidFill>
            <a:latin typeface="Times New Roman" pitchFamily="18" charset="0"/>
            <a:cs typeface="Times New Roman" pitchFamily="18" charset="0"/>
          </a:endParaRPr>
        </a:p>
      </dgm:t>
    </dgm:pt>
    <dgm:pt modelId="{F1AF4DDE-B7EB-4E41-8064-6F5860E4E4AF}" type="parTrans" cxnId="{0F887274-3ED0-4E24-8F2B-F12BCAAF4E52}">
      <dgm:prSet/>
      <dgm:spPr/>
      <dgm:t>
        <a:bodyPr/>
        <a:lstStyle/>
        <a:p>
          <a:endParaRPr lang="it-IT"/>
        </a:p>
      </dgm:t>
    </dgm:pt>
    <dgm:pt modelId="{3916C470-890A-42EE-AEEE-6242AC7AC4FB}" type="sibTrans" cxnId="{0F887274-3ED0-4E24-8F2B-F12BCAAF4E52}">
      <dgm:prSet/>
      <dgm:spPr/>
      <dgm:t>
        <a:bodyPr/>
        <a:lstStyle/>
        <a:p>
          <a:endParaRPr lang="it-IT"/>
        </a:p>
      </dgm:t>
    </dgm:pt>
    <dgm:pt modelId="{788AC9C5-3DDF-45A4-BFC6-FD454CDB8555}">
      <dgm:prSet phldrT="[Testo]" custT="1"/>
      <dgm:spPr>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path path="circle">
            <a:fillToRect r="100000" b="100000"/>
          </a:path>
          <a:tileRect l="-100000" t="-100000"/>
        </a:gradFill>
        <a:ln>
          <a:solidFill>
            <a:schemeClr val="tx1"/>
          </a:solidFill>
        </a:ln>
      </dgm:spPr>
      <dgm:t>
        <a:bodyPr/>
        <a:lstStyle/>
        <a:p>
          <a:r>
            <a:rPr lang="it-IT" sz="1600" b="1" dirty="0" smtClean="0">
              <a:solidFill>
                <a:schemeClr val="tx1"/>
              </a:solidFill>
              <a:latin typeface="Times New Roman" pitchFamily="18" charset="0"/>
              <a:cs typeface="Times New Roman" pitchFamily="18" charset="0"/>
            </a:rPr>
            <a:t>Legge 99/2013</a:t>
          </a:r>
        </a:p>
        <a:p>
          <a:r>
            <a:rPr lang="it-IT" sz="1600" b="1" dirty="0" err="1" smtClean="0">
              <a:solidFill>
                <a:schemeClr val="tx1"/>
              </a:solidFill>
              <a:latin typeface="Times New Roman" pitchFamily="18" charset="0"/>
              <a:cs typeface="Times New Roman" pitchFamily="18" charset="0"/>
            </a:rPr>
            <a:t>conv</a:t>
          </a:r>
          <a:r>
            <a:rPr lang="it-IT" sz="1600" b="1" dirty="0" smtClean="0">
              <a:solidFill>
                <a:schemeClr val="tx1"/>
              </a:solidFill>
              <a:latin typeface="Times New Roman" pitchFamily="18" charset="0"/>
              <a:cs typeface="Times New Roman" pitchFamily="18" charset="0"/>
            </a:rPr>
            <a:t>.</a:t>
          </a:r>
        </a:p>
        <a:p>
          <a:r>
            <a:rPr lang="it-IT" sz="1600" b="1" dirty="0" err="1" smtClean="0">
              <a:solidFill>
                <a:schemeClr val="tx1"/>
              </a:solidFill>
              <a:latin typeface="Times New Roman" pitchFamily="18" charset="0"/>
              <a:cs typeface="Times New Roman" pitchFamily="18" charset="0"/>
            </a:rPr>
            <a:t>D.L</a:t>
          </a:r>
          <a:r>
            <a:rPr lang="it-IT" sz="1600" b="1" dirty="0" smtClean="0">
              <a:solidFill>
                <a:schemeClr val="tx1"/>
              </a:solidFill>
              <a:latin typeface="Times New Roman" pitchFamily="18" charset="0"/>
              <a:cs typeface="Times New Roman" pitchFamily="18" charset="0"/>
            </a:rPr>
            <a:t> </a:t>
          </a:r>
        </a:p>
        <a:p>
          <a:r>
            <a:rPr lang="it-IT" sz="1600" b="1" dirty="0" smtClean="0">
              <a:solidFill>
                <a:schemeClr val="tx1"/>
              </a:solidFill>
              <a:latin typeface="Times New Roman" pitchFamily="18" charset="0"/>
              <a:cs typeface="Times New Roman" pitchFamily="18" charset="0"/>
            </a:rPr>
            <a:t>76/2013</a:t>
          </a:r>
          <a:endParaRPr lang="it-IT" sz="1600" b="1" dirty="0">
            <a:solidFill>
              <a:schemeClr val="tx1"/>
            </a:solidFill>
            <a:latin typeface="Times New Roman" pitchFamily="18" charset="0"/>
            <a:cs typeface="Times New Roman" pitchFamily="18" charset="0"/>
          </a:endParaRPr>
        </a:p>
      </dgm:t>
    </dgm:pt>
    <dgm:pt modelId="{414936E8-C5B4-4952-A39B-309DDA40EA17}" type="parTrans" cxnId="{C7D68C25-57F5-4F66-9FFC-F8F2A6CB695E}">
      <dgm:prSet/>
      <dgm:spPr/>
      <dgm:t>
        <a:bodyPr/>
        <a:lstStyle/>
        <a:p>
          <a:endParaRPr lang="it-IT"/>
        </a:p>
      </dgm:t>
    </dgm:pt>
    <dgm:pt modelId="{5EC82561-8B35-4CAD-908E-3E32F1C29B68}" type="sibTrans" cxnId="{C7D68C25-57F5-4F66-9FFC-F8F2A6CB695E}">
      <dgm:prSet/>
      <dgm:spPr/>
      <dgm:t>
        <a:bodyPr/>
        <a:lstStyle/>
        <a:p>
          <a:endParaRPr lang="it-IT"/>
        </a:p>
      </dgm:t>
    </dgm:pt>
    <dgm:pt modelId="{A7FCF906-25D5-44D9-955C-D3796BFE7A43}">
      <dgm:prSet phldrT="[Testo]" custT="1"/>
      <dgm:spPr>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path path="circle">
            <a:fillToRect r="100000" b="100000"/>
          </a:path>
          <a:tileRect l="-100000" t="-100000"/>
        </a:gradFill>
        <a:ln>
          <a:solidFill>
            <a:schemeClr val="tx1"/>
          </a:solidFill>
        </a:ln>
      </dgm:spPr>
      <dgm:t>
        <a:bodyPr/>
        <a:lstStyle/>
        <a:p>
          <a:r>
            <a:rPr lang="it-IT" sz="1600" b="1" dirty="0" smtClean="0">
              <a:solidFill>
                <a:schemeClr val="tx1"/>
              </a:solidFill>
              <a:latin typeface="Times New Roman" pitchFamily="18" charset="0"/>
              <a:cs typeface="Times New Roman" pitchFamily="18" charset="0"/>
            </a:rPr>
            <a:t>Legge 116/2014 </a:t>
          </a:r>
          <a:r>
            <a:rPr lang="it-IT" sz="1600" b="1" dirty="0" err="1" smtClean="0">
              <a:solidFill>
                <a:schemeClr val="tx1"/>
              </a:solidFill>
              <a:latin typeface="Times New Roman" pitchFamily="18" charset="0"/>
              <a:cs typeface="Times New Roman" pitchFamily="18" charset="0"/>
            </a:rPr>
            <a:t>conv</a:t>
          </a:r>
          <a:r>
            <a:rPr lang="it-IT" sz="1600" b="1" dirty="0" smtClean="0">
              <a:solidFill>
                <a:schemeClr val="tx1"/>
              </a:solidFill>
              <a:latin typeface="Times New Roman" pitchFamily="18" charset="0"/>
              <a:cs typeface="Times New Roman" pitchFamily="18" charset="0"/>
            </a:rPr>
            <a:t>. </a:t>
          </a:r>
        </a:p>
        <a:p>
          <a:r>
            <a:rPr lang="it-IT" sz="1600" b="1" dirty="0" smtClean="0">
              <a:solidFill>
                <a:schemeClr val="tx1"/>
              </a:solidFill>
              <a:latin typeface="Times New Roman" pitchFamily="18" charset="0"/>
              <a:cs typeface="Times New Roman" pitchFamily="18" charset="0"/>
            </a:rPr>
            <a:t>D.L. 91/2014</a:t>
          </a:r>
          <a:endParaRPr lang="it-IT" sz="1600" b="1" dirty="0">
            <a:solidFill>
              <a:schemeClr val="tx1"/>
            </a:solidFill>
            <a:latin typeface="Times New Roman" pitchFamily="18" charset="0"/>
            <a:cs typeface="Times New Roman" pitchFamily="18" charset="0"/>
          </a:endParaRPr>
        </a:p>
      </dgm:t>
    </dgm:pt>
    <dgm:pt modelId="{EFA3DF5C-6369-4A01-A06C-ADE30EF11523}" type="parTrans" cxnId="{778B2123-C020-4019-8A65-E4E073F782A1}">
      <dgm:prSet/>
      <dgm:spPr/>
      <dgm:t>
        <a:bodyPr/>
        <a:lstStyle/>
        <a:p>
          <a:endParaRPr lang="it-IT"/>
        </a:p>
      </dgm:t>
    </dgm:pt>
    <dgm:pt modelId="{149E3BE9-1159-4B41-8D5C-E645DF087256}" type="sibTrans" cxnId="{778B2123-C020-4019-8A65-E4E073F782A1}">
      <dgm:prSet/>
      <dgm:spPr/>
      <dgm:t>
        <a:bodyPr/>
        <a:lstStyle/>
        <a:p>
          <a:endParaRPr lang="it-IT"/>
        </a:p>
      </dgm:t>
    </dgm:pt>
    <dgm:pt modelId="{2B5EF625-F06D-4208-BC91-0634821BC712}" type="pres">
      <dgm:prSet presAssocID="{39731DC6-03DF-4E62-B6B7-1E69957C0C02}" presName="Name0" presStyleCnt="0">
        <dgm:presLayoutVars>
          <dgm:dir/>
          <dgm:resizeHandles val="exact"/>
        </dgm:presLayoutVars>
      </dgm:prSet>
      <dgm:spPr/>
      <dgm:t>
        <a:bodyPr/>
        <a:lstStyle/>
        <a:p>
          <a:endParaRPr lang="it-IT"/>
        </a:p>
      </dgm:t>
    </dgm:pt>
    <dgm:pt modelId="{179BBEDE-9E7A-449B-BC63-82F96D10A49C}" type="pres">
      <dgm:prSet presAssocID="{6C3C70E5-D174-4BA3-A7AD-62BD3EF54FC0}" presName="node" presStyleLbl="node1" presStyleIdx="0" presStyleCnt="7" custScaleX="507563" custScaleY="60606">
        <dgm:presLayoutVars>
          <dgm:bulletEnabled val="1"/>
        </dgm:presLayoutVars>
      </dgm:prSet>
      <dgm:spPr/>
      <dgm:t>
        <a:bodyPr/>
        <a:lstStyle/>
        <a:p>
          <a:endParaRPr lang="it-IT"/>
        </a:p>
      </dgm:t>
    </dgm:pt>
    <dgm:pt modelId="{71E642F4-106B-4525-A8BC-3E19353631DD}" type="pres">
      <dgm:prSet presAssocID="{2394B5B2-7D80-4A1C-8EEC-66F6F44A1377}" presName="sibTrans" presStyleCnt="0"/>
      <dgm:spPr/>
      <dgm:t>
        <a:bodyPr/>
        <a:lstStyle/>
        <a:p>
          <a:endParaRPr lang="it-IT"/>
        </a:p>
      </dgm:t>
    </dgm:pt>
    <dgm:pt modelId="{33154254-1F2C-4551-8644-DFAD481B6029}" type="pres">
      <dgm:prSet presAssocID="{79E31853-462A-48E6-8C4F-0C575D4CF6AA}" presName="node" presStyleLbl="node1" presStyleIdx="1" presStyleCnt="7" custScaleX="588423" custScaleY="56448">
        <dgm:presLayoutVars>
          <dgm:bulletEnabled val="1"/>
        </dgm:presLayoutVars>
      </dgm:prSet>
      <dgm:spPr/>
      <dgm:t>
        <a:bodyPr/>
        <a:lstStyle/>
        <a:p>
          <a:endParaRPr lang="it-IT"/>
        </a:p>
      </dgm:t>
    </dgm:pt>
    <dgm:pt modelId="{0CCCA81D-A6A9-42B0-B7A4-C8F47025FD97}" type="pres">
      <dgm:prSet presAssocID="{4458A5F6-B4A6-49E1-87D1-8B6B1D39569E}" presName="sibTrans" presStyleCnt="0"/>
      <dgm:spPr/>
      <dgm:t>
        <a:bodyPr/>
        <a:lstStyle/>
        <a:p>
          <a:endParaRPr lang="it-IT"/>
        </a:p>
      </dgm:t>
    </dgm:pt>
    <dgm:pt modelId="{60BC4740-3CC1-45F0-89A4-F6DE0990DB4E}" type="pres">
      <dgm:prSet presAssocID="{FB9D78EA-C882-4F55-A30F-B2BCBA054C1E}" presName="node" presStyleLbl="node1" presStyleIdx="2" presStyleCnt="7" custScaleX="642872" custScaleY="56448">
        <dgm:presLayoutVars>
          <dgm:bulletEnabled val="1"/>
        </dgm:presLayoutVars>
      </dgm:prSet>
      <dgm:spPr/>
      <dgm:t>
        <a:bodyPr/>
        <a:lstStyle/>
        <a:p>
          <a:endParaRPr lang="it-IT"/>
        </a:p>
      </dgm:t>
    </dgm:pt>
    <dgm:pt modelId="{26B8E286-5F33-435F-9344-1D0E88A939A3}" type="pres">
      <dgm:prSet presAssocID="{D744DD06-9322-4B5F-B439-F1D3E6C71F4D}" presName="sibTrans" presStyleCnt="0"/>
      <dgm:spPr/>
      <dgm:t>
        <a:bodyPr/>
        <a:lstStyle/>
        <a:p>
          <a:endParaRPr lang="it-IT"/>
        </a:p>
      </dgm:t>
    </dgm:pt>
    <dgm:pt modelId="{F3EC76BD-2188-4890-A734-7A0C329887F5}" type="pres">
      <dgm:prSet presAssocID="{8F6FEBF1-4091-42E0-9160-1480671F291B}" presName="node" presStyleLbl="node1" presStyleIdx="3" presStyleCnt="7" custScaleX="576987" custScaleY="56448">
        <dgm:presLayoutVars>
          <dgm:bulletEnabled val="1"/>
        </dgm:presLayoutVars>
      </dgm:prSet>
      <dgm:spPr/>
      <dgm:t>
        <a:bodyPr/>
        <a:lstStyle/>
        <a:p>
          <a:endParaRPr lang="it-IT"/>
        </a:p>
      </dgm:t>
    </dgm:pt>
    <dgm:pt modelId="{00F5F9D1-4FFC-4128-A534-1FF55EF58BFC}" type="pres">
      <dgm:prSet presAssocID="{8FA005D2-B2E9-437A-A853-571F17EAE253}" presName="sibTrans" presStyleCnt="0"/>
      <dgm:spPr/>
      <dgm:t>
        <a:bodyPr/>
        <a:lstStyle/>
        <a:p>
          <a:endParaRPr lang="it-IT"/>
        </a:p>
      </dgm:t>
    </dgm:pt>
    <dgm:pt modelId="{D618681D-D4AA-4401-AFB7-310DD59DEE16}" type="pres">
      <dgm:prSet presAssocID="{A0751FBE-A698-4878-A319-BA4CB8685345}" presName="node" presStyleLbl="node1" presStyleIdx="4" presStyleCnt="7" custScaleX="619465" custScaleY="56448">
        <dgm:presLayoutVars>
          <dgm:bulletEnabled val="1"/>
        </dgm:presLayoutVars>
      </dgm:prSet>
      <dgm:spPr/>
      <dgm:t>
        <a:bodyPr/>
        <a:lstStyle/>
        <a:p>
          <a:endParaRPr lang="it-IT"/>
        </a:p>
      </dgm:t>
    </dgm:pt>
    <dgm:pt modelId="{023CCC34-0312-4F94-83DC-268AB4E0C014}" type="pres">
      <dgm:prSet presAssocID="{3916C470-890A-42EE-AEEE-6242AC7AC4FB}" presName="sibTrans" presStyleCnt="0"/>
      <dgm:spPr/>
      <dgm:t>
        <a:bodyPr/>
        <a:lstStyle/>
        <a:p>
          <a:endParaRPr lang="it-IT"/>
        </a:p>
      </dgm:t>
    </dgm:pt>
    <dgm:pt modelId="{83A0DB5B-C864-47FF-A78E-3F80633C0EAA}" type="pres">
      <dgm:prSet presAssocID="{788AC9C5-3DDF-45A4-BFC6-FD454CDB8555}" presName="node" presStyleLbl="node1" presStyleIdx="5" presStyleCnt="7" custScaleX="551128" custScaleY="60000">
        <dgm:presLayoutVars>
          <dgm:bulletEnabled val="1"/>
        </dgm:presLayoutVars>
      </dgm:prSet>
      <dgm:spPr/>
      <dgm:t>
        <a:bodyPr/>
        <a:lstStyle/>
        <a:p>
          <a:endParaRPr lang="it-IT"/>
        </a:p>
      </dgm:t>
    </dgm:pt>
    <dgm:pt modelId="{E11DEA86-DEE6-4A06-86A2-3A4686498EF0}" type="pres">
      <dgm:prSet presAssocID="{5EC82561-8B35-4CAD-908E-3E32F1C29B68}" presName="sibTrans" presStyleCnt="0"/>
      <dgm:spPr/>
    </dgm:pt>
    <dgm:pt modelId="{21F63A64-470D-47B4-A2B2-38B6F4F17D39}" type="pres">
      <dgm:prSet presAssocID="{A7FCF906-25D5-44D9-955C-D3796BFE7A43}" presName="node" presStyleLbl="node1" presStyleIdx="6" presStyleCnt="7" custScaleX="669157" custScaleY="57576">
        <dgm:presLayoutVars>
          <dgm:bulletEnabled val="1"/>
        </dgm:presLayoutVars>
      </dgm:prSet>
      <dgm:spPr/>
      <dgm:t>
        <a:bodyPr/>
        <a:lstStyle/>
        <a:p>
          <a:endParaRPr lang="it-IT"/>
        </a:p>
      </dgm:t>
    </dgm:pt>
  </dgm:ptLst>
  <dgm:cxnLst>
    <dgm:cxn modelId="{2C96A856-51E0-4B40-AB52-B58811033376}" srcId="{39731DC6-03DF-4E62-B6B7-1E69957C0C02}" destId="{6C3C70E5-D174-4BA3-A7AD-62BD3EF54FC0}" srcOrd="0" destOrd="0" parTransId="{77EB5D8B-C536-484F-95C6-894E502F2567}" sibTransId="{2394B5B2-7D80-4A1C-8EEC-66F6F44A1377}"/>
    <dgm:cxn modelId="{6264DE4E-268B-4DDB-9949-E4031C500132}" srcId="{39731DC6-03DF-4E62-B6B7-1E69957C0C02}" destId="{8F6FEBF1-4091-42E0-9160-1480671F291B}" srcOrd="3" destOrd="0" parTransId="{F59C9645-D493-4DB4-8A99-F40E52D474B8}" sibTransId="{8FA005D2-B2E9-437A-A853-571F17EAE253}"/>
    <dgm:cxn modelId="{0F887274-3ED0-4E24-8F2B-F12BCAAF4E52}" srcId="{39731DC6-03DF-4E62-B6B7-1E69957C0C02}" destId="{A0751FBE-A698-4878-A319-BA4CB8685345}" srcOrd="4" destOrd="0" parTransId="{F1AF4DDE-B7EB-4E41-8064-6F5860E4E4AF}" sibTransId="{3916C470-890A-42EE-AEEE-6242AC7AC4FB}"/>
    <dgm:cxn modelId="{21808709-613B-4C78-8190-8227D1B2D028}" type="presOf" srcId="{6C3C70E5-D174-4BA3-A7AD-62BD3EF54FC0}" destId="{179BBEDE-9E7A-449B-BC63-82F96D10A49C}" srcOrd="0" destOrd="0" presId="urn:microsoft.com/office/officeart/2005/8/layout/hList6"/>
    <dgm:cxn modelId="{5411DB1B-9A18-448F-BACE-01C4E475C833}" type="presOf" srcId="{A7FCF906-25D5-44D9-955C-D3796BFE7A43}" destId="{21F63A64-470D-47B4-A2B2-38B6F4F17D39}" srcOrd="0" destOrd="0" presId="urn:microsoft.com/office/officeart/2005/8/layout/hList6"/>
    <dgm:cxn modelId="{778B2123-C020-4019-8A65-E4E073F782A1}" srcId="{39731DC6-03DF-4E62-B6B7-1E69957C0C02}" destId="{A7FCF906-25D5-44D9-955C-D3796BFE7A43}" srcOrd="6" destOrd="0" parTransId="{EFA3DF5C-6369-4A01-A06C-ADE30EF11523}" sibTransId="{149E3BE9-1159-4B41-8D5C-E645DF087256}"/>
    <dgm:cxn modelId="{57724973-984F-4171-B305-326706865514}" type="presOf" srcId="{79E31853-462A-48E6-8C4F-0C575D4CF6AA}" destId="{33154254-1F2C-4551-8644-DFAD481B6029}" srcOrd="0" destOrd="0" presId="urn:microsoft.com/office/officeart/2005/8/layout/hList6"/>
    <dgm:cxn modelId="{BEEFF854-378A-482D-964E-FA4ED187294E}" srcId="{39731DC6-03DF-4E62-B6B7-1E69957C0C02}" destId="{79E31853-462A-48E6-8C4F-0C575D4CF6AA}" srcOrd="1" destOrd="0" parTransId="{3A01966E-E536-4992-B015-B6456764894D}" sibTransId="{4458A5F6-B4A6-49E1-87D1-8B6B1D39569E}"/>
    <dgm:cxn modelId="{CFFB5DA3-31C5-406C-BF27-E516EF1EAD52}" type="presOf" srcId="{788AC9C5-3DDF-45A4-BFC6-FD454CDB8555}" destId="{83A0DB5B-C864-47FF-A78E-3F80633C0EAA}" srcOrd="0" destOrd="0" presId="urn:microsoft.com/office/officeart/2005/8/layout/hList6"/>
    <dgm:cxn modelId="{C7D68C25-57F5-4F66-9FFC-F8F2A6CB695E}" srcId="{39731DC6-03DF-4E62-B6B7-1E69957C0C02}" destId="{788AC9C5-3DDF-45A4-BFC6-FD454CDB8555}" srcOrd="5" destOrd="0" parTransId="{414936E8-C5B4-4952-A39B-309DDA40EA17}" sibTransId="{5EC82561-8B35-4CAD-908E-3E32F1C29B68}"/>
    <dgm:cxn modelId="{97B74DE6-E6F4-4DF5-B71C-77D8F03FE4C7}" type="presOf" srcId="{FB9D78EA-C882-4F55-A30F-B2BCBA054C1E}" destId="{60BC4740-3CC1-45F0-89A4-F6DE0990DB4E}" srcOrd="0" destOrd="0" presId="urn:microsoft.com/office/officeart/2005/8/layout/hList6"/>
    <dgm:cxn modelId="{D22710F0-14B1-45D1-87CB-453CC1C11378}" type="presOf" srcId="{8F6FEBF1-4091-42E0-9160-1480671F291B}" destId="{F3EC76BD-2188-4890-A734-7A0C329887F5}" srcOrd="0" destOrd="0" presId="urn:microsoft.com/office/officeart/2005/8/layout/hList6"/>
    <dgm:cxn modelId="{E33CAB36-E323-4D7B-8C38-3C2862BBFE83}" srcId="{39731DC6-03DF-4E62-B6B7-1E69957C0C02}" destId="{FB9D78EA-C882-4F55-A30F-B2BCBA054C1E}" srcOrd="2" destOrd="0" parTransId="{8BDC9040-8670-4F2C-8628-746F9FD700A6}" sibTransId="{D744DD06-9322-4B5F-B439-F1D3E6C71F4D}"/>
    <dgm:cxn modelId="{0FBA0C3E-6574-46C7-B3FE-9AA7C04A9EBD}" type="presOf" srcId="{A0751FBE-A698-4878-A319-BA4CB8685345}" destId="{D618681D-D4AA-4401-AFB7-310DD59DEE16}" srcOrd="0" destOrd="0" presId="urn:microsoft.com/office/officeart/2005/8/layout/hList6"/>
    <dgm:cxn modelId="{641D0AC4-E3DE-43C1-9F95-2FEC06F162D3}" type="presOf" srcId="{39731DC6-03DF-4E62-B6B7-1E69957C0C02}" destId="{2B5EF625-F06D-4208-BC91-0634821BC712}" srcOrd="0" destOrd="0" presId="urn:microsoft.com/office/officeart/2005/8/layout/hList6"/>
    <dgm:cxn modelId="{3CD82E65-F3FA-462B-9328-8A91ABBEAE83}" type="presParOf" srcId="{2B5EF625-F06D-4208-BC91-0634821BC712}" destId="{179BBEDE-9E7A-449B-BC63-82F96D10A49C}" srcOrd="0" destOrd="0" presId="urn:microsoft.com/office/officeart/2005/8/layout/hList6"/>
    <dgm:cxn modelId="{99204BA7-9EA4-448B-86E7-1933F06ABF52}" type="presParOf" srcId="{2B5EF625-F06D-4208-BC91-0634821BC712}" destId="{71E642F4-106B-4525-A8BC-3E19353631DD}" srcOrd="1" destOrd="0" presId="urn:microsoft.com/office/officeart/2005/8/layout/hList6"/>
    <dgm:cxn modelId="{4E883ED9-C737-48D4-AF64-09C79499E728}" type="presParOf" srcId="{2B5EF625-F06D-4208-BC91-0634821BC712}" destId="{33154254-1F2C-4551-8644-DFAD481B6029}" srcOrd="2" destOrd="0" presId="urn:microsoft.com/office/officeart/2005/8/layout/hList6"/>
    <dgm:cxn modelId="{6692FFAB-C7E2-43A6-8218-A53A1367B9F4}" type="presParOf" srcId="{2B5EF625-F06D-4208-BC91-0634821BC712}" destId="{0CCCA81D-A6A9-42B0-B7A4-C8F47025FD97}" srcOrd="3" destOrd="0" presId="urn:microsoft.com/office/officeart/2005/8/layout/hList6"/>
    <dgm:cxn modelId="{6F6D1D29-F728-4272-9280-73CD97C0E044}" type="presParOf" srcId="{2B5EF625-F06D-4208-BC91-0634821BC712}" destId="{60BC4740-3CC1-45F0-89A4-F6DE0990DB4E}" srcOrd="4" destOrd="0" presId="urn:microsoft.com/office/officeart/2005/8/layout/hList6"/>
    <dgm:cxn modelId="{F2D91502-99D1-4D97-84FC-6A90A6C48B88}" type="presParOf" srcId="{2B5EF625-F06D-4208-BC91-0634821BC712}" destId="{26B8E286-5F33-435F-9344-1D0E88A939A3}" srcOrd="5" destOrd="0" presId="urn:microsoft.com/office/officeart/2005/8/layout/hList6"/>
    <dgm:cxn modelId="{D1BB22B1-FAE2-4376-9921-AC422EF7825D}" type="presParOf" srcId="{2B5EF625-F06D-4208-BC91-0634821BC712}" destId="{F3EC76BD-2188-4890-A734-7A0C329887F5}" srcOrd="6" destOrd="0" presId="urn:microsoft.com/office/officeart/2005/8/layout/hList6"/>
    <dgm:cxn modelId="{22FB2DDF-2956-4810-BA62-CCA5B0D038A9}" type="presParOf" srcId="{2B5EF625-F06D-4208-BC91-0634821BC712}" destId="{00F5F9D1-4FFC-4128-A534-1FF55EF58BFC}" srcOrd="7" destOrd="0" presId="urn:microsoft.com/office/officeart/2005/8/layout/hList6"/>
    <dgm:cxn modelId="{E3A5C9D6-379D-441C-A589-18AA7FDC7C5F}" type="presParOf" srcId="{2B5EF625-F06D-4208-BC91-0634821BC712}" destId="{D618681D-D4AA-4401-AFB7-310DD59DEE16}" srcOrd="8" destOrd="0" presId="urn:microsoft.com/office/officeart/2005/8/layout/hList6"/>
    <dgm:cxn modelId="{1E28298B-234D-47AE-B4E0-6B0035A31AF4}" type="presParOf" srcId="{2B5EF625-F06D-4208-BC91-0634821BC712}" destId="{023CCC34-0312-4F94-83DC-268AB4E0C014}" srcOrd="9" destOrd="0" presId="urn:microsoft.com/office/officeart/2005/8/layout/hList6"/>
    <dgm:cxn modelId="{E2AE4DAE-D9E9-40CA-82CC-5FF07D55F91E}" type="presParOf" srcId="{2B5EF625-F06D-4208-BC91-0634821BC712}" destId="{83A0DB5B-C864-47FF-A78E-3F80633C0EAA}" srcOrd="10" destOrd="0" presId="urn:microsoft.com/office/officeart/2005/8/layout/hList6"/>
    <dgm:cxn modelId="{2C9A0370-B155-4123-BE58-7689325F4BB0}" type="presParOf" srcId="{2B5EF625-F06D-4208-BC91-0634821BC712}" destId="{E11DEA86-DEE6-4A06-86A2-3A4686498EF0}" srcOrd="11" destOrd="0" presId="urn:microsoft.com/office/officeart/2005/8/layout/hList6"/>
    <dgm:cxn modelId="{9A60BF1B-F9DE-4CAC-A273-4D01AD7FE8E7}" type="presParOf" srcId="{2B5EF625-F06D-4208-BC91-0634821BC712}" destId="{21F63A64-470D-47B4-A2B2-38B6F4F17D39}" srcOrd="12"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1E927E-80DF-4880-A0A4-15D0494F4DB7}"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it-IT"/>
        </a:p>
      </dgm:t>
    </dgm:pt>
    <dgm:pt modelId="{3EC5F764-98FD-46B8-A77F-538112BDE352}">
      <dgm:prSet phldrT="[Testo]" custT="1"/>
      <dgm:spPr/>
      <dgm:t>
        <a:bodyPr/>
        <a:lstStyle/>
        <a:p>
          <a:r>
            <a:rPr lang="it-IT" sz="1400" b="1" dirty="0" smtClean="0">
              <a:latin typeface="Times New Roman" pitchFamily="18" charset="0"/>
              <a:cs typeface="Times New Roman" pitchFamily="18" charset="0"/>
            </a:rPr>
            <a:t>ELEMENTI DEL CONTRATTO</a:t>
          </a:r>
          <a:endParaRPr lang="it-IT" sz="1400" b="1" dirty="0">
            <a:latin typeface="Times New Roman" pitchFamily="18" charset="0"/>
            <a:cs typeface="Times New Roman" pitchFamily="18" charset="0"/>
          </a:endParaRPr>
        </a:p>
      </dgm:t>
    </dgm:pt>
    <dgm:pt modelId="{25D61AED-F4D1-4951-9F00-06049E06BD28}" type="parTrans" cxnId="{E7D4CA99-6DA5-4168-B306-183CA6835810}">
      <dgm:prSet/>
      <dgm:spPr/>
      <dgm:t>
        <a:bodyPr/>
        <a:lstStyle/>
        <a:p>
          <a:endParaRPr lang="it-IT"/>
        </a:p>
      </dgm:t>
    </dgm:pt>
    <dgm:pt modelId="{8A637D53-002A-4D60-A4B7-53ECEA018DC9}" type="sibTrans" cxnId="{E7D4CA99-6DA5-4168-B306-183CA6835810}">
      <dgm:prSet/>
      <dgm:spPr/>
      <dgm:t>
        <a:bodyPr/>
        <a:lstStyle/>
        <a:p>
          <a:endParaRPr lang="it-IT"/>
        </a:p>
      </dgm:t>
    </dgm:pt>
    <dgm:pt modelId="{4FE102D8-7519-49A8-B32B-B1AEEEB405C8}">
      <dgm:prSet phldrT="[Testo]" custT="1"/>
      <dgm:spPr>
        <a:solidFill>
          <a:srgbClr val="FFFF00">
            <a:alpha val="90000"/>
          </a:srgbClr>
        </a:solidFill>
      </dgm:spPr>
      <dgm:t>
        <a:bodyPr/>
        <a:lstStyle/>
        <a:p>
          <a:r>
            <a:rPr lang="it-IT" sz="1400" b="1" dirty="0" smtClean="0">
              <a:latin typeface="Times New Roman" pitchFamily="18" charset="0"/>
              <a:cs typeface="Times New Roman" pitchFamily="18" charset="0"/>
            </a:rPr>
            <a:t>OBBLIGATORI</a:t>
          </a:r>
          <a:endParaRPr lang="it-IT" sz="1400" b="1" dirty="0">
            <a:latin typeface="Times New Roman" pitchFamily="18" charset="0"/>
            <a:cs typeface="Times New Roman" pitchFamily="18" charset="0"/>
          </a:endParaRPr>
        </a:p>
      </dgm:t>
    </dgm:pt>
    <dgm:pt modelId="{B047A6C8-A26D-492A-A0E2-2A3DDE339A43}" type="parTrans" cxnId="{D1F56CC3-B4B9-468E-B126-5F3FC99827C2}">
      <dgm:prSet/>
      <dgm:spPr/>
      <dgm:t>
        <a:bodyPr/>
        <a:lstStyle/>
        <a:p>
          <a:endParaRPr lang="it-IT"/>
        </a:p>
      </dgm:t>
    </dgm:pt>
    <dgm:pt modelId="{C0C52BA6-26D4-4C36-90B0-7EB31FA1B783}" type="sibTrans" cxnId="{D1F56CC3-B4B9-468E-B126-5F3FC99827C2}">
      <dgm:prSet/>
      <dgm:spPr/>
      <dgm:t>
        <a:bodyPr/>
        <a:lstStyle/>
        <a:p>
          <a:endParaRPr lang="it-IT"/>
        </a:p>
      </dgm:t>
    </dgm:pt>
    <dgm:pt modelId="{5A331662-B094-46D1-A1AC-7D742A6CB1EC}">
      <dgm:prSet phldrT="[Testo]" custT="1"/>
      <dgm:spPr>
        <a:solidFill>
          <a:srgbClr val="FFFF00">
            <a:alpha val="90000"/>
          </a:srgbClr>
        </a:solidFill>
      </dgm:spPr>
      <dgm:t>
        <a:bodyPr/>
        <a:lstStyle/>
        <a:p>
          <a:endParaRPr lang="it-IT" sz="1400" dirty="0" smtClean="0">
            <a:latin typeface="Times New Roman" pitchFamily="18" charset="0"/>
            <a:cs typeface="Times New Roman" pitchFamily="18" charset="0"/>
          </a:endParaRPr>
        </a:p>
        <a:p>
          <a:r>
            <a:rPr lang="it-IT" sz="1400" b="1" dirty="0" smtClean="0">
              <a:latin typeface="Times New Roman" pitchFamily="18" charset="0"/>
              <a:cs typeface="Times New Roman" pitchFamily="18" charset="0"/>
            </a:rPr>
            <a:t>SOGGETTI PARTECIPANTI</a:t>
          </a:r>
        </a:p>
        <a:p>
          <a:r>
            <a:rPr lang="it-IT" sz="1400" b="1" dirty="0" smtClean="0">
              <a:latin typeface="Times New Roman" pitchFamily="18" charset="0"/>
              <a:cs typeface="Times New Roman" pitchFamily="18" charset="0"/>
            </a:rPr>
            <a:t>OBIETTIVI STATEGICI</a:t>
          </a:r>
        </a:p>
        <a:p>
          <a:r>
            <a:rPr lang="it-IT" sz="1400" b="1" dirty="0" smtClean="0">
              <a:latin typeface="Times New Roman" pitchFamily="18" charset="0"/>
              <a:cs typeface="Times New Roman" pitchFamily="18" charset="0"/>
            </a:rPr>
            <a:t>PROGRAMMA DI RETE</a:t>
          </a:r>
        </a:p>
        <a:p>
          <a:endParaRPr lang="it-IT" sz="1000" dirty="0" smtClean="0"/>
        </a:p>
        <a:p>
          <a:endParaRPr lang="it-IT" sz="1000" dirty="0"/>
        </a:p>
      </dgm:t>
    </dgm:pt>
    <dgm:pt modelId="{2DF3BDC3-418B-4FFA-98E5-383EB29368F4}" type="parTrans" cxnId="{4D5F0682-C6D2-4809-A645-3FE1BC26E785}">
      <dgm:prSet/>
      <dgm:spPr/>
      <dgm:t>
        <a:bodyPr/>
        <a:lstStyle/>
        <a:p>
          <a:endParaRPr lang="it-IT"/>
        </a:p>
      </dgm:t>
    </dgm:pt>
    <dgm:pt modelId="{AF085EC1-AED7-4E32-AAF3-0DC1132937BA}" type="sibTrans" cxnId="{4D5F0682-C6D2-4809-A645-3FE1BC26E785}">
      <dgm:prSet/>
      <dgm:spPr/>
      <dgm:t>
        <a:bodyPr/>
        <a:lstStyle/>
        <a:p>
          <a:endParaRPr lang="it-IT"/>
        </a:p>
      </dgm:t>
    </dgm:pt>
    <dgm:pt modelId="{F4E918D3-EF65-498D-B31B-2BC9EEA8AF12}">
      <dgm:prSet phldrT="[Testo]" custT="1"/>
      <dgm:spPr>
        <a:solidFill>
          <a:srgbClr val="FFFF00">
            <a:alpha val="90000"/>
          </a:srgbClr>
        </a:solidFill>
      </dgm:spPr>
      <dgm:t>
        <a:bodyPr/>
        <a:lstStyle/>
        <a:p>
          <a:pPr algn="ctr"/>
          <a:r>
            <a:rPr lang="it-IT" sz="1400" b="1" dirty="0" smtClean="0">
              <a:latin typeface="Times New Roman" pitchFamily="18" charset="0"/>
              <a:cs typeface="Times New Roman" pitchFamily="18" charset="0"/>
            </a:rPr>
            <a:t>DURATA</a:t>
          </a:r>
        </a:p>
        <a:p>
          <a:pPr algn="ctr"/>
          <a:r>
            <a:rPr lang="it-IT" sz="1400" b="1" dirty="0" smtClean="0">
              <a:latin typeface="Times New Roman" pitchFamily="18" charset="0"/>
              <a:cs typeface="Times New Roman" pitchFamily="18" charset="0"/>
            </a:rPr>
            <a:t>REGOLE ASSUNZIONI DECISIONI</a:t>
          </a:r>
        </a:p>
        <a:p>
          <a:pPr algn="ctr"/>
          <a:r>
            <a:rPr lang="it-IT" sz="1400" b="1" dirty="0" smtClean="0">
              <a:latin typeface="Times New Roman" pitchFamily="18" charset="0"/>
              <a:cs typeface="Times New Roman" pitchFamily="18" charset="0"/>
            </a:rPr>
            <a:t>INGRESSO NUOVI PARTECIPANTI</a:t>
          </a:r>
        </a:p>
        <a:p>
          <a:pPr algn="ctr"/>
          <a:endParaRPr lang="it-IT" sz="1000" dirty="0"/>
        </a:p>
      </dgm:t>
    </dgm:pt>
    <dgm:pt modelId="{A1B5D79F-4840-45F0-BEAD-A0CC52F98B44}" type="parTrans" cxnId="{E240E1FC-6A84-43CF-87BA-8086A8667709}">
      <dgm:prSet/>
      <dgm:spPr/>
      <dgm:t>
        <a:bodyPr/>
        <a:lstStyle/>
        <a:p>
          <a:endParaRPr lang="it-IT"/>
        </a:p>
      </dgm:t>
    </dgm:pt>
    <dgm:pt modelId="{A52D9234-EC5F-4B14-A081-02B7F16917E3}" type="sibTrans" cxnId="{E240E1FC-6A84-43CF-87BA-8086A8667709}">
      <dgm:prSet/>
      <dgm:spPr/>
      <dgm:t>
        <a:bodyPr/>
        <a:lstStyle/>
        <a:p>
          <a:endParaRPr lang="it-IT"/>
        </a:p>
      </dgm:t>
    </dgm:pt>
    <dgm:pt modelId="{5717583D-3153-46F1-BA1E-A337AF032C67}">
      <dgm:prSet phldrT="[Testo]" custT="1"/>
      <dgm:spPr>
        <a:solidFill>
          <a:schemeClr val="accent6">
            <a:lumMod val="25000"/>
            <a:lumOff val="75000"/>
            <a:alpha val="90000"/>
          </a:schemeClr>
        </a:solidFill>
      </dgm:spPr>
      <dgm:t>
        <a:bodyPr/>
        <a:lstStyle/>
        <a:p>
          <a:r>
            <a:rPr lang="it-IT" sz="1400" b="1" dirty="0" smtClean="0">
              <a:latin typeface="Times New Roman" pitchFamily="18" charset="0"/>
              <a:cs typeface="Times New Roman" pitchFamily="18" charset="0"/>
            </a:rPr>
            <a:t>FACOLTATIVI</a:t>
          </a:r>
          <a:endParaRPr lang="it-IT" sz="1400" b="1" dirty="0">
            <a:latin typeface="Times New Roman" pitchFamily="18" charset="0"/>
            <a:cs typeface="Times New Roman" pitchFamily="18" charset="0"/>
          </a:endParaRPr>
        </a:p>
      </dgm:t>
    </dgm:pt>
    <dgm:pt modelId="{8B0F3142-2934-4B7F-A018-F7567DC6310C}" type="parTrans" cxnId="{386A6AC6-A719-4593-9BC2-B7950BA88AC4}">
      <dgm:prSet/>
      <dgm:spPr/>
      <dgm:t>
        <a:bodyPr/>
        <a:lstStyle/>
        <a:p>
          <a:endParaRPr lang="it-IT"/>
        </a:p>
      </dgm:t>
    </dgm:pt>
    <dgm:pt modelId="{75CC3891-7A50-4C3D-AB11-99259767D361}" type="sibTrans" cxnId="{386A6AC6-A719-4593-9BC2-B7950BA88AC4}">
      <dgm:prSet/>
      <dgm:spPr/>
      <dgm:t>
        <a:bodyPr/>
        <a:lstStyle/>
        <a:p>
          <a:endParaRPr lang="it-IT"/>
        </a:p>
      </dgm:t>
    </dgm:pt>
    <dgm:pt modelId="{745E6312-5466-4826-95DF-868DD42F2FF0}">
      <dgm:prSet phldrT="[Testo]" custT="1"/>
      <dgm:spPr>
        <a:solidFill>
          <a:schemeClr val="accent6">
            <a:lumMod val="25000"/>
            <a:lumOff val="75000"/>
            <a:alpha val="90000"/>
          </a:schemeClr>
        </a:solidFill>
      </dgm:spPr>
      <dgm:t>
        <a:bodyPr/>
        <a:lstStyle/>
        <a:p>
          <a:r>
            <a:rPr lang="it-IT" sz="1400" b="1" dirty="0" smtClean="0">
              <a:latin typeface="Times New Roman" pitchFamily="18" charset="0"/>
              <a:cs typeface="Times New Roman" pitchFamily="18" charset="0"/>
            </a:rPr>
            <a:t>FONDO PATRIMONIALE</a:t>
          </a:r>
        </a:p>
        <a:p>
          <a:r>
            <a:rPr lang="it-IT" sz="1400" b="1" dirty="0" smtClean="0">
              <a:latin typeface="Times New Roman" pitchFamily="18" charset="0"/>
              <a:cs typeface="Times New Roman" pitchFamily="18" charset="0"/>
            </a:rPr>
            <a:t>ORGANO COMUNE</a:t>
          </a:r>
          <a:endParaRPr lang="it-IT" sz="1400" b="1" dirty="0">
            <a:latin typeface="Times New Roman" pitchFamily="18" charset="0"/>
            <a:cs typeface="Times New Roman" pitchFamily="18" charset="0"/>
          </a:endParaRPr>
        </a:p>
      </dgm:t>
    </dgm:pt>
    <dgm:pt modelId="{10A0B4D5-9AEE-44DB-B611-772CD5A2FB60}" type="parTrans" cxnId="{F21736B7-9F7F-4932-BE62-C1E40EB66ACB}">
      <dgm:prSet/>
      <dgm:spPr/>
      <dgm:t>
        <a:bodyPr/>
        <a:lstStyle/>
        <a:p>
          <a:endParaRPr lang="it-IT"/>
        </a:p>
      </dgm:t>
    </dgm:pt>
    <dgm:pt modelId="{BF5C854B-28EA-4935-B828-904244B0C6B3}" type="sibTrans" cxnId="{F21736B7-9F7F-4932-BE62-C1E40EB66ACB}">
      <dgm:prSet/>
      <dgm:spPr/>
      <dgm:t>
        <a:bodyPr/>
        <a:lstStyle/>
        <a:p>
          <a:endParaRPr lang="it-IT"/>
        </a:p>
      </dgm:t>
    </dgm:pt>
    <dgm:pt modelId="{1111E78F-5AA6-4561-8701-63AC489D8991}" type="pres">
      <dgm:prSet presAssocID="{581E927E-80DF-4880-A0A4-15D0494F4DB7}" presName="hierChild1" presStyleCnt="0">
        <dgm:presLayoutVars>
          <dgm:chPref val="1"/>
          <dgm:dir/>
          <dgm:animOne val="branch"/>
          <dgm:animLvl val="lvl"/>
          <dgm:resizeHandles/>
        </dgm:presLayoutVars>
      </dgm:prSet>
      <dgm:spPr/>
      <dgm:t>
        <a:bodyPr/>
        <a:lstStyle/>
        <a:p>
          <a:endParaRPr lang="it-IT"/>
        </a:p>
      </dgm:t>
    </dgm:pt>
    <dgm:pt modelId="{D6D16241-3CCC-4426-9A0F-F8C4818BA4C4}" type="pres">
      <dgm:prSet presAssocID="{3EC5F764-98FD-46B8-A77F-538112BDE352}" presName="hierRoot1" presStyleCnt="0"/>
      <dgm:spPr/>
    </dgm:pt>
    <dgm:pt modelId="{6D47DA96-99BC-44B7-A1ED-6FDD447962B6}" type="pres">
      <dgm:prSet presAssocID="{3EC5F764-98FD-46B8-A77F-538112BDE352}" presName="composite" presStyleCnt="0"/>
      <dgm:spPr/>
    </dgm:pt>
    <dgm:pt modelId="{4642BCE3-3C43-419C-8F4B-718CBCF451D2}" type="pres">
      <dgm:prSet presAssocID="{3EC5F764-98FD-46B8-A77F-538112BDE352}" presName="background" presStyleLbl="node0" presStyleIdx="0" presStyleCnt="1"/>
      <dgm:spPr>
        <a:solidFill>
          <a:schemeClr val="accent3">
            <a:lumMod val="60000"/>
            <a:lumOff val="40000"/>
          </a:schemeClr>
        </a:solidFill>
      </dgm:spPr>
      <dgm:t>
        <a:bodyPr/>
        <a:lstStyle/>
        <a:p>
          <a:endParaRPr lang="it-IT"/>
        </a:p>
      </dgm:t>
    </dgm:pt>
    <dgm:pt modelId="{A98821C9-5B7D-4ACD-9309-8E4608BD05A5}" type="pres">
      <dgm:prSet presAssocID="{3EC5F764-98FD-46B8-A77F-538112BDE352}" presName="text" presStyleLbl="fgAcc0" presStyleIdx="0" presStyleCnt="1" custLinFactNeighborY="15788">
        <dgm:presLayoutVars>
          <dgm:chPref val="3"/>
        </dgm:presLayoutVars>
      </dgm:prSet>
      <dgm:spPr/>
      <dgm:t>
        <a:bodyPr/>
        <a:lstStyle/>
        <a:p>
          <a:endParaRPr lang="it-IT"/>
        </a:p>
      </dgm:t>
    </dgm:pt>
    <dgm:pt modelId="{8274FA3A-3AC4-4C53-AE8A-621067DFA3B0}" type="pres">
      <dgm:prSet presAssocID="{3EC5F764-98FD-46B8-A77F-538112BDE352}" presName="hierChild2" presStyleCnt="0"/>
      <dgm:spPr/>
    </dgm:pt>
    <dgm:pt modelId="{6358E6E4-7DBF-48B0-B2FD-85026A81A518}" type="pres">
      <dgm:prSet presAssocID="{B047A6C8-A26D-492A-A0E2-2A3DDE339A43}" presName="Name10" presStyleLbl="parChTrans1D2" presStyleIdx="0" presStyleCnt="2"/>
      <dgm:spPr/>
      <dgm:t>
        <a:bodyPr/>
        <a:lstStyle/>
        <a:p>
          <a:endParaRPr lang="it-IT"/>
        </a:p>
      </dgm:t>
    </dgm:pt>
    <dgm:pt modelId="{5E0A0C79-2DE9-410B-B7B6-85247E84765D}" type="pres">
      <dgm:prSet presAssocID="{4FE102D8-7519-49A8-B32B-B1AEEEB405C8}" presName="hierRoot2" presStyleCnt="0"/>
      <dgm:spPr/>
    </dgm:pt>
    <dgm:pt modelId="{B62E59B0-CF0F-44E6-A515-AAFBC8F868CA}" type="pres">
      <dgm:prSet presAssocID="{4FE102D8-7519-49A8-B32B-B1AEEEB405C8}" presName="composite2" presStyleCnt="0"/>
      <dgm:spPr/>
    </dgm:pt>
    <dgm:pt modelId="{EEFA9C45-DD5E-43DF-9DC1-4C8BCE593797}" type="pres">
      <dgm:prSet presAssocID="{4FE102D8-7519-49A8-B32B-B1AEEEB405C8}" presName="background2" presStyleLbl="node2" presStyleIdx="0" presStyleCnt="2"/>
      <dgm:spPr/>
    </dgm:pt>
    <dgm:pt modelId="{9B6DA119-598C-42DD-AE3A-9AFEC9B7E176}" type="pres">
      <dgm:prSet presAssocID="{4FE102D8-7519-49A8-B32B-B1AEEEB405C8}" presName="text2" presStyleLbl="fgAcc2" presStyleIdx="0" presStyleCnt="2" custScaleX="113870" custLinFactNeighborX="2532" custLinFactNeighborY="4074">
        <dgm:presLayoutVars>
          <dgm:chPref val="3"/>
        </dgm:presLayoutVars>
      </dgm:prSet>
      <dgm:spPr/>
      <dgm:t>
        <a:bodyPr/>
        <a:lstStyle/>
        <a:p>
          <a:endParaRPr lang="it-IT"/>
        </a:p>
      </dgm:t>
    </dgm:pt>
    <dgm:pt modelId="{815A0F89-A556-4A43-93EA-3D82DED00718}" type="pres">
      <dgm:prSet presAssocID="{4FE102D8-7519-49A8-B32B-B1AEEEB405C8}" presName="hierChild3" presStyleCnt="0"/>
      <dgm:spPr/>
    </dgm:pt>
    <dgm:pt modelId="{7B4355AF-5B07-4A32-9BDD-05D94F33A043}" type="pres">
      <dgm:prSet presAssocID="{2DF3BDC3-418B-4FFA-98E5-383EB29368F4}" presName="Name17" presStyleLbl="parChTrans1D3" presStyleIdx="0" presStyleCnt="3"/>
      <dgm:spPr/>
      <dgm:t>
        <a:bodyPr/>
        <a:lstStyle/>
        <a:p>
          <a:endParaRPr lang="it-IT"/>
        </a:p>
      </dgm:t>
    </dgm:pt>
    <dgm:pt modelId="{BB188E7D-2CD2-4AE0-886F-09692511E9C8}" type="pres">
      <dgm:prSet presAssocID="{5A331662-B094-46D1-A1AC-7D742A6CB1EC}" presName="hierRoot3" presStyleCnt="0"/>
      <dgm:spPr/>
    </dgm:pt>
    <dgm:pt modelId="{B215D916-5795-4D36-9BE9-880DA3DFD6AD}" type="pres">
      <dgm:prSet presAssocID="{5A331662-B094-46D1-A1AC-7D742A6CB1EC}" presName="composite3" presStyleCnt="0"/>
      <dgm:spPr/>
    </dgm:pt>
    <dgm:pt modelId="{253FFD6A-6DF4-4E59-A4ED-EA8AFE4011AD}" type="pres">
      <dgm:prSet presAssocID="{5A331662-B094-46D1-A1AC-7D742A6CB1EC}" presName="background3" presStyleLbl="node3" presStyleIdx="0" presStyleCnt="3"/>
      <dgm:spPr/>
    </dgm:pt>
    <dgm:pt modelId="{AD287BB4-3674-417E-BC8F-3151D2E90916}" type="pres">
      <dgm:prSet presAssocID="{5A331662-B094-46D1-A1AC-7D742A6CB1EC}" presName="text3" presStyleLbl="fgAcc3" presStyleIdx="0" presStyleCnt="3" custScaleX="181684" custScaleY="197634">
        <dgm:presLayoutVars>
          <dgm:chPref val="3"/>
        </dgm:presLayoutVars>
      </dgm:prSet>
      <dgm:spPr/>
      <dgm:t>
        <a:bodyPr/>
        <a:lstStyle/>
        <a:p>
          <a:endParaRPr lang="it-IT"/>
        </a:p>
      </dgm:t>
    </dgm:pt>
    <dgm:pt modelId="{2D816F12-795E-4374-B00D-829A91765801}" type="pres">
      <dgm:prSet presAssocID="{5A331662-B094-46D1-A1AC-7D742A6CB1EC}" presName="hierChild4" presStyleCnt="0"/>
      <dgm:spPr/>
    </dgm:pt>
    <dgm:pt modelId="{C35F51E8-5CEE-4ABB-BB77-020043668A0D}" type="pres">
      <dgm:prSet presAssocID="{A1B5D79F-4840-45F0-BEAD-A0CC52F98B44}" presName="Name17" presStyleLbl="parChTrans1D3" presStyleIdx="1" presStyleCnt="3"/>
      <dgm:spPr/>
      <dgm:t>
        <a:bodyPr/>
        <a:lstStyle/>
        <a:p>
          <a:endParaRPr lang="it-IT"/>
        </a:p>
      </dgm:t>
    </dgm:pt>
    <dgm:pt modelId="{F93ECF82-7A04-49E3-A0EE-C395FC09C0CE}" type="pres">
      <dgm:prSet presAssocID="{F4E918D3-EF65-498D-B31B-2BC9EEA8AF12}" presName="hierRoot3" presStyleCnt="0"/>
      <dgm:spPr/>
    </dgm:pt>
    <dgm:pt modelId="{E9286692-3AD7-45A1-9133-AAB80A97C492}" type="pres">
      <dgm:prSet presAssocID="{F4E918D3-EF65-498D-B31B-2BC9EEA8AF12}" presName="composite3" presStyleCnt="0"/>
      <dgm:spPr/>
    </dgm:pt>
    <dgm:pt modelId="{8FD06FBB-F0DE-4C35-A7ED-72C85F67D823}" type="pres">
      <dgm:prSet presAssocID="{F4E918D3-EF65-498D-B31B-2BC9EEA8AF12}" presName="background3" presStyleLbl="node3" presStyleIdx="1" presStyleCnt="3"/>
      <dgm:spPr/>
    </dgm:pt>
    <dgm:pt modelId="{389FE145-E459-470B-94BC-54A3DEE04E88}" type="pres">
      <dgm:prSet presAssocID="{F4E918D3-EF65-498D-B31B-2BC9EEA8AF12}" presName="text3" presStyleLbl="fgAcc3" presStyleIdx="1" presStyleCnt="3" custScaleX="161477" custScaleY="162203">
        <dgm:presLayoutVars>
          <dgm:chPref val="3"/>
        </dgm:presLayoutVars>
      </dgm:prSet>
      <dgm:spPr/>
      <dgm:t>
        <a:bodyPr/>
        <a:lstStyle/>
        <a:p>
          <a:endParaRPr lang="it-IT"/>
        </a:p>
      </dgm:t>
    </dgm:pt>
    <dgm:pt modelId="{D6D2240A-330A-48DF-96FF-589C062F1E92}" type="pres">
      <dgm:prSet presAssocID="{F4E918D3-EF65-498D-B31B-2BC9EEA8AF12}" presName="hierChild4" presStyleCnt="0"/>
      <dgm:spPr/>
    </dgm:pt>
    <dgm:pt modelId="{012F7B5F-5D9D-40C7-BAF2-A978EDCCDF21}" type="pres">
      <dgm:prSet presAssocID="{8B0F3142-2934-4B7F-A018-F7567DC6310C}" presName="Name10" presStyleLbl="parChTrans1D2" presStyleIdx="1" presStyleCnt="2"/>
      <dgm:spPr/>
      <dgm:t>
        <a:bodyPr/>
        <a:lstStyle/>
        <a:p>
          <a:endParaRPr lang="it-IT"/>
        </a:p>
      </dgm:t>
    </dgm:pt>
    <dgm:pt modelId="{1F390306-F064-4FB2-B478-DA948F08511D}" type="pres">
      <dgm:prSet presAssocID="{5717583D-3153-46F1-BA1E-A337AF032C67}" presName="hierRoot2" presStyleCnt="0"/>
      <dgm:spPr/>
    </dgm:pt>
    <dgm:pt modelId="{295ADF64-CD99-45D9-BACF-8CA26DE7AF15}" type="pres">
      <dgm:prSet presAssocID="{5717583D-3153-46F1-BA1E-A337AF032C67}" presName="composite2" presStyleCnt="0"/>
      <dgm:spPr/>
    </dgm:pt>
    <dgm:pt modelId="{FA68093D-1AC4-442B-9440-4E941DAC6893}" type="pres">
      <dgm:prSet presAssocID="{5717583D-3153-46F1-BA1E-A337AF032C67}" presName="background2" presStyleLbl="node2" presStyleIdx="1" presStyleCnt="2"/>
      <dgm:spPr/>
    </dgm:pt>
    <dgm:pt modelId="{E958B621-FE56-4547-BB32-816C63CF65A5}" type="pres">
      <dgm:prSet presAssocID="{5717583D-3153-46F1-BA1E-A337AF032C67}" presName="text2" presStyleLbl="fgAcc2" presStyleIdx="1" presStyleCnt="2">
        <dgm:presLayoutVars>
          <dgm:chPref val="3"/>
        </dgm:presLayoutVars>
      </dgm:prSet>
      <dgm:spPr/>
      <dgm:t>
        <a:bodyPr/>
        <a:lstStyle/>
        <a:p>
          <a:endParaRPr lang="it-IT"/>
        </a:p>
      </dgm:t>
    </dgm:pt>
    <dgm:pt modelId="{F09E5ADA-98A6-4377-B9B0-9B3E28A04DE7}" type="pres">
      <dgm:prSet presAssocID="{5717583D-3153-46F1-BA1E-A337AF032C67}" presName="hierChild3" presStyleCnt="0"/>
      <dgm:spPr/>
    </dgm:pt>
    <dgm:pt modelId="{C277E6FF-E405-40DB-9AED-16790495DBC7}" type="pres">
      <dgm:prSet presAssocID="{10A0B4D5-9AEE-44DB-B611-772CD5A2FB60}" presName="Name17" presStyleLbl="parChTrans1D3" presStyleIdx="2" presStyleCnt="3"/>
      <dgm:spPr/>
      <dgm:t>
        <a:bodyPr/>
        <a:lstStyle/>
        <a:p>
          <a:endParaRPr lang="it-IT"/>
        </a:p>
      </dgm:t>
    </dgm:pt>
    <dgm:pt modelId="{41AC3250-79D4-44F5-BE77-9F95EAFCFD0B}" type="pres">
      <dgm:prSet presAssocID="{745E6312-5466-4826-95DF-868DD42F2FF0}" presName="hierRoot3" presStyleCnt="0"/>
      <dgm:spPr/>
    </dgm:pt>
    <dgm:pt modelId="{4E6E532A-5725-46AD-A4D8-2391D1C2EAC9}" type="pres">
      <dgm:prSet presAssocID="{745E6312-5466-4826-95DF-868DD42F2FF0}" presName="composite3" presStyleCnt="0"/>
      <dgm:spPr/>
    </dgm:pt>
    <dgm:pt modelId="{22D12479-750E-4FC7-85D5-BC9099C4E7A3}" type="pres">
      <dgm:prSet presAssocID="{745E6312-5466-4826-95DF-868DD42F2FF0}" presName="background3" presStyleLbl="node3" presStyleIdx="2" presStyleCnt="3"/>
      <dgm:spPr/>
    </dgm:pt>
    <dgm:pt modelId="{45D6309A-1E59-4D41-96BB-6067C7535CB8}" type="pres">
      <dgm:prSet presAssocID="{745E6312-5466-4826-95DF-868DD42F2FF0}" presName="text3" presStyleLbl="fgAcc3" presStyleIdx="2" presStyleCnt="3" custScaleX="119061" custScaleY="164000">
        <dgm:presLayoutVars>
          <dgm:chPref val="3"/>
        </dgm:presLayoutVars>
      </dgm:prSet>
      <dgm:spPr/>
      <dgm:t>
        <a:bodyPr/>
        <a:lstStyle/>
        <a:p>
          <a:endParaRPr lang="it-IT"/>
        </a:p>
      </dgm:t>
    </dgm:pt>
    <dgm:pt modelId="{7E91B9CB-1CB4-4967-BE82-4ADAA0CBEF00}" type="pres">
      <dgm:prSet presAssocID="{745E6312-5466-4826-95DF-868DD42F2FF0}" presName="hierChild4" presStyleCnt="0"/>
      <dgm:spPr/>
    </dgm:pt>
  </dgm:ptLst>
  <dgm:cxnLst>
    <dgm:cxn modelId="{618F6832-0C64-4C0F-8345-5259211C231A}" type="presOf" srcId="{3EC5F764-98FD-46B8-A77F-538112BDE352}" destId="{A98821C9-5B7D-4ACD-9309-8E4608BD05A5}" srcOrd="0" destOrd="0" presId="urn:microsoft.com/office/officeart/2005/8/layout/hierarchy1"/>
    <dgm:cxn modelId="{386A6AC6-A719-4593-9BC2-B7950BA88AC4}" srcId="{3EC5F764-98FD-46B8-A77F-538112BDE352}" destId="{5717583D-3153-46F1-BA1E-A337AF032C67}" srcOrd="1" destOrd="0" parTransId="{8B0F3142-2934-4B7F-A018-F7567DC6310C}" sibTransId="{75CC3891-7A50-4C3D-AB11-99259767D361}"/>
    <dgm:cxn modelId="{E7D4CA99-6DA5-4168-B306-183CA6835810}" srcId="{581E927E-80DF-4880-A0A4-15D0494F4DB7}" destId="{3EC5F764-98FD-46B8-A77F-538112BDE352}" srcOrd="0" destOrd="0" parTransId="{25D61AED-F4D1-4951-9F00-06049E06BD28}" sibTransId="{8A637D53-002A-4D60-A4B7-53ECEA018DC9}"/>
    <dgm:cxn modelId="{7F7E5DC8-3322-43DA-9D70-BD550C6EBE59}" type="presOf" srcId="{745E6312-5466-4826-95DF-868DD42F2FF0}" destId="{45D6309A-1E59-4D41-96BB-6067C7535CB8}" srcOrd="0" destOrd="0" presId="urn:microsoft.com/office/officeart/2005/8/layout/hierarchy1"/>
    <dgm:cxn modelId="{E240E1FC-6A84-43CF-87BA-8086A8667709}" srcId="{4FE102D8-7519-49A8-B32B-B1AEEEB405C8}" destId="{F4E918D3-EF65-498D-B31B-2BC9EEA8AF12}" srcOrd="1" destOrd="0" parTransId="{A1B5D79F-4840-45F0-BEAD-A0CC52F98B44}" sibTransId="{A52D9234-EC5F-4B14-A081-02B7F16917E3}"/>
    <dgm:cxn modelId="{91D1A0C7-2A22-4F5C-A7FC-C2470246972A}" type="presOf" srcId="{A1B5D79F-4840-45F0-BEAD-A0CC52F98B44}" destId="{C35F51E8-5CEE-4ABB-BB77-020043668A0D}" srcOrd="0" destOrd="0" presId="urn:microsoft.com/office/officeart/2005/8/layout/hierarchy1"/>
    <dgm:cxn modelId="{584A0F9A-7540-46AA-8E49-6B93AEF78507}" type="presOf" srcId="{10A0B4D5-9AEE-44DB-B611-772CD5A2FB60}" destId="{C277E6FF-E405-40DB-9AED-16790495DBC7}" srcOrd="0" destOrd="0" presId="urn:microsoft.com/office/officeart/2005/8/layout/hierarchy1"/>
    <dgm:cxn modelId="{597A3A7A-01D7-49BB-8849-EC4E55C11CCB}" type="presOf" srcId="{5717583D-3153-46F1-BA1E-A337AF032C67}" destId="{E958B621-FE56-4547-BB32-816C63CF65A5}" srcOrd="0" destOrd="0" presId="urn:microsoft.com/office/officeart/2005/8/layout/hierarchy1"/>
    <dgm:cxn modelId="{E36586AA-020B-45CB-A66D-B9010209819A}" type="presOf" srcId="{581E927E-80DF-4880-A0A4-15D0494F4DB7}" destId="{1111E78F-5AA6-4561-8701-63AC489D8991}" srcOrd="0" destOrd="0" presId="urn:microsoft.com/office/officeart/2005/8/layout/hierarchy1"/>
    <dgm:cxn modelId="{1106CB09-7FD6-4011-B29E-042ACFEBBFEE}" type="presOf" srcId="{8B0F3142-2934-4B7F-A018-F7567DC6310C}" destId="{012F7B5F-5D9D-40C7-BAF2-A978EDCCDF21}" srcOrd="0" destOrd="0" presId="urn:microsoft.com/office/officeart/2005/8/layout/hierarchy1"/>
    <dgm:cxn modelId="{CBA513BF-FF57-42FF-8EC1-D738564BBA17}" type="presOf" srcId="{2DF3BDC3-418B-4FFA-98E5-383EB29368F4}" destId="{7B4355AF-5B07-4A32-9BDD-05D94F33A043}" srcOrd="0" destOrd="0" presId="urn:microsoft.com/office/officeart/2005/8/layout/hierarchy1"/>
    <dgm:cxn modelId="{D507C7CF-67BC-4D49-94CF-5232C4A2D636}" type="presOf" srcId="{B047A6C8-A26D-492A-A0E2-2A3DDE339A43}" destId="{6358E6E4-7DBF-48B0-B2FD-85026A81A518}" srcOrd="0" destOrd="0" presId="urn:microsoft.com/office/officeart/2005/8/layout/hierarchy1"/>
    <dgm:cxn modelId="{59D1DEE2-A0E1-4D80-93FD-85B45CD41C75}" type="presOf" srcId="{5A331662-B094-46D1-A1AC-7D742A6CB1EC}" destId="{AD287BB4-3674-417E-BC8F-3151D2E90916}" srcOrd="0" destOrd="0" presId="urn:microsoft.com/office/officeart/2005/8/layout/hierarchy1"/>
    <dgm:cxn modelId="{F21736B7-9F7F-4932-BE62-C1E40EB66ACB}" srcId="{5717583D-3153-46F1-BA1E-A337AF032C67}" destId="{745E6312-5466-4826-95DF-868DD42F2FF0}" srcOrd="0" destOrd="0" parTransId="{10A0B4D5-9AEE-44DB-B611-772CD5A2FB60}" sibTransId="{BF5C854B-28EA-4935-B828-904244B0C6B3}"/>
    <dgm:cxn modelId="{D1F56CC3-B4B9-468E-B126-5F3FC99827C2}" srcId="{3EC5F764-98FD-46B8-A77F-538112BDE352}" destId="{4FE102D8-7519-49A8-B32B-B1AEEEB405C8}" srcOrd="0" destOrd="0" parTransId="{B047A6C8-A26D-492A-A0E2-2A3DDE339A43}" sibTransId="{C0C52BA6-26D4-4C36-90B0-7EB31FA1B783}"/>
    <dgm:cxn modelId="{581136BB-C012-4945-883C-70B55D5769AA}" type="presOf" srcId="{F4E918D3-EF65-498D-B31B-2BC9EEA8AF12}" destId="{389FE145-E459-470B-94BC-54A3DEE04E88}" srcOrd="0" destOrd="0" presId="urn:microsoft.com/office/officeart/2005/8/layout/hierarchy1"/>
    <dgm:cxn modelId="{F0FEF856-03C1-4162-9690-30C01ACE1F89}" type="presOf" srcId="{4FE102D8-7519-49A8-B32B-B1AEEEB405C8}" destId="{9B6DA119-598C-42DD-AE3A-9AFEC9B7E176}" srcOrd="0" destOrd="0" presId="urn:microsoft.com/office/officeart/2005/8/layout/hierarchy1"/>
    <dgm:cxn modelId="{4D5F0682-C6D2-4809-A645-3FE1BC26E785}" srcId="{4FE102D8-7519-49A8-B32B-B1AEEEB405C8}" destId="{5A331662-B094-46D1-A1AC-7D742A6CB1EC}" srcOrd="0" destOrd="0" parTransId="{2DF3BDC3-418B-4FFA-98E5-383EB29368F4}" sibTransId="{AF085EC1-AED7-4E32-AAF3-0DC1132937BA}"/>
    <dgm:cxn modelId="{321AF0B5-28D8-46CD-8570-A296C17A8468}" type="presParOf" srcId="{1111E78F-5AA6-4561-8701-63AC489D8991}" destId="{D6D16241-3CCC-4426-9A0F-F8C4818BA4C4}" srcOrd="0" destOrd="0" presId="urn:microsoft.com/office/officeart/2005/8/layout/hierarchy1"/>
    <dgm:cxn modelId="{18FF4E01-B39B-4F89-A93C-661D7EBBC370}" type="presParOf" srcId="{D6D16241-3CCC-4426-9A0F-F8C4818BA4C4}" destId="{6D47DA96-99BC-44B7-A1ED-6FDD447962B6}" srcOrd="0" destOrd="0" presId="urn:microsoft.com/office/officeart/2005/8/layout/hierarchy1"/>
    <dgm:cxn modelId="{0F34CA94-39D6-44E9-9130-F905BF5443AD}" type="presParOf" srcId="{6D47DA96-99BC-44B7-A1ED-6FDD447962B6}" destId="{4642BCE3-3C43-419C-8F4B-718CBCF451D2}" srcOrd="0" destOrd="0" presId="urn:microsoft.com/office/officeart/2005/8/layout/hierarchy1"/>
    <dgm:cxn modelId="{C334A4C2-A716-4948-BB09-8223861529EE}" type="presParOf" srcId="{6D47DA96-99BC-44B7-A1ED-6FDD447962B6}" destId="{A98821C9-5B7D-4ACD-9309-8E4608BD05A5}" srcOrd="1" destOrd="0" presId="urn:microsoft.com/office/officeart/2005/8/layout/hierarchy1"/>
    <dgm:cxn modelId="{97ADA740-8D82-43F8-8DDE-CD237E87AFD8}" type="presParOf" srcId="{D6D16241-3CCC-4426-9A0F-F8C4818BA4C4}" destId="{8274FA3A-3AC4-4C53-AE8A-621067DFA3B0}" srcOrd="1" destOrd="0" presId="urn:microsoft.com/office/officeart/2005/8/layout/hierarchy1"/>
    <dgm:cxn modelId="{C6568B5F-AB38-4FFF-A884-A14C1454D36C}" type="presParOf" srcId="{8274FA3A-3AC4-4C53-AE8A-621067DFA3B0}" destId="{6358E6E4-7DBF-48B0-B2FD-85026A81A518}" srcOrd="0" destOrd="0" presId="urn:microsoft.com/office/officeart/2005/8/layout/hierarchy1"/>
    <dgm:cxn modelId="{63463BD9-5BC7-4C5D-BB75-DF4F260B3107}" type="presParOf" srcId="{8274FA3A-3AC4-4C53-AE8A-621067DFA3B0}" destId="{5E0A0C79-2DE9-410B-B7B6-85247E84765D}" srcOrd="1" destOrd="0" presId="urn:microsoft.com/office/officeart/2005/8/layout/hierarchy1"/>
    <dgm:cxn modelId="{E557EC7E-FDFF-4EF5-8773-48B24C8B9207}" type="presParOf" srcId="{5E0A0C79-2DE9-410B-B7B6-85247E84765D}" destId="{B62E59B0-CF0F-44E6-A515-AAFBC8F868CA}" srcOrd="0" destOrd="0" presId="urn:microsoft.com/office/officeart/2005/8/layout/hierarchy1"/>
    <dgm:cxn modelId="{DE695C97-4E36-443D-B34A-ECF575C1D336}" type="presParOf" srcId="{B62E59B0-CF0F-44E6-A515-AAFBC8F868CA}" destId="{EEFA9C45-DD5E-43DF-9DC1-4C8BCE593797}" srcOrd="0" destOrd="0" presId="urn:microsoft.com/office/officeart/2005/8/layout/hierarchy1"/>
    <dgm:cxn modelId="{945585E4-EA43-4760-80B1-A6100158E01E}" type="presParOf" srcId="{B62E59B0-CF0F-44E6-A515-AAFBC8F868CA}" destId="{9B6DA119-598C-42DD-AE3A-9AFEC9B7E176}" srcOrd="1" destOrd="0" presId="urn:microsoft.com/office/officeart/2005/8/layout/hierarchy1"/>
    <dgm:cxn modelId="{EE019A8D-CCC3-4D57-B9CD-6DEDD052F572}" type="presParOf" srcId="{5E0A0C79-2DE9-410B-B7B6-85247E84765D}" destId="{815A0F89-A556-4A43-93EA-3D82DED00718}" srcOrd="1" destOrd="0" presId="urn:microsoft.com/office/officeart/2005/8/layout/hierarchy1"/>
    <dgm:cxn modelId="{CBF507B5-2AB5-4390-A086-64BBB78D4850}" type="presParOf" srcId="{815A0F89-A556-4A43-93EA-3D82DED00718}" destId="{7B4355AF-5B07-4A32-9BDD-05D94F33A043}" srcOrd="0" destOrd="0" presId="urn:microsoft.com/office/officeart/2005/8/layout/hierarchy1"/>
    <dgm:cxn modelId="{842E81B4-ABE7-4633-92C8-00D1F38AD067}" type="presParOf" srcId="{815A0F89-A556-4A43-93EA-3D82DED00718}" destId="{BB188E7D-2CD2-4AE0-886F-09692511E9C8}" srcOrd="1" destOrd="0" presId="urn:microsoft.com/office/officeart/2005/8/layout/hierarchy1"/>
    <dgm:cxn modelId="{B2BDBC98-6119-452E-885B-A05656CE5C00}" type="presParOf" srcId="{BB188E7D-2CD2-4AE0-886F-09692511E9C8}" destId="{B215D916-5795-4D36-9BE9-880DA3DFD6AD}" srcOrd="0" destOrd="0" presId="urn:microsoft.com/office/officeart/2005/8/layout/hierarchy1"/>
    <dgm:cxn modelId="{E5FA097E-988E-42FA-9BF6-F12829A86E69}" type="presParOf" srcId="{B215D916-5795-4D36-9BE9-880DA3DFD6AD}" destId="{253FFD6A-6DF4-4E59-A4ED-EA8AFE4011AD}" srcOrd="0" destOrd="0" presId="urn:microsoft.com/office/officeart/2005/8/layout/hierarchy1"/>
    <dgm:cxn modelId="{184FA2C2-175B-477A-9BA1-B0844BB6AB4E}" type="presParOf" srcId="{B215D916-5795-4D36-9BE9-880DA3DFD6AD}" destId="{AD287BB4-3674-417E-BC8F-3151D2E90916}" srcOrd="1" destOrd="0" presId="urn:microsoft.com/office/officeart/2005/8/layout/hierarchy1"/>
    <dgm:cxn modelId="{C441C46E-6547-4BDC-80A8-C1B760287E1A}" type="presParOf" srcId="{BB188E7D-2CD2-4AE0-886F-09692511E9C8}" destId="{2D816F12-795E-4374-B00D-829A91765801}" srcOrd="1" destOrd="0" presId="urn:microsoft.com/office/officeart/2005/8/layout/hierarchy1"/>
    <dgm:cxn modelId="{62F18339-A24C-449B-94B8-BC2B2B1D3116}" type="presParOf" srcId="{815A0F89-A556-4A43-93EA-3D82DED00718}" destId="{C35F51E8-5CEE-4ABB-BB77-020043668A0D}" srcOrd="2" destOrd="0" presId="urn:microsoft.com/office/officeart/2005/8/layout/hierarchy1"/>
    <dgm:cxn modelId="{E0E9BE04-CC1C-4AAC-B3BC-130BB31EF189}" type="presParOf" srcId="{815A0F89-A556-4A43-93EA-3D82DED00718}" destId="{F93ECF82-7A04-49E3-A0EE-C395FC09C0CE}" srcOrd="3" destOrd="0" presId="urn:microsoft.com/office/officeart/2005/8/layout/hierarchy1"/>
    <dgm:cxn modelId="{1D09E69E-BC35-482B-A4BB-17497044D93B}" type="presParOf" srcId="{F93ECF82-7A04-49E3-A0EE-C395FC09C0CE}" destId="{E9286692-3AD7-45A1-9133-AAB80A97C492}" srcOrd="0" destOrd="0" presId="urn:microsoft.com/office/officeart/2005/8/layout/hierarchy1"/>
    <dgm:cxn modelId="{81CAADB3-4972-44BC-BAD4-044926957DD6}" type="presParOf" srcId="{E9286692-3AD7-45A1-9133-AAB80A97C492}" destId="{8FD06FBB-F0DE-4C35-A7ED-72C85F67D823}" srcOrd="0" destOrd="0" presId="urn:microsoft.com/office/officeart/2005/8/layout/hierarchy1"/>
    <dgm:cxn modelId="{1F1D3E12-A741-499E-95E1-5C333CEFA0B9}" type="presParOf" srcId="{E9286692-3AD7-45A1-9133-AAB80A97C492}" destId="{389FE145-E459-470B-94BC-54A3DEE04E88}" srcOrd="1" destOrd="0" presId="urn:microsoft.com/office/officeart/2005/8/layout/hierarchy1"/>
    <dgm:cxn modelId="{34828DE1-C837-45A4-9E53-AFD0EE6E797D}" type="presParOf" srcId="{F93ECF82-7A04-49E3-A0EE-C395FC09C0CE}" destId="{D6D2240A-330A-48DF-96FF-589C062F1E92}" srcOrd="1" destOrd="0" presId="urn:microsoft.com/office/officeart/2005/8/layout/hierarchy1"/>
    <dgm:cxn modelId="{7F0B47C7-AEDF-4167-8C47-1BAE8A1C7B8B}" type="presParOf" srcId="{8274FA3A-3AC4-4C53-AE8A-621067DFA3B0}" destId="{012F7B5F-5D9D-40C7-BAF2-A978EDCCDF21}" srcOrd="2" destOrd="0" presId="urn:microsoft.com/office/officeart/2005/8/layout/hierarchy1"/>
    <dgm:cxn modelId="{EDDC784F-4974-4D5E-8407-AA91F7CE09D5}" type="presParOf" srcId="{8274FA3A-3AC4-4C53-AE8A-621067DFA3B0}" destId="{1F390306-F064-4FB2-B478-DA948F08511D}" srcOrd="3" destOrd="0" presId="urn:microsoft.com/office/officeart/2005/8/layout/hierarchy1"/>
    <dgm:cxn modelId="{F1221CAD-B83B-4E31-B724-19CD9EA87D27}" type="presParOf" srcId="{1F390306-F064-4FB2-B478-DA948F08511D}" destId="{295ADF64-CD99-45D9-BACF-8CA26DE7AF15}" srcOrd="0" destOrd="0" presId="urn:microsoft.com/office/officeart/2005/8/layout/hierarchy1"/>
    <dgm:cxn modelId="{B19F6CF9-6097-448F-8FC5-D741F722F5D5}" type="presParOf" srcId="{295ADF64-CD99-45D9-BACF-8CA26DE7AF15}" destId="{FA68093D-1AC4-442B-9440-4E941DAC6893}" srcOrd="0" destOrd="0" presId="urn:microsoft.com/office/officeart/2005/8/layout/hierarchy1"/>
    <dgm:cxn modelId="{77E45013-A1D8-4F07-A229-CDA7F78B2DA9}" type="presParOf" srcId="{295ADF64-CD99-45D9-BACF-8CA26DE7AF15}" destId="{E958B621-FE56-4547-BB32-816C63CF65A5}" srcOrd="1" destOrd="0" presId="urn:microsoft.com/office/officeart/2005/8/layout/hierarchy1"/>
    <dgm:cxn modelId="{D9AE0F88-9F06-47EF-BAE2-A67DA9BA29CE}" type="presParOf" srcId="{1F390306-F064-4FB2-B478-DA948F08511D}" destId="{F09E5ADA-98A6-4377-B9B0-9B3E28A04DE7}" srcOrd="1" destOrd="0" presId="urn:microsoft.com/office/officeart/2005/8/layout/hierarchy1"/>
    <dgm:cxn modelId="{E5478CB6-0659-4A53-B644-BB906033237C}" type="presParOf" srcId="{F09E5ADA-98A6-4377-B9B0-9B3E28A04DE7}" destId="{C277E6FF-E405-40DB-9AED-16790495DBC7}" srcOrd="0" destOrd="0" presId="urn:microsoft.com/office/officeart/2005/8/layout/hierarchy1"/>
    <dgm:cxn modelId="{37E58AE7-F137-4287-B1F4-D9EAA7BBE1B7}" type="presParOf" srcId="{F09E5ADA-98A6-4377-B9B0-9B3E28A04DE7}" destId="{41AC3250-79D4-44F5-BE77-9F95EAFCFD0B}" srcOrd="1" destOrd="0" presId="urn:microsoft.com/office/officeart/2005/8/layout/hierarchy1"/>
    <dgm:cxn modelId="{E57CED11-1B59-4939-BB99-D59E79D5232C}" type="presParOf" srcId="{41AC3250-79D4-44F5-BE77-9F95EAFCFD0B}" destId="{4E6E532A-5725-46AD-A4D8-2391D1C2EAC9}" srcOrd="0" destOrd="0" presId="urn:microsoft.com/office/officeart/2005/8/layout/hierarchy1"/>
    <dgm:cxn modelId="{BC573A86-19FA-414B-A81B-1F860D33D01C}" type="presParOf" srcId="{4E6E532A-5725-46AD-A4D8-2391D1C2EAC9}" destId="{22D12479-750E-4FC7-85D5-BC9099C4E7A3}" srcOrd="0" destOrd="0" presId="urn:microsoft.com/office/officeart/2005/8/layout/hierarchy1"/>
    <dgm:cxn modelId="{2D6B83E6-A19E-46CA-AC77-012BC259F1E2}" type="presParOf" srcId="{4E6E532A-5725-46AD-A4D8-2391D1C2EAC9}" destId="{45D6309A-1E59-4D41-96BB-6067C7535CB8}" srcOrd="1" destOrd="0" presId="urn:microsoft.com/office/officeart/2005/8/layout/hierarchy1"/>
    <dgm:cxn modelId="{BAB4AF86-9174-4797-B477-2B7D315BC392}" type="presParOf" srcId="{41AC3250-79D4-44F5-BE77-9F95EAFCFD0B}" destId="{7E91B9CB-1CB4-4967-BE82-4ADAA0CBEF0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8CD84C-3D6A-4159-8928-A681495BE842}" type="doc">
      <dgm:prSet loTypeId="urn:microsoft.com/office/officeart/2005/8/layout/hChevron3" loCatId="process" qsTypeId="urn:microsoft.com/office/officeart/2005/8/quickstyle/simple1" qsCatId="simple" csTypeId="urn:microsoft.com/office/officeart/2005/8/colors/colorful1#1" csCatId="colorful" phldr="1"/>
      <dgm:spPr/>
    </dgm:pt>
    <dgm:pt modelId="{3EC851A8-45E1-480C-A512-A0EA3DE48113}">
      <dgm:prSet phldrT="[Testo]" custT="1">
        <dgm:style>
          <a:lnRef idx="1">
            <a:schemeClr val="accent1"/>
          </a:lnRef>
          <a:fillRef idx="2">
            <a:schemeClr val="accent1"/>
          </a:fillRef>
          <a:effectRef idx="1">
            <a:schemeClr val="accent1"/>
          </a:effectRef>
          <a:fontRef idx="minor">
            <a:schemeClr val="dk1"/>
          </a:fontRef>
        </dgm:style>
      </dgm:prSet>
      <dgm:spPr>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gn="ctr"/>
          <a:r>
            <a:rPr lang="it-IT" sz="2000" b="1" dirty="0" smtClean="0">
              <a:latin typeface="Times New Roman" pitchFamily="18" charset="0"/>
              <a:cs typeface="Times New Roman" pitchFamily="18" charset="0"/>
            </a:rPr>
            <a:t>Innovativa previsione fortemente voluta da Confagricoltura che agevola il contratto di rete attraverso una disciplina più mirata per le imprese agricole.</a:t>
          </a:r>
          <a:endParaRPr lang="it-IT" sz="2000" b="1" dirty="0">
            <a:latin typeface="Times New Roman" pitchFamily="18" charset="0"/>
            <a:cs typeface="Times New Roman" pitchFamily="18" charset="0"/>
          </a:endParaRPr>
        </a:p>
      </dgm:t>
    </dgm:pt>
    <dgm:pt modelId="{402C11C6-CA2F-480A-90EC-D02164FB3454}" type="parTrans" cxnId="{64729CB3-E7CE-4C28-A617-9A1A49491B95}">
      <dgm:prSet/>
      <dgm:spPr/>
      <dgm:t>
        <a:bodyPr/>
        <a:lstStyle/>
        <a:p>
          <a:endParaRPr lang="it-IT"/>
        </a:p>
      </dgm:t>
    </dgm:pt>
    <dgm:pt modelId="{9A83EB7A-EB56-418A-803E-CA93F08E30DB}" type="sibTrans" cxnId="{64729CB3-E7CE-4C28-A617-9A1A49491B95}">
      <dgm:prSet/>
      <dgm:spPr/>
      <dgm:t>
        <a:bodyPr/>
        <a:lstStyle/>
        <a:p>
          <a:endParaRPr lang="it-IT"/>
        </a:p>
      </dgm:t>
    </dgm:pt>
    <dgm:pt modelId="{AF19D24F-0731-404B-A211-740259D8A32D}" type="pres">
      <dgm:prSet presAssocID="{C08CD84C-3D6A-4159-8928-A681495BE842}" presName="Name0" presStyleCnt="0">
        <dgm:presLayoutVars>
          <dgm:dir/>
          <dgm:resizeHandles val="exact"/>
        </dgm:presLayoutVars>
      </dgm:prSet>
      <dgm:spPr/>
    </dgm:pt>
    <dgm:pt modelId="{4152AAFD-2438-4248-984B-1FE3006BB71D}" type="pres">
      <dgm:prSet presAssocID="{3EC851A8-45E1-480C-A512-A0EA3DE48113}" presName="parTxOnly" presStyleLbl="node1" presStyleIdx="0" presStyleCnt="1" custScaleX="133638" custScaleY="146011" custLinFactNeighborX="-22" custLinFactNeighborY="-23054">
        <dgm:presLayoutVars>
          <dgm:bulletEnabled val="1"/>
        </dgm:presLayoutVars>
      </dgm:prSet>
      <dgm:spPr/>
      <dgm:t>
        <a:bodyPr/>
        <a:lstStyle/>
        <a:p>
          <a:endParaRPr lang="it-IT"/>
        </a:p>
      </dgm:t>
    </dgm:pt>
  </dgm:ptLst>
  <dgm:cxnLst>
    <dgm:cxn modelId="{44BBE5C5-DE28-4C2E-B098-B989E7935FB8}" type="presOf" srcId="{3EC851A8-45E1-480C-A512-A0EA3DE48113}" destId="{4152AAFD-2438-4248-984B-1FE3006BB71D}" srcOrd="0" destOrd="0" presId="urn:microsoft.com/office/officeart/2005/8/layout/hChevron3"/>
    <dgm:cxn modelId="{D098597F-DA17-4CB8-A880-14D269289C33}" type="presOf" srcId="{C08CD84C-3D6A-4159-8928-A681495BE842}" destId="{AF19D24F-0731-404B-A211-740259D8A32D}" srcOrd="0" destOrd="0" presId="urn:microsoft.com/office/officeart/2005/8/layout/hChevron3"/>
    <dgm:cxn modelId="{64729CB3-E7CE-4C28-A617-9A1A49491B95}" srcId="{C08CD84C-3D6A-4159-8928-A681495BE842}" destId="{3EC851A8-45E1-480C-A512-A0EA3DE48113}" srcOrd="0" destOrd="0" parTransId="{402C11C6-CA2F-480A-90EC-D02164FB3454}" sibTransId="{9A83EB7A-EB56-418A-803E-CA93F08E30DB}"/>
    <dgm:cxn modelId="{EAAB12D9-468C-44DA-A00C-E69A926FF0EA}" type="presParOf" srcId="{AF19D24F-0731-404B-A211-740259D8A32D}" destId="{4152AAFD-2438-4248-984B-1FE3006BB71D}" srcOrd="0" destOrd="0" presId="urn:microsoft.com/office/officeart/2005/8/layout/hChevron3"/>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0F5494-833D-49B1-BA86-2A6A1C609770}"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it-IT"/>
        </a:p>
      </dgm:t>
    </dgm:pt>
    <dgm:pt modelId="{6EA121D1-1BCD-4CEC-9980-996D1A31748B}">
      <dgm:prSet phldrT="[Testo]" custT="1"/>
      <dgm:spPr>
        <a:ln>
          <a:solidFill>
            <a:schemeClr val="tx1"/>
          </a:solidFill>
        </a:ln>
      </dgm:spPr>
      <dgm:t>
        <a:bodyPr/>
        <a:lstStyle/>
        <a:p>
          <a:r>
            <a:rPr lang="it-IT" sz="1800" b="1" dirty="0" smtClean="0">
              <a:latin typeface="Times New Roman" pitchFamily="18" charset="0"/>
              <a:cs typeface="Times New Roman" pitchFamily="18" charset="0"/>
            </a:rPr>
            <a:t>Contratto di rete </a:t>
          </a:r>
          <a:endParaRPr lang="it-IT" sz="1800" b="1" dirty="0">
            <a:latin typeface="Times New Roman" pitchFamily="18" charset="0"/>
            <a:cs typeface="Times New Roman" pitchFamily="18" charset="0"/>
          </a:endParaRPr>
        </a:p>
      </dgm:t>
    </dgm:pt>
    <dgm:pt modelId="{371EE35A-8D2E-47ED-8D96-B39B239A3293}" type="parTrans" cxnId="{E3CD911E-D168-4621-8D32-0FCBDF704597}">
      <dgm:prSet/>
      <dgm:spPr/>
      <dgm:t>
        <a:bodyPr/>
        <a:lstStyle/>
        <a:p>
          <a:endParaRPr lang="it-IT"/>
        </a:p>
      </dgm:t>
    </dgm:pt>
    <dgm:pt modelId="{D0A58424-85D9-415C-9BC3-FEE673C44910}" type="sibTrans" cxnId="{E3CD911E-D168-4621-8D32-0FCBDF704597}">
      <dgm:prSet/>
      <dgm:spPr/>
      <dgm:t>
        <a:bodyPr/>
        <a:lstStyle/>
        <a:p>
          <a:endParaRPr lang="it-IT"/>
        </a:p>
      </dgm:t>
    </dgm:pt>
    <dgm:pt modelId="{221D81E0-33F9-41A4-806B-A64F128F3339}">
      <dgm:prSet phldrT="[Testo]" custT="1"/>
      <dgm:spPr/>
      <dgm:t>
        <a:bodyPr/>
        <a:lstStyle/>
        <a:p>
          <a:pPr algn="just"/>
          <a:r>
            <a:rPr lang="it-IT" sz="1800" dirty="0" smtClean="0">
              <a:latin typeface="Times New Roman" pitchFamily="18" charset="0"/>
              <a:cs typeface="Times New Roman" pitchFamily="18" charset="0"/>
            </a:rPr>
            <a:t>due o più imprese agricole</a:t>
          </a:r>
          <a:endParaRPr lang="it-IT" sz="1800" dirty="0">
            <a:latin typeface="Times New Roman" pitchFamily="18" charset="0"/>
            <a:cs typeface="Times New Roman" pitchFamily="18" charset="0"/>
          </a:endParaRPr>
        </a:p>
      </dgm:t>
    </dgm:pt>
    <dgm:pt modelId="{0A50636C-0146-436E-AE1C-7D5777448D44}" type="parTrans" cxnId="{6DC20F77-2C23-40CA-9201-A89AB302398A}">
      <dgm:prSet/>
      <dgm:spPr/>
      <dgm:t>
        <a:bodyPr/>
        <a:lstStyle/>
        <a:p>
          <a:endParaRPr lang="it-IT"/>
        </a:p>
      </dgm:t>
    </dgm:pt>
    <dgm:pt modelId="{CA66F36C-19C5-421F-BB3A-A15E28203BFF}" type="sibTrans" cxnId="{6DC20F77-2C23-40CA-9201-A89AB302398A}">
      <dgm:prSet/>
      <dgm:spPr/>
      <dgm:t>
        <a:bodyPr/>
        <a:lstStyle/>
        <a:p>
          <a:endParaRPr lang="it-IT"/>
        </a:p>
      </dgm:t>
    </dgm:pt>
    <dgm:pt modelId="{2097FBA3-2CBE-432E-8EC8-46A34EFC872F}">
      <dgm:prSet phldrT="[Testo]" custT="1"/>
      <dgm:spPr>
        <a:ln>
          <a:solidFill>
            <a:schemeClr val="tx1"/>
          </a:solidFill>
        </a:ln>
      </dgm:spPr>
      <dgm:t>
        <a:bodyPr/>
        <a:lstStyle/>
        <a:p>
          <a:r>
            <a:rPr lang="it-IT" sz="1800" b="1" dirty="0" smtClean="0">
              <a:latin typeface="Times New Roman" pitchFamily="18" charset="0"/>
              <a:cs typeface="Times New Roman" pitchFamily="18" charset="0"/>
            </a:rPr>
            <a:t>Programma comune</a:t>
          </a:r>
          <a:endParaRPr lang="it-IT" sz="1800" b="1" dirty="0">
            <a:latin typeface="Times New Roman" pitchFamily="18" charset="0"/>
            <a:cs typeface="Times New Roman" pitchFamily="18" charset="0"/>
          </a:endParaRPr>
        </a:p>
      </dgm:t>
    </dgm:pt>
    <dgm:pt modelId="{86D7797A-1265-4F51-AB70-DA4C30554719}" type="parTrans" cxnId="{20C42EBD-F033-474E-BC64-3D905305FF25}">
      <dgm:prSet/>
      <dgm:spPr/>
      <dgm:t>
        <a:bodyPr/>
        <a:lstStyle/>
        <a:p>
          <a:endParaRPr lang="it-IT"/>
        </a:p>
      </dgm:t>
    </dgm:pt>
    <dgm:pt modelId="{F1B49066-B8AD-4271-A94A-B4BC672ED9EF}" type="sibTrans" cxnId="{20C42EBD-F033-474E-BC64-3D905305FF25}">
      <dgm:prSet/>
      <dgm:spPr/>
      <dgm:t>
        <a:bodyPr/>
        <a:lstStyle/>
        <a:p>
          <a:endParaRPr lang="it-IT"/>
        </a:p>
      </dgm:t>
    </dgm:pt>
    <dgm:pt modelId="{6B5FD584-2A9C-46F0-ADFB-B2189D39957E}">
      <dgm:prSet phldrT="[Testo]" custT="1"/>
      <dgm:spPr>
        <a:ln>
          <a:solidFill>
            <a:schemeClr val="tx1"/>
          </a:solidFill>
        </a:ln>
      </dgm:spPr>
      <dgm:t>
        <a:bodyPr/>
        <a:lstStyle/>
        <a:p>
          <a:r>
            <a:rPr lang="it-IT" sz="1800" b="1" dirty="0" smtClean="0">
              <a:latin typeface="Times New Roman" pitchFamily="18" charset="0"/>
              <a:cs typeface="Times New Roman" pitchFamily="18" charset="0"/>
            </a:rPr>
            <a:t>Prodotto agricolo comune</a:t>
          </a:r>
          <a:endParaRPr lang="it-IT" sz="1800" b="1" dirty="0">
            <a:latin typeface="Times New Roman" pitchFamily="18" charset="0"/>
            <a:cs typeface="Times New Roman" pitchFamily="18" charset="0"/>
          </a:endParaRPr>
        </a:p>
      </dgm:t>
    </dgm:pt>
    <dgm:pt modelId="{A7D7FEFB-D85C-4D39-97E2-637385D3CEA3}" type="parTrans" cxnId="{D66651D3-E984-4D2E-8489-FA4479A31835}">
      <dgm:prSet/>
      <dgm:spPr/>
      <dgm:t>
        <a:bodyPr/>
        <a:lstStyle/>
        <a:p>
          <a:endParaRPr lang="it-IT"/>
        </a:p>
      </dgm:t>
    </dgm:pt>
    <dgm:pt modelId="{A1E2D00E-B6F8-43EF-AD75-FD09CF69DCA6}" type="sibTrans" cxnId="{D66651D3-E984-4D2E-8489-FA4479A31835}">
      <dgm:prSet/>
      <dgm:spPr/>
      <dgm:t>
        <a:bodyPr/>
        <a:lstStyle/>
        <a:p>
          <a:endParaRPr lang="it-IT"/>
        </a:p>
      </dgm:t>
    </dgm:pt>
    <dgm:pt modelId="{31D7C65A-F804-46C6-AC63-82BE38F59CCB}">
      <dgm:prSet phldrT="[Testo]" custT="1"/>
      <dgm:spPr/>
      <dgm:t>
        <a:bodyPr/>
        <a:lstStyle/>
        <a:p>
          <a:pPr algn="just"/>
          <a:r>
            <a:rPr lang="it-IT" sz="1800" dirty="0" smtClean="0">
              <a:latin typeface="Times New Roman" pitchFamily="18" charset="0"/>
              <a:cs typeface="Times New Roman" pitchFamily="18" charset="0"/>
            </a:rPr>
            <a:t>attribuito a ciascun contraente a titolo originario</a:t>
          </a:r>
          <a:endParaRPr lang="it-IT" sz="1800" dirty="0">
            <a:latin typeface="Times New Roman" pitchFamily="18" charset="0"/>
            <a:cs typeface="Times New Roman" pitchFamily="18" charset="0"/>
          </a:endParaRPr>
        </a:p>
      </dgm:t>
    </dgm:pt>
    <dgm:pt modelId="{9D8E44CB-742E-44FC-AEA2-C16A951F0F06}" type="parTrans" cxnId="{94666267-0784-48C2-BB5A-3B073A0075FA}">
      <dgm:prSet/>
      <dgm:spPr/>
      <dgm:t>
        <a:bodyPr/>
        <a:lstStyle/>
        <a:p>
          <a:endParaRPr lang="it-IT"/>
        </a:p>
      </dgm:t>
    </dgm:pt>
    <dgm:pt modelId="{1ED6EC9B-C0A3-4466-9060-F642EE31209B}" type="sibTrans" cxnId="{94666267-0784-48C2-BB5A-3B073A0075FA}">
      <dgm:prSet/>
      <dgm:spPr/>
      <dgm:t>
        <a:bodyPr/>
        <a:lstStyle/>
        <a:p>
          <a:endParaRPr lang="it-IT"/>
        </a:p>
      </dgm:t>
    </dgm:pt>
    <dgm:pt modelId="{B7CCF73A-5597-4A12-A5C4-43B50D3897FD}">
      <dgm:prSet phldrT="[Testo]" custT="1"/>
      <dgm:spPr/>
      <dgm:t>
        <a:bodyPr/>
        <a:lstStyle/>
        <a:p>
          <a:pPr algn="just"/>
          <a:r>
            <a:rPr lang="it-IT" sz="1800" dirty="0" smtClean="0">
              <a:latin typeface="Times New Roman" pitchFamily="18" charset="0"/>
              <a:cs typeface="Times New Roman" pitchFamily="18" charset="0"/>
            </a:rPr>
            <a:t>innovazione e competitività</a:t>
          </a:r>
          <a:endParaRPr lang="it-IT" sz="1800" dirty="0">
            <a:latin typeface="Times New Roman" pitchFamily="18" charset="0"/>
            <a:cs typeface="Times New Roman" pitchFamily="18" charset="0"/>
          </a:endParaRPr>
        </a:p>
      </dgm:t>
    </dgm:pt>
    <dgm:pt modelId="{EE3DD63D-0D88-4B81-BF88-C198E653685F}" type="sibTrans" cxnId="{27364FB3-0598-4FDC-9346-427F5E907E7D}">
      <dgm:prSet/>
      <dgm:spPr/>
      <dgm:t>
        <a:bodyPr/>
        <a:lstStyle/>
        <a:p>
          <a:endParaRPr lang="it-IT"/>
        </a:p>
      </dgm:t>
    </dgm:pt>
    <dgm:pt modelId="{A0A912EC-4BC7-4710-96BF-1DFAEE578DE5}" type="parTrans" cxnId="{27364FB3-0598-4FDC-9346-427F5E907E7D}">
      <dgm:prSet/>
      <dgm:spPr/>
      <dgm:t>
        <a:bodyPr/>
        <a:lstStyle/>
        <a:p>
          <a:endParaRPr lang="it-IT"/>
        </a:p>
      </dgm:t>
    </dgm:pt>
    <dgm:pt modelId="{31A4AC26-963C-4EF6-855A-C0453F20F56C}">
      <dgm:prSet phldrT="[Testo]" custT="1"/>
      <dgm:spPr/>
      <dgm:t>
        <a:bodyPr/>
        <a:lstStyle/>
        <a:p>
          <a:pPr algn="just"/>
          <a:r>
            <a:rPr lang="it-IT" sz="1800" dirty="0" smtClean="0">
              <a:latin typeface="Times New Roman" pitchFamily="18" charset="0"/>
              <a:cs typeface="Times New Roman" pitchFamily="18" charset="0"/>
            </a:rPr>
            <a:t>Diritti ed obblighi assunti da ciascun partecipante</a:t>
          </a:r>
          <a:endParaRPr lang="it-IT" sz="1800" dirty="0">
            <a:latin typeface="Times New Roman" pitchFamily="18" charset="0"/>
            <a:cs typeface="Times New Roman" pitchFamily="18" charset="0"/>
          </a:endParaRPr>
        </a:p>
      </dgm:t>
    </dgm:pt>
    <dgm:pt modelId="{213ED6AF-BC3C-432B-ABBE-D34B6A73D84D}" type="parTrans" cxnId="{F855ACA2-3438-4416-855B-EE8524459E82}">
      <dgm:prSet/>
      <dgm:spPr/>
      <dgm:t>
        <a:bodyPr/>
        <a:lstStyle/>
        <a:p>
          <a:endParaRPr lang="it-IT"/>
        </a:p>
      </dgm:t>
    </dgm:pt>
    <dgm:pt modelId="{78F99BAA-888D-4F2A-8A93-C9B4EA7F20CF}" type="sibTrans" cxnId="{F855ACA2-3438-4416-855B-EE8524459E82}">
      <dgm:prSet/>
      <dgm:spPr/>
      <dgm:t>
        <a:bodyPr/>
        <a:lstStyle/>
        <a:p>
          <a:endParaRPr lang="it-IT"/>
        </a:p>
      </dgm:t>
    </dgm:pt>
    <dgm:pt modelId="{9BFB939E-C70D-40B1-9A9B-94C42F7C0341}">
      <dgm:prSet phldrT="[Testo]" custT="1"/>
      <dgm:spPr/>
      <dgm:t>
        <a:bodyPr/>
        <a:lstStyle/>
        <a:p>
          <a:pPr algn="just"/>
          <a:r>
            <a:rPr lang="it-IT" sz="1800" dirty="0" smtClean="0">
              <a:latin typeface="Times New Roman" pitchFamily="18" charset="0"/>
              <a:cs typeface="Times New Roman" pitchFamily="18" charset="0"/>
            </a:rPr>
            <a:t>ripartito fra i contraenti in natura secondo quote stabilite dal contratto di rete  </a:t>
          </a:r>
          <a:r>
            <a:rPr lang="it-IT" sz="1800" dirty="0" smtClean="0"/>
            <a:t> </a:t>
          </a:r>
          <a:endParaRPr lang="it-IT" sz="1800" dirty="0"/>
        </a:p>
      </dgm:t>
    </dgm:pt>
    <dgm:pt modelId="{83FC50D3-225A-474E-82F3-B4BC718F920E}" type="parTrans" cxnId="{65F353FA-7082-4657-AF42-A216F655E0C1}">
      <dgm:prSet/>
      <dgm:spPr/>
      <dgm:t>
        <a:bodyPr/>
        <a:lstStyle/>
        <a:p>
          <a:endParaRPr lang="it-IT"/>
        </a:p>
      </dgm:t>
    </dgm:pt>
    <dgm:pt modelId="{524BDF73-597B-4512-BC49-B647F11E842F}" type="sibTrans" cxnId="{65F353FA-7082-4657-AF42-A216F655E0C1}">
      <dgm:prSet/>
      <dgm:spPr/>
      <dgm:t>
        <a:bodyPr/>
        <a:lstStyle/>
        <a:p>
          <a:endParaRPr lang="it-IT"/>
        </a:p>
      </dgm:t>
    </dgm:pt>
    <dgm:pt modelId="{C839309B-3B80-40CE-8B10-8F4787566505}">
      <dgm:prSet phldrT="[Testo]" custT="1"/>
      <dgm:spPr/>
      <dgm:t>
        <a:bodyPr/>
        <a:lstStyle/>
        <a:p>
          <a:pPr algn="just"/>
          <a:r>
            <a:rPr lang="it-IT" sz="1800" dirty="0" smtClean="0">
              <a:latin typeface="Times New Roman" pitchFamily="18" charset="0"/>
              <a:cs typeface="Times New Roman" pitchFamily="18" charset="0"/>
            </a:rPr>
            <a:t>Attività che le imprese si impegnano reciprocamente a svolgere, dirette alla realizzazione di prodotti agricoli comuni al cui processo produttivo hanno partecipato e contribuito </a:t>
          </a:r>
          <a:endParaRPr lang="it-IT" sz="1800" dirty="0">
            <a:latin typeface="Times New Roman" pitchFamily="18" charset="0"/>
            <a:cs typeface="Times New Roman" pitchFamily="18" charset="0"/>
          </a:endParaRPr>
        </a:p>
      </dgm:t>
    </dgm:pt>
    <dgm:pt modelId="{3BA1E4A1-1A63-4987-8B24-05A5BA73C31B}" type="parTrans" cxnId="{F9A4498A-AF84-4E9E-B834-C579A540E298}">
      <dgm:prSet/>
      <dgm:spPr/>
      <dgm:t>
        <a:bodyPr/>
        <a:lstStyle/>
        <a:p>
          <a:endParaRPr lang="it-IT"/>
        </a:p>
      </dgm:t>
    </dgm:pt>
    <dgm:pt modelId="{86F6CFC8-3B33-4570-BFE6-B61EB7C59A0C}" type="sibTrans" cxnId="{F9A4498A-AF84-4E9E-B834-C579A540E298}">
      <dgm:prSet/>
      <dgm:spPr/>
      <dgm:t>
        <a:bodyPr/>
        <a:lstStyle/>
        <a:p>
          <a:endParaRPr lang="it-IT"/>
        </a:p>
      </dgm:t>
    </dgm:pt>
    <dgm:pt modelId="{4903DCEF-EC72-4DCC-A358-19F2BAE0CB0D}" type="pres">
      <dgm:prSet presAssocID="{230F5494-833D-49B1-BA86-2A6A1C609770}" presName="linear" presStyleCnt="0">
        <dgm:presLayoutVars>
          <dgm:dir/>
          <dgm:animLvl val="lvl"/>
          <dgm:resizeHandles val="exact"/>
        </dgm:presLayoutVars>
      </dgm:prSet>
      <dgm:spPr/>
      <dgm:t>
        <a:bodyPr/>
        <a:lstStyle/>
        <a:p>
          <a:endParaRPr lang="it-IT"/>
        </a:p>
      </dgm:t>
    </dgm:pt>
    <dgm:pt modelId="{2C181E5C-16EA-4C4B-861C-1996D87BA915}" type="pres">
      <dgm:prSet presAssocID="{6EA121D1-1BCD-4CEC-9980-996D1A31748B}" presName="parentLin" presStyleCnt="0"/>
      <dgm:spPr/>
      <dgm:t>
        <a:bodyPr/>
        <a:lstStyle/>
        <a:p>
          <a:endParaRPr lang="it-IT"/>
        </a:p>
      </dgm:t>
    </dgm:pt>
    <dgm:pt modelId="{1E432A60-03FB-4D70-BB8E-C6B91D1A6198}" type="pres">
      <dgm:prSet presAssocID="{6EA121D1-1BCD-4CEC-9980-996D1A31748B}" presName="parentLeftMargin" presStyleLbl="node1" presStyleIdx="0" presStyleCnt="3"/>
      <dgm:spPr/>
      <dgm:t>
        <a:bodyPr/>
        <a:lstStyle/>
        <a:p>
          <a:endParaRPr lang="it-IT"/>
        </a:p>
      </dgm:t>
    </dgm:pt>
    <dgm:pt modelId="{E859D533-DF69-45E4-AFAF-087A0566B1BD}" type="pres">
      <dgm:prSet presAssocID="{6EA121D1-1BCD-4CEC-9980-996D1A31748B}" presName="parentText" presStyleLbl="node1" presStyleIdx="0" presStyleCnt="3">
        <dgm:presLayoutVars>
          <dgm:chMax val="0"/>
          <dgm:bulletEnabled val="1"/>
        </dgm:presLayoutVars>
      </dgm:prSet>
      <dgm:spPr/>
      <dgm:t>
        <a:bodyPr/>
        <a:lstStyle/>
        <a:p>
          <a:endParaRPr lang="it-IT"/>
        </a:p>
      </dgm:t>
    </dgm:pt>
    <dgm:pt modelId="{0D3EC471-093D-4464-A261-EF1D88DF804C}" type="pres">
      <dgm:prSet presAssocID="{6EA121D1-1BCD-4CEC-9980-996D1A31748B}" presName="negativeSpace" presStyleCnt="0"/>
      <dgm:spPr/>
      <dgm:t>
        <a:bodyPr/>
        <a:lstStyle/>
        <a:p>
          <a:endParaRPr lang="it-IT"/>
        </a:p>
      </dgm:t>
    </dgm:pt>
    <dgm:pt modelId="{71CE6996-2DA8-4150-864A-48CFDD78679B}" type="pres">
      <dgm:prSet presAssocID="{6EA121D1-1BCD-4CEC-9980-996D1A31748B}" presName="childText" presStyleLbl="conFgAcc1" presStyleIdx="0" presStyleCnt="3" custLinFactNeighborX="1099">
        <dgm:presLayoutVars>
          <dgm:bulletEnabled val="1"/>
        </dgm:presLayoutVars>
      </dgm:prSet>
      <dgm:spPr/>
      <dgm:t>
        <a:bodyPr/>
        <a:lstStyle/>
        <a:p>
          <a:endParaRPr lang="it-IT"/>
        </a:p>
      </dgm:t>
    </dgm:pt>
    <dgm:pt modelId="{F7BDF01C-F327-4ADC-A792-68E8233916AE}" type="pres">
      <dgm:prSet presAssocID="{D0A58424-85D9-415C-9BC3-FEE673C44910}" presName="spaceBetweenRectangles" presStyleCnt="0"/>
      <dgm:spPr/>
      <dgm:t>
        <a:bodyPr/>
        <a:lstStyle/>
        <a:p>
          <a:endParaRPr lang="it-IT"/>
        </a:p>
      </dgm:t>
    </dgm:pt>
    <dgm:pt modelId="{990D298C-FD1B-4828-A520-9BADBC6BCE69}" type="pres">
      <dgm:prSet presAssocID="{2097FBA3-2CBE-432E-8EC8-46A34EFC872F}" presName="parentLin" presStyleCnt="0"/>
      <dgm:spPr/>
      <dgm:t>
        <a:bodyPr/>
        <a:lstStyle/>
        <a:p>
          <a:endParaRPr lang="it-IT"/>
        </a:p>
      </dgm:t>
    </dgm:pt>
    <dgm:pt modelId="{E06F46B7-BFDD-4711-8958-44658EE63FF8}" type="pres">
      <dgm:prSet presAssocID="{2097FBA3-2CBE-432E-8EC8-46A34EFC872F}" presName="parentLeftMargin" presStyleLbl="node1" presStyleIdx="0" presStyleCnt="3"/>
      <dgm:spPr/>
      <dgm:t>
        <a:bodyPr/>
        <a:lstStyle/>
        <a:p>
          <a:endParaRPr lang="it-IT"/>
        </a:p>
      </dgm:t>
    </dgm:pt>
    <dgm:pt modelId="{0E660B34-B448-457D-A5BB-7FE73233F3E6}" type="pres">
      <dgm:prSet presAssocID="{2097FBA3-2CBE-432E-8EC8-46A34EFC872F}" presName="parentText" presStyleLbl="node1" presStyleIdx="1" presStyleCnt="3">
        <dgm:presLayoutVars>
          <dgm:chMax val="0"/>
          <dgm:bulletEnabled val="1"/>
        </dgm:presLayoutVars>
      </dgm:prSet>
      <dgm:spPr/>
      <dgm:t>
        <a:bodyPr/>
        <a:lstStyle/>
        <a:p>
          <a:endParaRPr lang="it-IT"/>
        </a:p>
      </dgm:t>
    </dgm:pt>
    <dgm:pt modelId="{F5594CBB-E9F3-4851-B70B-AFE0EE6444B8}" type="pres">
      <dgm:prSet presAssocID="{2097FBA3-2CBE-432E-8EC8-46A34EFC872F}" presName="negativeSpace" presStyleCnt="0"/>
      <dgm:spPr/>
      <dgm:t>
        <a:bodyPr/>
        <a:lstStyle/>
        <a:p>
          <a:endParaRPr lang="it-IT"/>
        </a:p>
      </dgm:t>
    </dgm:pt>
    <dgm:pt modelId="{CA602765-98C1-4723-88A4-6C697D41910E}" type="pres">
      <dgm:prSet presAssocID="{2097FBA3-2CBE-432E-8EC8-46A34EFC872F}" presName="childText" presStyleLbl="conFgAcc1" presStyleIdx="1" presStyleCnt="3">
        <dgm:presLayoutVars>
          <dgm:bulletEnabled val="1"/>
        </dgm:presLayoutVars>
      </dgm:prSet>
      <dgm:spPr/>
      <dgm:t>
        <a:bodyPr/>
        <a:lstStyle/>
        <a:p>
          <a:endParaRPr lang="it-IT"/>
        </a:p>
      </dgm:t>
    </dgm:pt>
    <dgm:pt modelId="{8A5B2A2A-EBDF-4067-BA1B-A5654AA0719B}" type="pres">
      <dgm:prSet presAssocID="{F1B49066-B8AD-4271-A94A-B4BC672ED9EF}" presName="spaceBetweenRectangles" presStyleCnt="0"/>
      <dgm:spPr/>
      <dgm:t>
        <a:bodyPr/>
        <a:lstStyle/>
        <a:p>
          <a:endParaRPr lang="it-IT"/>
        </a:p>
      </dgm:t>
    </dgm:pt>
    <dgm:pt modelId="{E9CE7F48-71D6-4B49-A3E4-4B47AEBFCB37}" type="pres">
      <dgm:prSet presAssocID="{6B5FD584-2A9C-46F0-ADFB-B2189D39957E}" presName="parentLin" presStyleCnt="0"/>
      <dgm:spPr/>
      <dgm:t>
        <a:bodyPr/>
        <a:lstStyle/>
        <a:p>
          <a:endParaRPr lang="it-IT"/>
        </a:p>
      </dgm:t>
    </dgm:pt>
    <dgm:pt modelId="{B1598BB5-4F10-4F9A-8F8A-3BE08E63D3CD}" type="pres">
      <dgm:prSet presAssocID="{6B5FD584-2A9C-46F0-ADFB-B2189D39957E}" presName="parentLeftMargin" presStyleLbl="node1" presStyleIdx="1" presStyleCnt="3"/>
      <dgm:spPr/>
      <dgm:t>
        <a:bodyPr/>
        <a:lstStyle/>
        <a:p>
          <a:endParaRPr lang="it-IT"/>
        </a:p>
      </dgm:t>
    </dgm:pt>
    <dgm:pt modelId="{DA9EEB9F-89CC-4BE5-8EA4-FA0891B5297B}" type="pres">
      <dgm:prSet presAssocID="{6B5FD584-2A9C-46F0-ADFB-B2189D39957E}" presName="parentText" presStyleLbl="node1" presStyleIdx="2" presStyleCnt="3">
        <dgm:presLayoutVars>
          <dgm:chMax val="0"/>
          <dgm:bulletEnabled val="1"/>
        </dgm:presLayoutVars>
      </dgm:prSet>
      <dgm:spPr/>
      <dgm:t>
        <a:bodyPr/>
        <a:lstStyle/>
        <a:p>
          <a:endParaRPr lang="it-IT"/>
        </a:p>
      </dgm:t>
    </dgm:pt>
    <dgm:pt modelId="{083034DA-BA8F-4E6E-912D-BC4925AF7E9E}" type="pres">
      <dgm:prSet presAssocID="{6B5FD584-2A9C-46F0-ADFB-B2189D39957E}" presName="negativeSpace" presStyleCnt="0"/>
      <dgm:spPr/>
      <dgm:t>
        <a:bodyPr/>
        <a:lstStyle/>
        <a:p>
          <a:endParaRPr lang="it-IT"/>
        </a:p>
      </dgm:t>
    </dgm:pt>
    <dgm:pt modelId="{013A3775-A2E3-4120-A78E-E21D776ADF8E}" type="pres">
      <dgm:prSet presAssocID="{6B5FD584-2A9C-46F0-ADFB-B2189D39957E}" presName="childText" presStyleLbl="conFgAcc1" presStyleIdx="2" presStyleCnt="3">
        <dgm:presLayoutVars>
          <dgm:bulletEnabled val="1"/>
        </dgm:presLayoutVars>
      </dgm:prSet>
      <dgm:spPr/>
      <dgm:t>
        <a:bodyPr/>
        <a:lstStyle/>
        <a:p>
          <a:endParaRPr lang="it-IT"/>
        </a:p>
      </dgm:t>
    </dgm:pt>
  </dgm:ptLst>
  <dgm:cxnLst>
    <dgm:cxn modelId="{0B6A3986-FCC7-4CDE-AF9C-B83788360B71}" type="presOf" srcId="{6B5FD584-2A9C-46F0-ADFB-B2189D39957E}" destId="{B1598BB5-4F10-4F9A-8F8A-3BE08E63D3CD}" srcOrd="0" destOrd="0" presId="urn:microsoft.com/office/officeart/2005/8/layout/list1"/>
    <dgm:cxn modelId="{F855ACA2-3438-4416-855B-EE8524459E82}" srcId="{2097FBA3-2CBE-432E-8EC8-46A34EFC872F}" destId="{31A4AC26-963C-4EF6-855A-C0453F20F56C}" srcOrd="0" destOrd="0" parTransId="{213ED6AF-BC3C-432B-ABBE-D34B6A73D84D}" sibTransId="{78F99BAA-888D-4F2A-8A93-C9B4EA7F20CF}"/>
    <dgm:cxn modelId="{D66651D3-E984-4D2E-8489-FA4479A31835}" srcId="{230F5494-833D-49B1-BA86-2A6A1C609770}" destId="{6B5FD584-2A9C-46F0-ADFB-B2189D39957E}" srcOrd="2" destOrd="0" parTransId="{A7D7FEFB-D85C-4D39-97E2-637385D3CEA3}" sibTransId="{A1E2D00E-B6F8-43EF-AD75-FD09CF69DCA6}"/>
    <dgm:cxn modelId="{30233798-D65A-4893-ACEC-E252D6716B00}" type="presOf" srcId="{230F5494-833D-49B1-BA86-2A6A1C609770}" destId="{4903DCEF-EC72-4DCC-A358-19F2BAE0CB0D}" srcOrd="0" destOrd="0" presId="urn:microsoft.com/office/officeart/2005/8/layout/list1"/>
    <dgm:cxn modelId="{28681F62-0419-484B-B959-A9D72FAEC7C4}" type="presOf" srcId="{2097FBA3-2CBE-432E-8EC8-46A34EFC872F}" destId="{0E660B34-B448-457D-A5BB-7FE73233F3E6}" srcOrd="1" destOrd="0" presId="urn:microsoft.com/office/officeart/2005/8/layout/list1"/>
    <dgm:cxn modelId="{588360F5-2653-4F20-B1D9-6E5C842D040D}" type="presOf" srcId="{6B5FD584-2A9C-46F0-ADFB-B2189D39957E}" destId="{DA9EEB9F-89CC-4BE5-8EA4-FA0891B5297B}" srcOrd="1" destOrd="0" presId="urn:microsoft.com/office/officeart/2005/8/layout/list1"/>
    <dgm:cxn modelId="{6DC20F77-2C23-40CA-9201-A89AB302398A}" srcId="{6EA121D1-1BCD-4CEC-9980-996D1A31748B}" destId="{221D81E0-33F9-41A4-806B-A64F128F3339}" srcOrd="0" destOrd="0" parTransId="{0A50636C-0146-436E-AE1C-7D5777448D44}" sibTransId="{CA66F36C-19C5-421F-BB3A-A15E28203BFF}"/>
    <dgm:cxn modelId="{F9A4498A-AF84-4E9E-B834-C579A540E298}" srcId="{2097FBA3-2CBE-432E-8EC8-46A34EFC872F}" destId="{C839309B-3B80-40CE-8B10-8F4787566505}" srcOrd="1" destOrd="0" parTransId="{3BA1E4A1-1A63-4987-8B24-05A5BA73C31B}" sibTransId="{86F6CFC8-3B33-4570-BFE6-B61EB7C59A0C}"/>
    <dgm:cxn modelId="{20C42EBD-F033-474E-BC64-3D905305FF25}" srcId="{230F5494-833D-49B1-BA86-2A6A1C609770}" destId="{2097FBA3-2CBE-432E-8EC8-46A34EFC872F}" srcOrd="1" destOrd="0" parTransId="{86D7797A-1265-4F51-AB70-DA4C30554719}" sibTransId="{F1B49066-B8AD-4271-A94A-B4BC672ED9EF}"/>
    <dgm:cxn modelId="{4D3C8CC6-1645-4566-A67D-8260B27507F7}" type="presOf" srcId="{6EA121D1-1BCD-4CEC-9980-996D1A31748B}" destId="{1E432A60-03FB-4D70-BB8E-C6B91D1A6198}" srcOrd="0" destOrd="0" presId="urn:microsoft.com/office/officeart/2005/8/layout/list1"/>
    <dgm:cxn modelId="{65F353FA-7082-4657-AF42-A216F655E0C1}" srcId="{6B5FD584-2A9C-46F0-ADFB-B2189D39957E}" destId="{9BFB939E-C70D-40B1-9A9B-94C42F7C0341}" srcOrd="1" destOrd="0" parTransId="{83FC50D3-225A-474E-82F3-B4BC718F920E}" sibTransId="{524BDF73-597B-4512-BC49-B647F11E842F}"/>
    <dgm:cxn modelId="{249F382A-A325-46C5-B482-45AC74DBE797}" type="presOf" srcId="{9BFB939E-C70D-40B1-9A9B-94C42F7C0341}" destId="{013A3775-A2E3-4120-A78E-E21D776ADF8E}" srcOrd="0" destOrd="1" presId="urn:microsoft.com/office/officeart/2005/8/layout/list1"/>
    <dgm:cxn modelId="{93C175F2-924A-424D-AA8D-05A94D57B2A8}" type="presOf" srcId="{31D7C65A-F804-46C6-AC63-82BE38F59CCB}" destId="{013A3775-A2E3-4120-A78E-E21D776ADF8E}" srcOrd="0" destOrd="0" presId="urn:microsoft.com/office/officeart/2005/8/layout/list1"/>
    <dgm:cxn modelId="{27364FB3-0598-4FDC-9346-427F5E907E7D}" srcId="{6EA121D1-1BCD-4CEC-9980-996D1A31748B}" destId="{B7CCF73A-5597-4A12-A5C4-43B50D3897FD}" srcOrd="1" destOrd="0" parTransId="{A0A912EC-4BC7-4710-96BF-1DFAEE578DE5}" sibTransId="{EE3DD63D-0D88-4B81-BF88-C198E653685F}"/>
    <dgm:cxn modelId="{911D2399-2C4E-45E2-A93A-29D5BFFF1ED3}" type="presOf" srcId="{C839309B-3B80-40CE-8B10-8F4787566505}" destId="{CA602765-98C1-4723-88A4-6C697D41910E}" srcOrd="0" destOrd="1" presId="urn:microsoft.com/office/officeart/2005/8/layout/list1"/>
    <dgm:cxn modelId="{E3CD911E-D168-4621-8D32-0FCBDF704597}" srcId="{230F5494-833D-49B1-BA86-2A6A1C609770}" destId="{6EA121D1-1BCD-4CEC-9980-996D1A31748B}" srcOrd="0" destOrd="0" parTransId="{371EE35A-8D2E-47ED-8D96-B39B239A3293}" sibTransId="{D0A58424-85D9-415C-9BC3-FEE673C44910}"/>
    <dgm:cxn modelId="{49D5B1E2-CEF5-4C48-85FA-503305682521}" type="presOf" srcId="{B7CCF73A-5597-4A12-A5C4-43B50D3897FD}" destId="{71CE6996-2DA8-4150-864A-48CFDD78679B}" srcOrd="0" destOrd="1" presId="urn:microsoft.com/office/officeart/2005/8/layout/list1"/>
    <dgm:cxn modelId="{11374891-5426-4E51-8604-981416FA2E52}" type="presOf" srcId="{6EA121D1-1BCD-4CEC-9980-996D1A31748B}" destId="{E859D533-DF69-45E4-AFAF-087A0566B1BD}" srcOrd="1" destOrd="0" presId="urn:microsoft.com/office/officeart/2005/8/layout/list1"/>
    <dgm:cxn modelId="{1F6FE83C-3A95-4AB6-B698-F5522EBD4B83}" type="presOf" srcId="{2097FBA3-2CBE-432E-8EC8-46A34EFC872F}" destId="{E06F46B7-BFDD-4711-8958-44658EE63FF8}" srcOrd="0" destOrd="0" presId="urn:microsoft.com/office/officeart/2005/8/layout/list1"/>
    <dgm:cxn modelId="{592CBE67-0436-4CF1-814E-BB70E3D88AC0}" type="presOf" srcId="{221D81E0-33F9-41A4-806B-A64F128F3339}" destId="{71CE6996-2DA8-4150-864A-48CFDD78679B}" srcOrd="0" destOrd="0" presId="urn:microsoft.com/office/officeart/2005/8/layout/list1"/>
    <dgm:cxn modelId="{040433AB-265A-476F-8C80-521A72B3CB4A}" type="presOf" srcId="{31A4AC26-963C-4EF6-855A-C0453F20F56C}" destId="{CA602765-98C1-4723-88A4-6C697D41910E}" srcOrd="0" destOrd="0" presId="urn:microsoft.com/office/officeart/2005/8/layout/list1"/>
    <dgm:cxn modelId="{94666267-0784-48C2-BB5A-3B073A0075FA}" srcId="{6B5FD584-2A9C-46F0-ADFB-B2189D39957E}" destId="{31D7C65A-F804-46C6-AC63-82BE38F59CCB}" srcOrd="0" destOrd="0" parTransId="{9D8E44CB-742E-44FC-AEA2-C16A951F0F06}" sibTransId="{1ED6EC9B-C0A3-4466-9060-F642EE31209B}"/>
    <dgm:cxn modelId="{521203E0-C1BF-4C7C-B661-BD459723EDCA}" type="presParOf" srcId="{4903DCEF-EC72-4DCC-A358-19F2BAE0CB0D}" destId="{2C181E5C-16EA-4C4B-861C-1996D87BA915}" srcOrd="0" destOrd="0" presId="urn:microsoft.com/office/officeart/2005/8/layout/list1"/>
    <dgm:cxn modelId="{13D98548-38B2-47ED-A1D2-A4CFAB54A3AF}" type="presParOf" srcId="{2C181E5C-16EA-4C4B-861C-1996D87BA915}" destId="{1E432A60-03FB-4D70-BB8E-C6B91D1A6198}" srcOrd="0" destOrd="0" presId="urn:microsoft.com/office/officeart/2005/8/layout/list1"/>
    <dgm:cxn modelId="{A89AC3E6-6A45-4428-9644-65E20951FA92}" type="presParOf" srcId="{2C181E5C-16EA-4C4B-861C-1996D87BA915}" destId="{E859D533-DF69-45E4-AFAF-087A0566B1BD}" srcOrd="1" destOrd="0" presId="urn:microsoft.com/office/officeart/2005/8/layout/list1"/>
    <dgm:cxn modelId="{72FC4DA9-605C-4404-96C1-3B3DDCECD52B}" type="presParOf" srcId="{4903DCEF-EC72-4DCC-A358-19F2BAE0CB0D}" destId="{0D3EC471-093D-4464-A261-EF1D88DF804C}" srcOrd="1" destOrd="0" presId="urn:microsoft.com/office/officeart/2005/8/layout/list1"/>
    <dgm:cxn modelId="{A187E5CA-BCD6-4B43-822D-4B9E4F80A013}" type="presParOf" srcId="{4903DCEF-EC72-4DCC-A358-19F2BAE0CB0D}" destId="{71CE6996-2DA8-4150-864A-48CFDD78679B}" srcOrd="2" destOrd="0" presId="urn:microsoft.com/office/officeart/2005/8/layout/list1"/>
    <dgm:cxn modelId="{6CB4C0CD-D919-4339-AB3D-F632B9077434}" type="presParOf" srcId="{4903DCEF-EC72-4DCC-A358-19F2BAE0CB0D}" destId="{F7BDF01C-F327-4ADC-A792-68E8233916AE}" srcOrd="3" destOrd="0" presId="urn:microsoft.com/office/officeart/2005/8/layout/list1"/>
    <dgm:cxn modelId="{3B6CDC2E-B1A2-4492-9454-309E8828A1EE}" type="presParOf" srcId="{4903DCEF-EC72-4DCC-A358-19F2BAE0CB0D}" destId="{990D298C-FD1B-4828-A520-9BADBC6BCE69}" srcOrd="4" destOrd="0" presId="urn:microsoft.com/office/officeart/2005/8/layout/list1"/>
    <dgm:cxn modelId="{05226D9A-329B-49A2-B6AB-E9831EDB2031}" type="presParOf" srcId="{990D298C-FD1B-4828-A520-9BADBC6BCE69}" destId="{E06F46B7-BFDD-4711-8958-44658EE63FF8}" srcOrd="0" destOrd="0" presId="urn:microsoft.com/office/officeart/2005/8/layout/list1"/>
    <dgm:cxn modelId="{9D39712D-BB10-4015-AB82-A691FAC8DC14}" type="presParOf" srcId="{990D298C-FD1B-4828-A520-9BADBC6BCE69}" destId="{0E660B34-B448-457D-A5BB-7FE73233F3E6}" srcOrd="1" destOrd="0" presId="urn:microsoft.com/office/officeart/2005/8/layout/list1"/>
    <dgm:cxn modelId="{46EA80AB-4D27-4C25-9B9D-7E3BE3E9FCF6}" type="presParOf" srcId="{4903DCEF-EC72-4DCC-A358-19F2BAE0CB0D}" destId="{F5594CBB-E9F3-4851-B70B-AFE0EE6444B8}" srcOrd="5" destOrd="0" presId="urn:microsoft.com/office/officeart/2005/8/layout/list1"/>
    <dgm:cxn modelId="{BF672618-A993-46DF-8EAB-E4278CCC0E18}" type="presParOf" srcId="{4903DCEF-EC72-4DCC-A358-19F2BAE0CB0D}" destId="{CA602765-98C1-4723-88A4-6C697D41910E}" srcOrd="6" destOrd="0" presId="urn:microsoft.com/office/officeart/2005/8/layout/list1"/>
    <dgm:cxn modelId="{9664A779-5CFB-4D80-9E0A-C98380AAF0C4}" type="presParOf" srcId="{4903DCEF-EC72-4DCC-A358-19F2BAE0CB0D}" destId="{8A5B2A2A-EBDF-4067-BA1B-A5654AA0719B}" srcOrd="7" destOrd="0" presId="urn:microsoft.com/office/officeart/2005/8/layout/list1"/>
    <dgm:cxn modelId="{316728EA-6FF6-4BC2-9984-7ABB7D9F0255}" type="presParOf" srcId="{4903DCEF-EC72-4DCC-A358-19F2BAE0CB0D}" destId="{E9CE7F48-71D6-4B49-A3E4-4B47AEBFCB37}" srcOrd="8" destOrd="0" presId="urn:microsoft.com/office/officeart/2005/8/layout/list1"/>
    <dgm:cxn modelId="{8339D71E-C988-4A6A-978B-A8E6BE3716E2}" type="presParOf" srcId="{E9CE7F48-71D6-4B49-A3E4-4B47AEBFCB37}" destId="{B1598BB5-4F10-4F9A-8F8A-3BE08E63D3CD}" srcOrd="0" destOrd="0" presId="urn:microsoft.com/office/officeart/2005/8/layout/list1"/>
    <dgm:cxn modelId="{F3B6AEC6-523A-4A03-BCDD-670DC2B70F1F}" type="presParOf" srcId="{E9CE7F48-71D6-4B49-A3E4-4B47AEBFCB37}" destId="{DA9EEB9F-89CC-4BE5-8EA4-FA0891B5297B}" srcOrd="1" destOrd="0" presId="urn:microsoft.com/office/officeart/2005/8/layout/list1"/>
    <dgm:cxn modelId="{F75CDF0F-308F-483C-9943-3D0CA6B650EC}" type="presParOf" srcId="{4903DCEF-EC72-4DCC-A358-19F2BAE0CB0D}" destId="{083034DA-BA8F-4E6E-912D-BC4925AF7E9E}" srcOrd="9" destOrd="0" presId="urn:microsoft.com/office/officeart/2005/8/layout/list1"/>
    <dgm:cxn modelId="{95AD520D-0BB5-4454-B6D3-6CBAF6C7994E}" type="presParOf" srcId="{4903DCEF-EC72-4DCC-A358-19F2BAE0CB0D}" destId="{013A3775-A2E3-4120-A78E-E21D776ADF8E}"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DC8928-1DE3-482D-B8A6-3109D01EDBCF}" type="doc">
      <dgm:prSet loTypeId="urn:microsoft.com/office/officeart/2005/8/layout/arrow2" loCatId="process" qsTypeId="urn:microsoft.com/office/officeart/2005/8/quickstyle/simple1" qsCatId="simple" csTypeId="urn:microsoft.com/office/officeart/2005/8/colors/accent1_3" csCatId="accent1" phldr="1"/>
      <dgm:spPr/>
    </dgm:pt>
    <dgm:pt modelId="{00DA5352-FD84-47DF-A0CF-54CCED919712}">
      <dgm:prSet phldrT="[Testo]" custT="1"/>
      <dgm:spPr/>
      <dgm:t>
        <a:bodyPr/>
        <a:lstStyle/>
        <a:p>
          <a:pPr algn="ctr"/>
          <a:r>
            <a:rPr lang="it-IT" sz="1800" b="1" dirty="0" smtClean="0">
              <a:latin typeface="Times New Roman" pitchFamily="18" charset="0"/>
              <a:cs typeface="Times New Roman" pitchFamily="18" charset="0"/>
            </a:rPr>
            <a:t>Aumentare la  produttività</a:t>
          </a:r>
          <a:endParaRPr lang="it-IT" sz="1800" b="1" dirty="0">
            <a:latin typeface="Times New Roman" pitchFamily="18" charset="0"/>
            <a:cs typeface="Times New Roman" pitchFamily="18" charset="0"/>
          </a:endParaRPr>
        </a:p>
      </dgm:t>
    </dgm:pt>
    <dgm:pt modelId="{C1D0309F-5F81-49D1-8C4E-E3FD5EDE4424}" type="parTrans" cxnId="{D1C38797-E1C9-4369-A76B-3517B5BD4BA8}">
      <dgm:prSet/>
      <dgm:spPr/>
      <dgm:t>
        <a:bodyPr/>
        <a:lstStyle/>
        <a:p>
          <a:endParaRPr lang="it-IT"/>
        </a:p>
      </dgm:t>
    </dgm:pt>
    <dgm:pt modelId="{8EB06056-B96F-40D7-A449-BC54406727D7}" type="sibTrans" cxnId="{D1C38797-E1C9-4369-A76B-3517B5BD4BA8}">
      <dgm:prSet/>
      <dgm:spPr/>
      <dgm:t>
        <a:bodyPr/>
        <a:lstStyle/>
        <a:p>
          <a:endParaRPr lang="it-IT"/>
        </a:p>
      </dgm:t>
    </dgm:pt>
    <dgm:pt modelId="{4E1F2145-BD70-43FE-B8AC-635A59EB80DF}">
      <dgm:prSet phldrT="[Testo]" custT="1"/>
      <dgm:spPr/>
      <dgm:t>
        <a:bodyPr/>
        <a:lstStyle/>
        <a:p>
          <a:pPr algn="ctr"/>
          <a:r>
            <a:rPr lang="it-IT" sz="1800" b="1" dirty="0" smtClean="0">
              <a:latin typeface="Times New Roman" pitchFamily="18" charset="0"/>
              <a:cs typeface="Times New Roman" pitchFamily="18" charset="0"/>
            </a:rPr>
            <a:t>Incrementare l’innovazione</a:t>
          </a:r>
          <a:endParaRPr lang="it-IT" sz="1800" b="1" dirty="0">
            <a:latin typeface="Times New Roman" pitchFamily="18" charset="0"/>
            <a:cs typeface="Times New Roman" pitchFamily="18" charset="0"/>
          </a:endParaRPr>
        </a:p>
      </dgm:t>
    </dgm:pt>
    <dgm:pt modelId="{6C06637A-CA47-4A7F-87D5-B21EA1DE1274}" type="parTrans" cxnId="{CE97DE14-330B-40D4-9204-50D4D0E68020}">
      <dgm:prSet/>
      <dgm:spPr/>
      <dgm:t>
        <a:bodyPr/>
        <a:lstStyle/>
        <a:p>
          <a:endParaRPr lang="it-IT"/>
        </a:p>
      </dgm:t>
    </dgm:pt>
    <dgm:pt modelId="{6EF656CA-D753-4C18-B2E1-3CA4B610A9F5}" type="sibTrans" cxnId="{CE97DE14-330B-40D4-9204-50D4D0E68020}">
      <dgm:prSet/>
      <dgm:spPr/>
      <dgm:t>
        <a:bodyPr/>
        <a:lstStyle/>
        <a:p>
          <a:endParaRPr lang="it-IT"/>
        </a:p>
      </dgm:t>
    </dgm:pt>
    <dgm:pt modelId="{7D597302-99A3-4884-B35C-7E9ED1DC01DB}">
      <dgm:prSet phldrT="[Testo]" custT="1"/>
      <dgm:spPr/>
      <dgm:t>
        <a:bodyPr/>
        <a:lstStyle/>
        <a:p>
          <a:pPr algn="ctr"/>
          <a:r>
            <a:rPr lang="it-IT" sz="1800" b="1" dirty="0" smtClean="0">
              <a:latin typeface="Times New Roman" pitchFamily="18" charset="0"/>
              <a:cs typeface="Times New Roman" pitchFamily="18" charset="0"/>
            </a:rPr>
            <a:t>Conquistare nuovi mercati</a:t>
          </a:r>
          <a:endParaRPr lang="it-IT" sz="1800" b="1" dirty="0">
            <a:latin typeface="Times New Roman" pitchFamily="18" charset="0"/>
            <a:cs typeface="Times New Roman" pitchFamily="18" charset="0"/>
          </a:endParaRPr>
        </a:p>
      </dgm:t>
    </dgm:pt>
    <dgm:pt modelId="{C7033FDA-082B-4408-9F93-7F51321D2D05}" type="parTrans" cxnId="{95B2A7E5-95E6-44FE-930D-CE4FE88E00A9}">
      <dgm:prSet/>
      <dgm:spPr/>
      <dgm:t>
        <a:bodyPr/>
        <a:lstStyle/>
        <a:p>
          <a:endParaRPr lang="it-IT"/>
        </a:p>
      </dgm:t>
    </dgm:pt>
    <dgm:pt modelId="{70195F40-4A9E-49A9-A322-39147B49486A}" type="sibTrans" cxnId="{95B2A7E5-95E6-44FE-930D-CE4FE88E00A9}">
      <dgm:prSet/>
      <dgm:spPr/>
      <dgm:t>
        <a:bodyPr/>
        <a:lstStyle/>
        <a:p>
          <a:endParaRPr lang="it-IT"/>
        </a:p>
      </dgm:t>
    </dgm:pt>
    <dgm:pt modelId="{8B613E02-4C9C-4E1A-B560-F2F300ABC799}">
      <dgm:prSet phldrT="[Testo]" custT="1"/>
      <dgm:spPr/>
      <dgm:t>
        <a:bodyPr/>
        <a:lstStyle/>
        <a:p>
          <a:pPr algn="ctr"/>
          <a:r>
            <a:rPr lang="it-IT" sz="1800" b="1" dirty="0" smtClean="0">
              <a:latin typeface="Times New Roman" pitchFamily="18" charset="0"/>
              <a:cs typeface="Times New Roman" pitchFamily="18" charset="0"/>
            </a:rPr>
            <a:t>Esercitare in comune attività per lo sviluppo delle imprese</a:t>
          </a:r>
          <a:endParaRPr lang="it-IT" sz="1800" b="1" dirty="0">
            <a:latin typeface="Times New Roman" pitchFamily="18" charset="0"/>
            <a:cs typeface="Times New Roman" pitchFamily="18" charset="0"/>
          </a:endParaRPr>
        </a:p>
      </dgm:t>
    </dgm:pt>
    <dgm:pt modelId="{79D1835F-953F-4097-9442-FA287C2EC615}" type="parTrans" cxnId="{515B9FAD-78BF-40BE-85EF-EF134395DBB6}">
      <dgm:prSet/>
      <dgm:spPr/>
      <dgm:t>
        <a:bodyPr/>
        <a:lstStyle/>
        <a:p>
          <a:endParaRPr lang="it-IT"/>
        </a:p>
      </dgm:t>
    </dgm:pt>
    <dgm:pt modelId="{596CF3BB-62BE-46C2-8186-247E609CB553}" type="sibTrans" cxnId="{515B9FAD-78BF-40BE-85EF-EF134395DBB6}">
      <dgm:prSet/>
      <dgm:spPr/>
      <dgm:t>
        <a:bodyPr/>
        <a:lstStyle/>
        <a:p>
          <a:endParaRPr lang="it-IT"/>
        </a:p>
      </dgm:t>
    </dgm:pt>
    <dgm:pt modelId="{BD04A7A6-8612-4430-B017-D8F18E8A4404}" type="pres">
      <dgm:prSet presAssocID="{78DC8928-1DE3-482D-B8A6-3109D01EDBCF}" presName="arrowDiagram" presStyleCnt="0">
        <dgm:presLayoutVars>
          <dgm:chMax val="5"/>
          <dgm:dir/>
          <dgm:resizeHandles val="exact"/>
        </dgm:presLayoutVars>
      </dgm:prSet>
      <dgm:spPr/>
    </dgm:pt>
    <dgm:pt modelId="{0996E00C-BF01-48CD-99EA-BC7BDC3D438E}" type="pres">
      <dgm:prSet presAssocID="{78DC8928-1DE3-482D-B8A6-3109D01EDBCF}" presName="arrow" presStyleLbl="bgShp" presStyleIdx="0" presStyleCnt="1" custLinFactNeighborX="-6118" custLinFactNeighborY="-7769"/>
      <dgm:spPr>
        <a:solidFill>
          <a:schemeClr val="bg2">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867D6B3-3331-47F9-B54B-A809AE96FC11}" type="pres">
      <dgm:prSet presAssocID="{78DC8928-1DE3-482D-B8A6-3109D01EDBCF}" presName="arrowDiagram4" presStyleCnt="0"/>
      <dgm:spPr/>
    </dgm:pt>
    <dgm:pt modelId="{C3D2F61D-9588-43B5-8695-DB9D9165BAAF}" type="pres">
      <dgm:prSet presAssocID="{8B613E02-4C9C-4E1A-B560-F2F300ABC799}" presName="bullet4a" presStyleLbl="node1" presStyleIdx="0" presStyleCnt="4"/>
      <dgm:spPr>
        <a:solidFill>
          <a:srgbClr val="FF9900"/>
        </a:solidFill>
      </dgm:spPr>
    </dgm:pt>
    <dgm:pt modelId="{B3DF9DCA-12A3-4A08-9E4D-1DC5F5B75132}" type="pres">
      <dgm:prSet presAssocID="{8B613E02-4C9C-4E1A-B560-F2F300ABC799}" presName="textBox4a" presStyleLbl="revTx" presStyleIdx="0" presStyleCnt="4" custScaleX="178709">
        <dgm:presLayoutVars>
          <dgm:bulletEnabled val="1"/>
        </dgm:presLayoutVars>
      </dgm:prSet>
      <dgm:spPr/>
      <dgm:t>
        <a:bodyPr/>
        <a:lstStyle/>
        <a:p>
          <a:endParaRPr lang="it-IT"/>
        </a:p>
      </dgm:t>
    </dgm:pt>
    <dgm:pt modelId="{30B87B6B-0B78-4DBE-9C4A-C926043B44C6}" type="pres">
      <dgm:prSet presAssocID="{00DA5352-FD84-47DF-A0CF-54CCED919712}" presName="bullet4b" presStyleLbl="node1" presStyleIdx="1" presStyleCnt="4"/>
      <dgm:spPr>
        <a:solidFill>
          <a:srgbClr val="FFC000"/>
        </a:solidFill>
      </dgm:spPr>
    </dgm:pt>
    <dgm:pt modelId="{8ACCB2C6-21DC-421B-B33E-1DD535B2A34F}" type="pres">
      <dgm:prSet presAssocID="{00DA5352-FD84-47DF-A0CF-54CCED919712}" presName="textBox4b" presStyleLbl="revTx" presStyleIdx="1" presStyleCnt="4" custScaleX="122395">
        <dgm:presLayoutVars>
          <dgm:bulletEnabled val="1"/>
        </dgm:presLayoutVars>
      </dgm:prSet>
      <dgm:spPr/>
      <dgm:t>
        <a:bodyPr/>
        <a:lstStyle/>
        <a:p>
          <a:endParaRPr lang="it-IT"/>
        </a:p>
      </dgm:t>
    </dgm:pt>
    <dgm:pt modelId="{30D69384-949B-4A9E-9728-0A198AE09F4A}" type="pres">
      <dgm:prSet presAssocID="{4E1F2145-BD70-43FE-B8AC-635A59EB80DF}" presName="bullet4c" presStyleLbl="node1" presStyleIdx="2" presStyleCnt="4" custLinFactNeighborX="14624" custLinFactNeighborY="-17157"/>
      <dgm:spPr>
        <a:solidFill>
          <a:srgbClr val="FFC000"/>
        </a:solidFill>
      </dgm:spPr>
    </dgm:pt>
    <dgm:pt modelId="{7BAF9230-5247-4F3E-A4FD-E34069EF123A}" type="pres">
      <dgm:prSet presAssocID="{4E1F2145-BD70-43FE-B8AC-635A59EB80DF}" presName="textBox4c" presStyleLbl="revTx" presStyleIdx="2" presStyleCnt="4" custScaleX="120863">
        <dgm:presLayoutVars>
          <dgm:bulletEnabled val="1"/>
        </dgm:presLayoutVars>
      </dgm:prSet>
      <dgm:spPr/>
      <dgm:t>
        <a:bodyPr/>
        <a:lstStyle/>
        <a:p>
          <a:endParaRPr lang="it-IT"/>
        </a:p>
      </dgm:t>
    </dgm:pt>
    <dgm:pt modelId="{0150C17A-7A09-4129-A38A-1CB8E0ED1E10}" type="pres">
      <dgm:prSet presAssocID="{7D597302-99A3-4884-B35C-7E9ED1DC01DB}" presName="bullet4d" presStyleLbl="node1" presStyleIdx="3" presStyleCnt="4"/>
      <dgm:spPr>
        <a:solidFill>
          <a:srgbClr val="FFC000"/>
        </a:solidFill>
      </dgm:spPr>
    </dgm:pt>
    <dgm:pt modelId="{2059B38E-FDB7-4382-8194-02FC4068D50A}" type="pres">
      <dgm:prSet presAssocID="{7D597302-99A3-4884-B35C-7E9ED1DC01DB}" presName="textBox4d" presStyleLbl="revTx" presStyleIdx="3" presStyleCnt="4" custScaleX="134509">
        <dgm:presLayoutVars>
          <dgm:bulletEnabled val="1"/>
        </dgm:presLayoutVars>
      </dgm:prSet>
      <dgm:spPr/>
      <dgm:t>
        <a:bodyPr/>
        <a:lstStyle/>
        <a:p>
          <a:endParaRPr lang="it-IT"/>
        </a:p>
      </dgm:t>
    </dgm:pt>
  </dgm:ptLst>
  <dgm:cxnLst>
    <dgm:cxn modelId="{527A8820-73CE-4D99-8593-7C92C2459A46}" type="presOf" srcId="{00DA5352-FD84-47DF-A0CF-54CCED919712}" destId="{8ACCB2C6-21DC-421B-B33E-1DD535B2A34F}" srcOrd="0" destOrd="0" presId="urn:microsoft.com/office/officeart/2005/8/layout/arrow2"/>
    <dgm:cxn modelId="{95B2A7E5-95E6-44FE-930D-CE4FE88E00A9}" srcId="{78DC8928-1DE3-482D-B8A6-3109D01EDBCF}" destId="{7D597302-99A3-4884-B35C-7E9ED1DC01DB}" srcOrd="3" destOrd="0" parTransId="{C7033FDA-082B-4408-9F93-7F51321D2D05}" sibTransId="{70195F40-4A9E-49A9-A322-39147B49486A}"/>
    <dgm:cxn modelId="{C3AC0B14-36D9-4CB3-95B8-CCA69C8653A6}" type="presOf" srcId="{7D597302-99A3-4884-B35C-7E9ED1DC01DB}" destId="{2059B38E-FDB7-4382-8194-02FC4068D50A}" srcOrd="0" destOrd="0" presId="urn:microsoft.com/office/officeart/2005/8/layout/arrow2"/>
    <dgm:cxn modelId="{A0BB54AF-0BD7-40A7-96D8-0C8D786C5EDF}" type="presOf" srcId="{78DC8928-1DE3-482D-B8A6-3109D01EDBCF}" destId="{BD04A7A6-8612-4430-B017-D8F18E8A4404}" srcOrd="0" destOrd="0" presId="urn:microsoft.com/office/officeart/2005/8/layout/arrow2"/>
    <dgm:cxn modelId="{9A1AD1D7-AEBF-4B95-B3C8-2AAE52249EFB}" type="presOf" srcId="{4E1F2145-BD70-43FE-B8AC-635A59EB80DF}" destId="{7BAF9230-5247-4F3E-A4FD-E34069EF123A}" srcOrd="0" destOrd="0" presId="urn:microsoft.com/office/officeart/2005/8/layout/arrow2"/>
    <dgm:cxn modelId="{55873997-F6F5-4D8E-8BB5-B1B6495F9006}" type="presOf" srcId="{8B613E02-4C9C-4E1A-B560-F2F300ABC799}" destId="{B3DF9DCA-12A3-4A08-9E4D-1DC5F5B75132}" srcOrd="0" destOrd="0" presId="urn:microsoft.com/office/officeart/2005/8/layout/arrow2"/>
    <dgm:cxn modelId="{CE97DE14-330B-40D4-9204-50D4D0E68020}" srcId="{78DC8928-1DE3-482D-B8A6-3109D01EDBCF}" destId="{4E1F2145-BD70-43FE-B8AC-635A59EB80DF}" srcOrd="2" destOrd="0" parTransId="{6C06637A-CA47-4A7F-87D5-B21EA1DE1274}" sibTransId="{6EF656CA-D753-4C18-B2E1-3CA4B610A9F5}"/>
    <dgm:cxn modelId="{D1C38797-E1C9-4369-A76B-3517B5BD4BA8}" srcId="{78DC8928-1DE3-482D-B8A6-3109D01EDBCF}" destId="{00DA5352-FD84-47DF-A0CF-54CCED919712}" srcOrd="1" destOrd="0" parTransId="{C1D0309F-5F81-49D1-8C4E-E3FD5EDE4424}" sibTransId="{8EB06056-B96F-40D7-A449-BC54406727D7}"/>
    <dgm:cxn modelId="{515B9FAD-78BF-40BE-85EF-EF134395DBB6}" srcId="{78DC8928-1DE3-482D-B8A6-3109D01EDBCF}" destId="{8B613E02-4C9C-4E1A-B560-F2F300ABC799}" srcOrd="0" destOrd="0" parTransId="{79D1835F-953F-4097-9442-FA287C2EC615}" sibTransId="{596CF3BB-62BE-46C2-8186-247E609CB553}"/>
    <dgm:cxn modelId="{FEDE8248-65DD-4E9D-85B0-362C333C538B}" type="presParOf" srcId="{BD04A7A6-8612-4430-B017-D8F18E8A4404}" destId="{0996E00C-BF01-48CD-99EA-BC7BDC3D438E}" srcOrd="0" destOrd="0" presId="urn:microsoft.com/office/officeart/2005/8/layout/arrow2"/>
    <dgm:cxn modelId="{177216D8-BDEA-475C-92EA-052C6D05E653}" type="presParOf" srcId="{BD04A7A6-8612-4430-B017-D8F18E8A4404}" destId="{0867D6B3-3331-47F9-B54B-A809AE96FC11}" srcOrd="1" destOrd="0" presId="urn:microsoft.com/office/officeart/2005/8/layout/arrow2"/>
    <dgm:cxn modelId="{9B11399B-7D10-42D9-9948-47E92CB07953}" type="presParOf" srcId="{0867D6B3-3331-47F9-B54B-A809AE96FC11}" destId="{C3D2F61D-9588-43B5-8695-DB9D9165BAAF}" srcOrd="0" destOrd="0" presId="urn:microsoft.com/office/officeart/2005/8/layout/arrow2"/>
    <dgm:cxn modelId="{DDBA7161-9E9B-40A2-A0A5-A6070E6C82B8}" type="presParOf" srcId="{0867D6B3-3331-47F9-B54B-A809AE96FC11}" destId="{B3DF9DCA-12A3-4A08-9E4D-1DC5F5B75132}" srcOrd="1" destOrd="0" presId="urn:microsoft.com/office/officeart/2005/8/layout/arrow2"/>
    <dgm:cxn modelId="{44D3DE00-26D4-402C-8DC0-89AC1E322831}" type="presParOf" srcId="{0867D6B3-3331-47F9-B54B-A809AE96FC11}" destId="{30B87B6B-0B78-4DBE-9C4A-C926043B44C6}" srcOrd="2" destOrd="0" presId="urn:microsoft.com/office/officeart/2005/8/layout/arrow2"/>
    <dgm:cxn modelId="{EDFF33E5-B8E9-4BA8-A89C-3B9930BDFE9C}" type="presParOf" srcId="{0867D6B3-3331-47F9-B54B-A809AE96FC11}" destId="{8ACCB2C6-21DC-421B-B33E-1DD535B2A34F}" srcOrd="3" destOrd="0" presId="urn:microsoft.com/office/officeart/2005/8/layout/arrow2"/>
    <dgm:cxn modelId="{1C8E6C88-F0A8-470C-BD1A-558E19CC81B0}" type="presParOf" srcId="{0867D6B3-3331-47F9-B54B-A809AE96FC11}" destId="{30D69384-949B-4A9E-9728-0A198AE09F4A}" srcOrd="4" destOrd="0" presId="urn:microsoft.com/office/officeart/2005/8/layout/arrow2"/>
    <dgm:cxn modelId="{F354AFAA-15E7-4256-944A-08A639881E74}" type="presParOf" srcId="{0867D6B3-3331-47F9-B54B-A809AE96FC11}" destId="{7BAF9230-5247-4F3E-A4FD-E34069EF123A}" srcOrd="5" destOrd="0" presId="urn:microsoft.com/office/officeart/2005/8/layout/arrow2"/>
    <dgm:cxn modelId="{05CE662E-B3D3-4D34-A001-E6EC2775A5D3}" type="presParOf" srcId="{0867D6B3-3331-47F9-B54B-A809AE96FC11}" destId="{0150C17A-7A09-4129-A38A-1CB8E0ED1E10}" srcOrd="6" destOrd="0" presId="urn:microsoft.com/office/officeart/2005/8/layout/arrow2"/>
    <dgm:cxn modelId="{B612CCB9-A044-4DDA-9B69-45CFB243FE7A}" type="presParOf" srcId="{0867D6B3-3331-47F9-B54B-A809AE96FC11}" destId="{2059B38E-FDB7-4382-8194-02FC4068D50A}" srcOrd="7"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8CD84C-3D6A-4159-8928-A681495BE842}" type="doc">
      <dgm:prSet loTypeId="urn:microsoft.com/office/officeart/2005/8/layout/hChevron3" loCatId="process" qsTypeId="urn:microsoft.com/office/officeart/2005/8/quickstyle/simple1" qsCatId="simple" csTypeId="urn:microsoft.com/office/officeart/2005/8/colors/colorful1#1" csCatId="colorful" phldr="1"/>
      <dgm:spPr/>
    </dgm:pt>
    <dgm:pt modelId="{3EC851A8-45E1-480C-A512-A0EA3DE48113}">
      <dgm:prSet phldrT="[Testo]" custT="1">
        <dgm:style>
          <a:lnRef idx="1">
            <a:schemeClr val="accent1"/>
          </a:lnRef>
          <a:fillRef idx="2">
            <a:schemeClr val="accent1"/>
          </a:fillRef>
          <a:effectRef idx="1">
            <a:schemeClr val="accent1"/>
          </a:effectRef>
          <a:fontRef idx="minor">
            <a:schemeClr val="dk1"/>
          </a:fontRef>
        </dgm:style>
      </dgm:prSet>
      <dgm:spPr>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gn="ctr"/>
          <a:r>
            <a:rPr lang="it-IT" sz="2000" b="1" dirty="0" smtClean="0">
              <a:latin typeface="Times New Roman" pitchFamily="18" charset="0"/>
              <a:cs typeface="Times New Roman" pitchFamily="18" charset="0"/>
            </a:rPr>
            <a:t>Innovativa previsione fortemente voluta da </a:t>
          </a:r>
          <a:r>
            <a:rPr lang="it-IT" sz="2000" b="1" dirty="0" smtClean="0">
              <a:latin typeface="Times New Roman" pitchFamily="18" charset="0"/>
              <a:cs typeface="Times New Roman" pitchFamily="18" charset="0"/>
            </a:rPr>
            <a:t>Confagricoltura</a:t>
          </a:r>
          <a:endParaRPr lang="it-IT" sz="2000" b="1" dirty="0">
            <a:latin typeface="Times New Roman" pitchFamily="18" charset="0"/>
            <a:cs typeface="Times New Roman" pitchFamily="18" charset="0"/>
          </a:endParaRPr>
        </a:p>
      </dgm:t>
    </dgm:pt>
    <dgm:pt modelId="{402C11C6-CA2F-480A-90EC-D02164FB3454}" type="parTrans" cxnId="{64729CB3-E7CE-4C28-A617-9A1A49491B95}">
      <dgm:prSet/>
      <dgm:spPr/>
      <dgm:t>
        <a:bodyPr/>
        <a:lstStyle/>
        <a:p>
          <a:endParaRPr lang="it-IT"/>
        </a:p>
      </dgm:t>
    </dgm:pt>
    <dgm:pt modelId="{9A83EB7A-EB56-418A-803E-CA93F08E30DB}" type="sibTrans" cxnId="{64729CB3-E7CE-4C28-A617-9A1A49491B95}">
      <dgm:prSet/>
      <dgm:spPr/>
      <dgm:t>
        <a:bodyPr/>
        <a:lstStyle/>
        <a:p>
          <a:endParaRPr lang="it-IT"/>
        </a:p>
      </dgm:t>
    </dgm:pt>
    <dgm:pt modelId="{AF19D24F-0731-404B-A211-740259D8A32D}" type="pres">
      <dgm:prSet presAssocID="{C08CD84C-3D6A-4159-8928-A681495BE842}" presName="Name0" presStyleCnt="0">
        <dgm:presLayoutVars>
          <dgm:dir/>
          <dgm:resizeHandles val="exact"/>
        </dgm:presLayoutVars>
      </dgm:prSet>
      <dgm:spPr/>
    </dgm:pt>
    <dgm:pt modelId="{4152AAFD-2438-4248-984B-1FE3006BB71D}" type="pres">
      <dgm:prSet presAssocID="{3EC851A8-45E1-480C-A512-A0EA3DE48113}" presName="parTxOnly" presStyleLbl="node1" presStyleIdx="0" presStyleCnt="1" custScaleX="133638" custScaleY="146011" custLinFactNeighborX="-3026" custLinFactNeighborY="-89229">
        <dgm:presLayoutVars>
          <dgm:bulletEnabled val="1"/>
        </dgm:presLayoutVars>
      </dgm:prSet>
      <dgm:spPr/>
      <dgm:t>
        <a:bodyPr/>
        <a:lstStyle/>
        <a:p>
          <a:endParaRPr lang="it-IT"/>
        </a:p>
      </dgm:t>
    </dgm:pt>
  </dgm:ptLst>
  <dgm:cxnLst>
    <dgm:cxn modelId="{7AF0617B-424E-4655-B64B-68953E6243AA}" type="presOf" srcId="{C08CD84C-3D6A-4159-8928-A681495BE842}" destId="{AF19D24F-0731-404B-A211-740259D8A32D}" srcOrd="0" destOrd="0" presId="urn:microsoft.com/office/officeart/2005/8/layout/hChevron3"/>
    <dgm:cxn modelId="{A046AB22-5968-4120-B21E-B36D3987BFBA}" type="presOf" srcId="{3EC851A8-45E1-480C-A512-A0EA3DE48113}" destId="{4152AAFD-2438-4248-984B-1FE3006BB71D}" srcOrd="0" destOrd="0" presId="urn:microsoft.com/office/officeart/2005/8/layout/hChevron3"/>
    <dgm:cxn modelId="{64729CB3-E7CE-4C28-A617-9A1A49491B95}" srcId="{C08CD84C-3D6A-4159-8928-A681495BE842}" destId="{3EC851A8-45E1-480C-A512-A0EA3DE48113}" srcOrd="0" destOrd="0" parTransId="{402C11C6-CA2F-480A-90EC-D02164FB3454}" sibTransId="{9A83EB7A-EB56-418A-803E-CA93F08E30DB}"/>
    <dgm:cxn modelId="{08074FBB-DE60-4094-845D-16AA79FEC1D0}" type="presParOf" srcId="{AF19D24F-0731-404B-A211-740259D8A32D}" destId="{4152AAFD-2438-4248-984B-1FE3006BB71D}" srcOrd="0" destOrd="0" presId="urn:microsoft.com/office/officeart/2005/8/layout/hChevron3"/>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22736C-E40C-439F-9F4B-274CC2D13B3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it-IT"/>
        </a:p>
      </dgm:t>
    </dgm:pt>
    <dgm:pt modelId="{831B2DED-F4EC-4914-8103-6A13E3AE30A9}">
      <dgm:prSet phldrT="[Testo]" custT="1"/>
      <dgm:spPr>
        <a:solidFill>
          <a:schemeClr val="accent2">
            <a:lumMod val="20000"/>
            <a:lumOff val="80000"/>
          </a:schemeClr>
        </a:solidFill>
        <a:ln>
          <a:solidFill>
            <a:schemeClr val="bg1"/>
          </a:solidFill>
        </a:ln>
      </dgm:spPr>
      <dgm:t>
        <a:bodyPr/>
        <a:lstStyle/>
        <a:p>
          <a:r>
            <a:rPr lang="it-IT" sz="2400" b="1" dirty="0" smtClean="0">
              <a:solidFill>
                <a:schemeClr val="tx1"/>
              </a:solidFill>
              <a:latin typeface="Times New Roman" pitchFamily="18" charset="0"/>
              <a:cs typeface="Times New Roman" pitchFamily="18" charset="0"/>
            </a:rPr>
            <a:t>Contratto di rete formalizzato on </a:t>
          </a:r>
          <a:r>
            <a:rPr lang="it-IT" sz="2400" b="1" dirty="0" err="1" smtClean="0">
              <a:solidFill>
                <a:schemeClr val="tx1"/>
              </a:solidFill>
              <a:latin typeface="Times New Roman" pitchFamily="18" charset="0"/>
              <a:cs typeface="Times New Roman" pitchFamily="18" charset="0"/>
            </a:rPr>
            <a:t>line</a:t>
          </a:r>
          <a:r>
            <a:rPr lang="it-IT" sz="2400" b="1" dirty="0" smtClean="0">
              <a:solidFill>
                <a:schemeClr val="tx1"/>
              </a:solidFill>
              <a:latin typeface="Times New Roman" pitchFamily="18" charset="0"/>
              <a:cs typeface="Times New Roman" pitchFamily="18" charset="0"/>
            </a:rPr>
            <a:t> </a:t>
          </a:r>
        </a:p>
        <a:p>
          <a:r>
            <a:rPr lang="it-IT" sz="2400" b="1" dirty="0" smtClean="0">
              <a:solidFill>
                <a:schemeClr val="tx1"/>
              </a:solidFill>
              <a:latin typeface="Times New Roman" pitchFamily="18" charset="0"/>
              <a:cs typeface="Times New Roman" pitchFamily="18" charset="0"/>
            </a:rPr>
            <a:t>D.M. 122/ 2014</a:t>
          </a:r>
          <a:endParaRPr lang="it-IT" sz="2400" b="1" dirty="0">
            <a:solidFill>
              <a:schemeClr val="tx1"/>
            </a:solidFill>
            <a:latin typeface="Times New Roman" pitchFamily="18" charset="0"/>
            <a:cs typeface="Times New Roman" pitchFamily="18" charset="0"/>
          </a:endParaRPr>
        </a:p>
      </dgm:t>
    </dgm:pt>
    <dgm:pt modelId="{4A80DB2B-DFB6-4C83-9952-1E4DB46FC60D}" type="parTrans" cxnId="{D14F709A-768B-4C26-B58B-AD32B86E9197}">
      <dgm:prSet/>
      <dgm:spPr/>
      <dgm:t>
        <a:bodyPr/>
        <a:lstStyle/>
        <a:p>
          <a:endParaRPr lang="it-IT"/>
        </a:p>
      </dgm:t>
    </dgm:pt>
    <dgm:pt modelId="{51D1AE91-0B34-4C78-92A3-8D8AA656A32E}" type="sibTrans" cxnId="{D14F709A-768B-4C26-B58B-AD32B86E9197}">
      <dgm:prSet/>
      <dgm:spPr/>
      <dgm:t>
        <a:bodyPr/>
        <a:lstStyle/>
        <a:p>
          <a:endParaRPr lang="it-IT"/>
        </a:p>
      </dgm:t>
    </dgm:pt>
    <dgm:pt modelId="{A26E2A55-BA54-404B-A2E8-D6D2823BC6C3}">
      <dgm:prSet phldrT="[Testo]" custT="1"/>
      <dgm:spPr>
        <a:solidFill>
          <a:schemeClr val="accent2">
            <a:lumMod val="60000"/>
            <a:lumOff val="40000"/>
            <a:alpha val="90000"/>
          </a:schemeClr>
        </a:solidFill>
      </dgm:spPr>
      <dgm:t>
        <a:bodyPr/>
        <a:lstStyle/>
        <a:p>
          <a:pPr algn="just"/>
          <a:r>
            <a:rPr lang="it-IT" sz="1800" b="1" dirty="0" smtClean="0">
              <a:latin typeface="Times New Roman" pitchFamily="18" charset="0"/>
              <a:cs typeface="Times New Roman" pitchFamily="18" charset="0"/>
            </a:rPr>
            <a:t>D.M. entrerà in vigore il 9 settembre 2014 ma è necessario un Decreto del MISE per approvare specifiche tecniche Info Camere  </a:t>
          </a:r>
          <a:endParaRPr lang="it-IT" sz="1800" b="1" dirty="0">
            <a:latin typeface="Times New Roman" pitchFamily="18" charset="0"/>
            <a:cs typeface="Times New Roman" pitchFamily="18" charset="0"/>
          </a:endParaRPr>
        </a:p>
      </dgm:t>
    </dgm:pt>
    <dgm:pt modelId="{FE60D491-6D4B-4034-A789-DB88A1877F3E}" type="parTrans" cxnId="{029AE6C4-3C7E-4F53-BF54-947318CAFF91}">
      <dgm:prSet/>
      <dgm:spPr/>
      <dgm:t>
        <a:bodyPr/>
        <a:lstStyle/>
        <a:p>
          <a:endParaRPr lang="it-IT"/>
        </a:p>
      </dgm:t>
    </dgm:pt>
    <dgm:pt modelId="{99C8EF81-3B42-469F-A6FF-8E211AD5C0E5}" type="sibTrans" cxnId="{029AE6C4-3C7E-4F53-BF54-947318CAFF91}">
      <dgm:prSet/>
      <dgm:spPr/>
      <dgm:t>
        <a:bodyPr/>
        <a:lstStyle/>
        <a:p>
          <a:endParaRPr lang="it-IT"/>
        </a:p>
      </dgm:t>
    </dgm:pt>
    <dgm:pt modelId="{A90B65D5-CD81-47B0-8C3F-F878510472F8}">
      <dgm:prSet phldrT="[Testo]" custT="1"/>
      <dgm:spPr>
        <a:solidFill>
          <a:schemeClr val="accent2">
            <a:lumMod val="60000"/>
            <a:lumOff val="40000"/>
            <a:alpha val="90000"/>
          </a:schemeClr>
        </a:solidFill>
      </dgm:spPr>
      <dgm:t>
        <a:bodyPr/>
        <a:lstStyle/>
        <a:p>
          <a:pPr algn="just"/>
          <a:r>
            <a:rPr lang="it-IT" sz="1800" b="1" dirty="0" smtClean="0">
              <a:latin typeface="Times New Roman" pitchFamily="18" charset="0"/>
              <a:cs typeface="Times New Roman" pitchFamily="18" charset="0"/>
            </a:rPr>
            <a:t>Modello standard compilato e presentato al R.I. attraverso procedura telematica e sottoscritto con firma digitale: </a:t>
          </a:r>
          <a:r>
            <a:rPr lang="it-IT" sz="1800" b="1" u="sng" dirty="0" smtClean="0">
              <a:latin typeface="Times New Roman" pitchFamily="18" charset="0"/>
              <a:cs typeface="Times New Roman" pitchFamily="18" charset="0"/>
              <a:hlinkClick xmlns:r="http://schemas.openxmlformats.org/officeDocument/2006/relationships" r:id="rId1"/>
            </a:rPr>
            <a:t>www.registroimprese.it</a:t>
          </a:r>
          <a:endParaRPr lang="it-IT" sz="1800" b="1" u="sng" dirty="0">
            <a:latin typeface="Times New Roman" pitchFamily="18" charset="0"/>
            <a:cs typeface="Times New Roman" pitchFamily="18" charset="0"/>
          </a:endParaRPr>
        </a:p>
      </dgm:t>
    </dgm:pt>
    <dgm:pt modelId="{51603C21-2C0F-4981-876B-C9CDF2A65281}" type="parTrans" cxnId="{2C680EC8-7227-41F7-A04B-EA7A191607A1}">
      <dgm:prSet/>
      <dgm:spPr/>
      <dgm:t>
        <a:bodyPr/>
        <a:lstStyle/>
        <a:p>
          <a:endParaRPr lang="it-IT"/>
        </a:p>
      </dgm:t>
    </dgm:pt>
    <dgm:pt modelId="{BE67C4A9-DF99-4583-A5A6-64666C315E2A}" type="sibTrans" cxnId="{2C680EC8-7227-41F7-A04B-EA7A191607A1}">
      <dgm:prSet/>
      <dgm:spPr/>
      <dgm:t>
        <a:bodyPr/>
        <a:lstStyle/>
        <a:p>
          <a:endParaRPr lang="it-IT"/>
        </a:p>
      </dgm:t>
    </dgm:pt>
    <dgm:pt modelId="{56E14956-E87B-4933-B9F7-D95BF4FF4990}">
      <dgm:prSet phldrT="[Testo]" custT="1"/>
      <dgm:spPr>
        <a:solidFill>
          <a:schemeClr val="accent2">
            <a:lumMod val="60000"/>
            <a:lumOff val="40000"/>
            <a:alpha val="90000"/>
          </a:schemeClr>
        </a:solidFill>
      </dgm:spPr>
      <dgm:t>
        <a:bodyPr/>
        <a:lstStyle/>
        <a:p>
          <a:pPr algn="just"/>
          <a:r>
            <a:rPr lang="it-IT" sz="1800" b="1" u="none" dirty="0" smtClean="0">
              <a:latin typeface="Times New Roman" pitchFamily="18" charset="0"/>
              <a:cs typeface="Times New Roman" pitchFamily="18" charset="0"/>
            </a:rPr>
            <a:t>Modello e allegati, in alternativa, possono essere presentati su supporto informatico in conformità a specifiche tecniche </a:t>
          </a:r>
          <a:r>
            <a:rPr lang="it-IT" sz="1800" b="1" u="none" dirty="0" err="1" smtClean="0">
              <a:latin typeface="Times New Roman" pitchFamily="18" charset="0"/>
              <a:cs typeface="Times New Roman" pitchFamily="18" charset="0"/>
            </a:rPr>
            <a:t>InfoCamere</a:t>
          </a:r>
          <a:r>
            <a:rPr lang="it-IT" sz="1800" b="1" u="none" dirty="0" smtClean="0">
              <a:latin typeface="Times New Roman" pitchFamily="18" charset="0"/>
              <a:cs typeface="Times New Roman" pitchFamily="18" charset="0"/>
            </a:rPr>
            <a:t> </a:t>
          </a:r>
          <a:endParaRPr lang="it-IT" sz="1800" b="1" u="none" dirty="0">
            <a:latin typeface="Times New Roman" pitchFamily="18" charset="0"/>
            <a:cs typeface="Times New Roman" pitchFamily="18" charset="0"/>
          </a:endParaRPr>
        </a:p>
      </dgm:t>
    </dgm:pt>
    <dgm:pt modelId="{28FB34CF-5A7B-49B3-83DB-9D478943DE83}" type="parTrans" cxnId="{876533CA-F0E9-4DE2-BB6D-E09682BDFA47}">
      <dgm:prSet/>
      <dgm:spPr/>
      <dgm:t>
        <a:bodyPr/>
        <a:lstStyle/>
        <a:p>
          <a:endParaRPr lang="it-IT"/>
        </a:p>
      </dgm:t>
    </dgm:pt>
    <dgm:pt modelId="{084DAEC7-3691-4E5E-ABC6-1FE6DA14F375}" type="sibTrans" cxnId="{876533CA-F0E9-4DE2-BB6D-E09682BDFA47}">
      <dgm:prSet/>
      <dgm:spPr/>
      <dgm:t>
        <a:bodyPr/>
        <a:lstStyle/>
        <a:p>
          <a:endParaRPr lang="it-IT"/>
        </a:p>
      </dgm:t>
    </dgm:pt>
    <dgm:pt modelId="{09954C7D-8E1E-403E-9F5B-BA3FFB6CEC40}" type="pres">
      <dgm:prSet presAssocID="{2922736C-E40C-439F-9F4B-274CC2D13B37}" presName="theList" presStyleCnt="0">
        <dgm:presLayoutVars>
          <dgm:dir/>
          <dgm:animLvl val="lvl"/>
          <dgm:resizeHandles val="exact"/>
        </dgm:presLayoutVars>
      </dgm:prSet>
      <dgm:spPr/>
      <dgm:t>
        <a:bodyPr/>
        <a:lstStyle/>
        <a:p>
          <a:endParaRPr lang="it-IT"/>
        </a:p>
      </dgm:t>
    </dgm:pt>
    <dgm:pt modelId="{CB68EA8C-957C-472F-8A44-B34C007C03A6}" type="pres">
      <dgm:prSet presAssocID="{831B2DED-F4EC-4914-8103-6A13E3AE30A9}" presName="compNode" presStyleCnt="0"/>
      <dgm:spPr/>
    </dgm:pt>
    <dgm:pt modelId="{2B18ECDC-FE57-4953-BFC1-78F6B8E8DDBA}" type="pres">
      <dgm:prSet presAssocID="{831B2DED-F4EC-4914-8103-6A13E3AE30A9}" presName="noGeometry" presStyleCnt="0"/>
      <dgm:spPr/>
    </dgm:pt>
    <dgm:pt modelId="{4E07AB43-5778-465A-A0D8-79D323EF330B}" type="pres">
      <dgm:prSet presAssocID="{831B2DED-F4EC-4914-8103-6A13E3AE30A9}" presName="childTextVisible" presStyleLbl="bgAccFollowNode1" presStyleIdx="0" presStyleCnt="1" custScaleX="113631" custLinFactNeighborX="3527" custLinFactNeighborY="-2028">
        <dgm:presLayoutVars>
          <dgm:bulletEnabled val="1"/>
        </dgm:presLayoutVars>
      </dgm:prSet>
      <dgm:spPr/>
      <dgm:t>
        <a:bodyPr/>
        <a:lstStyle/>
        <a:p>
          <a:endParaRPr lang="it-IT"/>
        </a:p>
      </dgm:t>
    </dgm:pt>
    <dgm:pt modelId="{08A6D938-5FD5-42EA-8DE3-442619D7F3CB}" type="pres">
      <dgm:prSet presAssocID="{831B2DED-F4EC-4914-8103-6A13E3AE30A9}" presName="childTextHidden" presStyleLbl="bgAccFollowNode1" presStyleIdx="0" presStyleCnt="1"/>
      <dgm:spPr/>
      <dgm:t>
        <a:bodyPr/>
        <a:lstStyle/>
        <a:p>
          <a:endParaRPr lang="it-IT"/>
        </a:p>
      </dgm:t>
    </dgm:pt>
    <dgm:pt modelId="{03D1A9F1-9931-4893-83D7-3F092D69FCAB}" type="pres">
      <dgm:prSet presAssocID="{831B2DED-F4EC-4914-8103-6A13E3AE30A9}" presName="parentText" presStyleLbl="node1" presStyleIdx="0" presStyleCnt="1" custScaleX="94540" custScaleY="86172">
        <dgm:presLayoutVars>
          <dgm:chMax val="1"/>
          <dgm:bulletEnabled val="1"/>
        </dgm:presLayoutVars>
      </dgm:prSet>
      <dgm:spPr/>
      <dgm:t>
        <a:bodyPr/>
        <a:lstStyle/>
        <a:p>
          <a:endParaRPr lang="it-IT"/>
        </a:p>
      </dgm:t>
    </dgm:pt>
  </dgm:ptLst>
  <dgm:cxnLst>
    <dgm:cxn modelId="{B2F9B1C5-DFFA-4FD4-94B3-9D34D2D58947}" type="presOf" srcId="{2922736C-E40C-439F-9F4B-274CC2D13B37}" destId="{09954C7D-8E1E-403E-9F5B-BA3FFB6CEC40}" srcOrd="0" destOrd="0" presId="urn:microsoft.com/office/officeart/2005/8/layout/hProcess6"/>
    <dgm:cxn modelId="{6593EC61-D908-4EDD-B157-D0443B87C18A}" type="presOf" srcId="{A26E2A55-BA54-404B-A2E8-D6D2823BC6C3}" destId="{4E07AB43-5778-465A-A0D8-79D323EF330B}" srcOrd="0" destOrd="2" presId="urn:microsoft.com/office/officeart/2005/8/layout/hProcess6"/>
    <dgm:cxn modelId="{029AE6C4-3C7E-4F53-BF54-947318CAFF91}" srcId="{831B2DED-F4EC-4914-8103-6A13E3AE30A9}" destId="{A26E2A55-BA54-404B-A2E8-D6D2823BC6C3}" srcOrd="2" destOrd="0" parTransId="{FE60D491-6D4B-4034-A789-DB88A1877F3E}" sibTransId="{99C8EF81-3B42-469F-A6FF-8E211AD5C0E5}"/>
    <dgm:cxn modelId="{67C36E3B-0E50-470F-9609-555AD0483021}" type="presOf" srcId="{A90B65D5-CD81-47B0-8C3F-F878510472F8}" destId="{08A6D938-5FD5-42EA-8DE3-442619D7F3CB}" srcOrd="1" destOrd="0" presId="urn:microsoft.com/office/officeart/2005/8/layout/hProcess6"/>
    <dgm:cxn modelId="{25E43F09-6FD0-4E8E-A0D6-8EF597CF26F4}" type="presOf" srcId="{56E14956-E87B-4933-B9F7-D95BF4FF4990}" destId="{08A6D938-5FD5-42EA-8DE3-442619D7F3CB}" srcOrd="1" destOrd="1" presId="urn:microsoft.com/office/officeart/2005/8/layout/hProcess6"/>
    <dgm:cxn modelId="{551AF889-2B78-4D82-A98D-3AF7D46EA695}" type="presOf" srcId="{A90B65D5-CD81-47B0-8C3F-F878510472F8}" destId="{4E07AB43-5778-465A-A0D8-79D323EF330B}" srcOrd="0" destOrd="0" presId="urn:microsoft.com/office/officeart/2005/8/layout/hProcess6"/>
    <dgm:cxn modelId="{876533CA-F0E9-4DE2-BB6D-E09682BDFA47}" srcId="{831B2DED-F4EC-4914-8103-6A13E3AE30A9}" destId="{56E14956-E87B-4933-B9F7-D95BF4FF4990}" srcOrd="1" destOrd="0" parTransId="{28FB34CF-5A7B-49B3-83DB-9D478943DE83}" sibTransId="{084DAEC7-3691-4E5E-ABC6-1FE6DA14F375}"/>
    <dgm:cxn modelId="{750A364A-48F7-4F50-9A32-21BE454CC3A5}" type="presOf" srcId="{831B2DED-F4EC-4914-8103-6A13E3AE30A9}" destId="{03D1A9F1-9931-4893-83D7-3F092D69FCAB}" srcOrd="0" destOrd="0" presId="urn:microsoft.com/office/officeart/2005/8/layout/hProcess6"/>
    <dgm:cxn modelId="{D14F709A-768B-4C26-B58B-AD32B86E9197}" srcId="{2922736C-E40C-439F-9F4B-274CC2D13B37}" destId="{831B2DED-F4EC-4914-8103-6A13E3AE30A9}" srcOrd="0" destOrd="0" parTransId="{4A80DB2B-DFB6-4C83-9952-1E4DB46FC60D}" sibTransId="{51D1AE91-0B34-4C78-92A3-8D8AA656A32E}"/>
    <dgm:cxn modelId="{72B169E5-F65E-4EEA-A4E8-DAB6F8118E23}" type="presOf" srcId="{56E14956-E87B-4933-B9F7-D95BF4FF4990}" destId="{4E07AB43-5778-465A-A0D8-79D323EF330B}" srcOrd="0" destOrd="1" presId="urn:microsoft.com/office/officeart/2005/8/layout/hProcess6"/>
    <dgm:cxn modelId="{2C680EC8-7227-41F7-A04B-EA7A191607A1}" srcId="{831B2DED-F4EC-4914-8103-6A13E3AE30A9}" destId="{A90B65D5-CD81-47B0-8C3F-F878510472F8}" srcOrd="0" destOrd="0" parTransId="{51603C21-2C0F-4981-876B-C9CDF2A65281}" sibTransId="{BE67C4A9-DF99-4583-A5A6-64666C315E2A}"/>
    <dgm:cxn modelId="{EBD8D739-B0C8-4CD4-8131-2FDA168181BF}" type="presOf" srcId="{A26E2A55-BA54-404B-A2E8-D6D2823BC6C3}" destId="{08A6D938-5FD5-42EA-8DE3-442619D7F3CB}" srcOrd="1" destOrd="2" presId="urn:microsoft.com/office/officeart/2005/8/layout/hProcess6"/>
    <dgm:cxn modelId="{422F677E-9D86-4B54-9EE3-43A9B6410C52}" type="presParOf" srcId="{09954C7D-8E1E-403E-9F5B-BA3FFB6CEC40}" destId="{CB68EA8C-957C-472F-8A44-B34C007C03A6}" srcOrd="0" destOrd="0" presId="urn:microsoft.com/office/officeart/2005/8/layout/hProcess6"/>
    <dgm:cxn modelId="{D3237746-90D8-4699-BE45-C4A598E49967}" type="presParOf" srcId="{CB68EA8C-957C-472F-8A44-B34C007C03A6}" destId="{2B18ECDC-FE57-4953-BFC1-78F6B8E8DDBA}" srcOrd="0" destOrd="0" presId="urn:microsoft.com/office/officeart/2005/8/layout/hProcess6"/>
    <dgm:cxn modelId="{5FFD2E02-3B81-445D-9622-E3C6FD1BEAF3}" type="presParOf" srcId="{CB68EA8C-957C-472F-8A44-B34C007C03A6}" destId="{4E07AB43-5778-465A-A0D8-79D323EF330B}" srcOrd="1" destOrd="0" presId="urn:microsoft.com/office/officeart/2005/8/layout/hProcess6"/>
    <dgm:cxn modelId="{AA9415DC-69E7-46FC-8372-7B2B62CC91D6}" type="presParOf" srcId="{CB68EA8C-957C-472F-8A44-B34C007C03A6}" destId="{08A6D938-5FD5-42EA-8DE3-442619D7F3CB}" srcOrd="2" destOrd="0" presId="urn:microsoft.com/office/officeart/2005/8/layout/hProcess6"/>
    <dgm:cxn modelId="{9CE56DF0-D6FA-477D-B517-DA3BD3572060}" type="presParOf" srcId="{CB68EA8C-957C-472F-8A44-B34C007C03A6}" destId="{03D1A9F1-9931-4893-83D7-3F092D69FCAB}" srcOrd="3" destOrd="0" presId="urn:microsoft.com/office/officeart/2005/8/layout/hProcess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9BBEDE-9E7A-449B-BC63-82F96D10A49C}">
      <dsp:nvSpPr>
        <dsp:cNvPr id="0" name=""/>
        <dsp:cNvSpPr/>
      </dsp:nvSpPr>
      <dsp:spPr>
        <a:xfrm rot="16200000">
          <a:off x="-987378" y="1923868"/>
          <a:ext cx="2880317" cy="904791"/>
        </a:xfrm>
        <a:prstGeom prst="flowChartManualOperation">
          <a:avLst/>
        </a:prstGeom>
        <a:gradFill flip="none" rotWithShape="0">
          <a:gsLst>
            <a:gs pos="0">
              <a:schemeClr val="bg2">
                <a:lumMod val="10000"/>
                <a:lumOff val="90000"/>
                <a:shade val="30000"/>
                <a:satMod val="115000"/>
              </a:schemeClr>
            </a:gs>
            <a:gs pos="50000">
              <a:schemeClr val="bg2">
                <a:lumMod val="10000"/>
                <a:lumOff val="90000"/>
                <a:shade val="67500"/>
                <a:satMod val="115000"/>
              </a:schemeClr>
            </a:gs>
            <a:gs pos="100000">
              <a:schemeClr val="bg2">
                <a:lumMod val="10000"/>
                <a:lumOff val="90000"/>
                <a:shade val="100000"/>
                <a:satMod val="115000"/>
              </a:schemeClr>
            </a:gs>
          </a:gsLst>
          <a:lin ang="2700000" scaled="1"/>
          <a:tileRect/>
        </a:gradFill>
        <a:ln>
          <a:solidFill>
            <a:schemeClr val="tx1"/>
          </a:solid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100000"/>
            </a:lnSpc>
            <a:spcBef>
              <a:spcPct val="0"/>
            </a:spcBef>
            <a:spcAft>
              <a:spcPct val="35000"/>
            </a:spcAft>
          </a:pPr>
          <a:r>
            <a:rPr lang="it-IT" sz="1600" b="1" i="0" kern="1200" dirty="0" smtClean="0">
              <a:solidFill>
                <a:schemeClr val="tx1"/>
              </a:solidFill>
              <a:latin typeface="Times New Roman" pitchFamily="18" charset="0"/>
              <a:cs typeface="Times New Roman" pitchFamily="18" charset="0"/>
            </a:rPr>
            <a:t>Legge 33/2009 </a:t>
          </a:r>
        </a:p>
        <a:p>
          <a:pPr lvl="0" algn="ctr" defTabSz="711200">
            <a:lnSpc>
              <a:spcPct val="100000"/>
            </a:lnSpc>
            <a:spcBef>
              <a:spcPct val="0"/>
            </a:spcBef>
            <a:spcAft>
              <a:spcPct val="35000"/>
            </a:spcAft>
          </a:pPr>
          <a:r>
            <a:rPr lang="it-IT" sz="1600" b="1" i="0" kern="1200" dirty="0" err="1" smtClean="0">
              <a:solidFill>
                <a:schemeClr val="tx1"/>
              </a:solidFill>
              <a:latin typeface="Times New Roman" pitchFamily="18" charset="0"/>
              <a:cs typeface="Times New Roman" pitchFamily="18" charset="0"/>
            </a:rPr>
            <a:t>conv</a:t>
          </a:r>
          <a:r>
            <a:rPr lang="it-IT" sz="1600" b="1" i="0" kern="1200" dirty="0" smtClean="0">
              <a:solidFill>
                <a:schemeClr val="tx1"/>
              </a:solidFill>
              <a:latin typeface="Times New Roman" pitchFamily="18" charset="0"/>
              <a:cs typeface="Times New Roman" pitchFamily="18" charset="0"/>
            </a:rPr>
            <a:t>.</a:t>
          </a:r>
        </a:p>
        <a:p>
          <a:pPr lvl="0" algn="ctr" defTabSz="711200">
            <a:lnSpc>
              <a:spcPct val="100000"/>
            </a:lnSpc>
            <a:spcBef>
              <a:spcPct val="0"/>
            </a:spcBef>
            <a:spcAft>
              <a:spcPct val="35000"/>
            </a:spcAft>
          </a:pPr>
          <a:r>
            <a:rPr lang="it-IT" sz="1600" b="1" i="0" kern="1200" dirty="0" err="1" smtClean="0">
              <a:solidFill>
                <a:schemeClr val="tx1"/>
              </a:solidFill>
              <a:latin typeface="Times New Roman" pitchFamily="18" charset="0"/>
              <a:cs typeface="Times New Roman" pitchFamily="18" charset="0"/>
            </a:rPr>
            <a:t>D.L</a:t>
          </a:r>
          <a:r>
            <a:rPr lang="it-IT" sz="1600" b="1" i="0" kern="1200" dirty="0" smtClean="0">
              <a:solidFill>
                <a:schemeClr val="tx1"/>
              </a:solidFill>
              <a:latin typeface="Times New Roman" pitchFamily="18" charset="0"/>
              <a:cs typeface="Times New Roman" pitchFamily="18" charset="0"/>
            </a:rPr>
            <a:t> </a:t>
          </a:r>
        </a:p>
        <a:p>
          <a:pPr lvl="0" algn="ctr" defTabSz="711200">
            <a:lnSpc>
              <a:spcPct val="100000"/>
            </a:lnSpc>
            <a:spcBef>
              <a:spcPct val="0"/>
            </a:spcBef>
            <a:spcAft>
              <a:spcPct val="35000"/>
            </a:spcAft>
          </a:pPr>
          <a:r>
            <a:rPr lang="it-IT" sz="1600" b="1" i="0" kern="1200" dirty="0" smtClean="0">
              <a:solidFill>
                <a:schemeClr val="tx1"/>
              </a:solidFill>
              <a:latin typeface="Times New Roman" pitchFamily="18" charset="0"/>
              <a:cs typeface="Times New Roman" pitchFamily="18" charset="0"/>
            </a:rPr>
            <a:t>5/200</a:t>
          </a:r>
          <a:r>
            <a:rPr lang="it-IT" sz="1700" b="1" i="0" kern="1200" dirty="0" smtClean="0">
              <a:solidFill>
                <a:schemeClr val="tx1"/>
              </a:solidFill>
              <a:latin typeface="Times New Roman" pitchFamily="18" charset="0"/>
              <a:cs typeface="Times New Roman" pitchFamily="18" charset="0"/>
            </a:rPr>
            <a:t>9</a:t>
          </a:r>
          <a:endParaRPr lang="it-IT" sz="1700" b="1" i="0" kern="1200" dirty="0">
            <a:solidFill>
              <a:schemeClr val="tx1"/>
            </a:solidFill>
            <a:latin typeface="Times New Roman" pitchFamily="18" charset="0"/>
            <a:cs typeface="Times New Roman" pitchFamily="18" charset="0"/>
          </a:endParaRPr>
        </a:p>
      </dsp:txBody>
      <dsp:txXfrm rot="16200000">
        <a:off x="-987378" y="1923868"/>
        <a:ext cx="2880317" cy="904791"/>
      </dsp:txXfrm>
    </dsp:sp>
    <dsp:sp modelId="{33154254-1F2C-4551-8644-DFAD481B6029}">
      <dsp:nvSpPr>
        <dsp:cNvPr id="0" name=""/>
        <dsp:cNvSpPr/>
      </dsp:nvSpPr>
      <dsp:spPr>
        <a:xfrm rot="16200000">
          <a:off x="101659" y="1851796"/>
          <a:ext cx="2682707" cy="1048934"/>
        </a:xfrm>
        <a:prstGeom prst="flowChartManualOperation">
          <a:avLst/>
        </a:prstGeom>
        <a:gradFill flip="none" rotWithShape="0">
          <a:gsLst>
            <a:gs pos="0">
              <a:schemeClr val="bg2">
                <a:lumMod val="25000"/>
                <a:lumOff val="75000"/>
                <a:tint val="66000"/>
                <a:satMod val="160000"/>
              </a:schemeClr>
            </a:gs>
            <a:gs pos="50000">
              <a:schemeClr val="bg2">
                <a:lumMod val="25000"/>
                <a:lumOff val="75000"/>
                <a:tint val="44500"/>
                <a:satMod val="160000"/>
              </a:schemeClr>
            </a:gs>
            <a:gs pos="100000">
              <a:schemeClr val="bg2">
                <a:lumMod val="25000"/>
                <a:lumOff val="75000"/>
                <a:tint val="23500"/>
                <a:satMod val="160000"/>
              </a:schemeClr>
            </a:gs>
          </a:gsLst>
          <a:lin ang="2700000" scaled="1"/>
          <a:tileRect/>
        </a:gradFill>
        <a:ln>
          <a:solidFill>
            <a:schemeClr val="tx1"/>
          </a:solid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7950" tIns="0" rIns="107950" bIns="0" numCol="1" spcCol="1270" anchor="ctr" anchorCtr="0">
          <a:noAutofit/>
        </a:bodyPr>
        <a:lstStyle/>
        <a:p>
          <a:pPr lvl="0" algn="ctr" defTabSz="755650">
            <a:lnSpc>
              <a:spcPct val="90000"/>
            </a:lnSpc>
            <a:spcBef>
              <a:spcPct val="0"/>
            </a:spcBef>
            <a:spcAft>
              <a:spcPct val="35000"/>
            </a:spcAft>
          </a:pPr>
          <a:endParaRPr lang="it-IT" sz="1700" b="1" kern="1200" dirty="0" smtClean="0">
            <a:solidFill>
              <a:schemeClr val="tx1"/>
            </a:solidFill>
            <a:latin typeface="Times New Roman" pitchFamily="18" charset="0"/>
            <a:cs typeface="Times New Roman" pitchFamily="18" charset="0"/>
          </a:endParaRPr>
        </a:p>
        <a:p>
          <a:pPr lvl="0" algn="ctr" defTabSz="755650">
            <a:lnSpc>
              <a:spcPct val="90000"/>
            </a:lnSpc>
            <a:spcBef>
              <a:spcPct val="0"/>
            </a:spcBef>
            <a:spcAft>
              <a:spcPct val="35000"/>
            </a:spcAft>
          </a:pPr>
          <a:r>
            <a:rPr lang="it-IT" sz="1700" b="1" kern="1200" dirty="0" smtClean="0">
              <a:solidFill>
                <a:schemeClr val="tx1"/>
              </a:solidFill>
              <a:latin typeface="Times New Roman" pitchFamily="18" charset="0"/>
              <a:cs typeface="Times New Roman" pitchFamily="18" charset="0"/>
            </a:rPr>
            <a:t>Legge sviluppo</a:t>
          </a:r>
        </a:p>
        <a:p>
          <a:pPr lvl="0" algn="ctr" defTabSz="755650">
            <a:lnSpc>
              <a:spcPct val="90000"/>
            </a:lnSpc>
            <a:spcBef>
              <a:spcPct val="0"/>
            </a:spcBef>
            <a:spcAft>
              <a:spcPct val="35000"/>
            </a:spcAft>
          </a:pPr>
          <a:r>
            <a:rPr lang="it-IT" sz="1700" b="1" kern="1200" dirty="0" smtClean="0">
              <a:solidFill>
                <a:schemeClr val="tx1"/>
              </a:solidFill>
              <a:latin typeface="Times New Roman" pitchFamily="18" charset="0"/>
              <a:cs typeface="Times New Roman" pitchFamily="18" charset="0"/>
            </a:rPr>
            <a:t>99/2009</a:t>
          </a:r>
        </a:p>
        <a:p>
          <a:pPr lvl="0" algn="ctr" defTabSz="755650">
            <a:lnSpc>
              <a:spcPct val="90000"/>
            </a:lnSpc>
            <a:spcBef>
              <a:spcPct val="0"/>
            </a:spcBef>
            <a:spcAft>
              <a:spcPct val="35000"/>
            </a:spcAft>
          </a:pPr>
          <a:endParaRPr lang="it-IT" sz="1800" b="1" kern="1200" dirty="0" smtClean="0">
            <a:latin typeface="Times New Roman" pitchFamily="18" charset="0"/>
            <a:cs typeface="Times New Roman" pitchFamily="18" charset="0"/>
          </a:endParaRPr>
        </a:p>
        <a:p>
          <a:pPr lvl="0" algn="ctr" defTabSz="755650">
            <a:lnSpc>
              <a:spcPct val="90000"/>
            </a:lnSpc>
            <a:spcBef>
              <a:spcPct val="0"/>
            </a:spcBef>
            <a:spcAft>
              <a:spcPct val="35000"/>
            </a:spcAft>
          </a:pPr>
          <a:endParaRPr lang="it-IT" sz="1800" b="1" kern="1200" dirty="0">
            <a:latin typeface="Times New Roman" pitchFamily="18" charset="0"/>
            <a:cs typeface="Times New Roman" pitchFamily="18" charset="0"/>
          </a:endParaRPr>
        </a:p>
      </dsp:txBody>
      <dsp:txXfrm rot="16200000">
        <a:off x="101659" y="1851796"/>
        <a:ext cx="2682707" cy="1048934"/>
      </dsp:txXfrm>
    </dsp:sp>
    <dsp:sp modelId="{60BC4740-3CC1-45F0-89A4-F6DE0990DB4E}">
      <dsp:nvSpPr>
        <dsp:cNvPr id="0" name=""/>
        <dsp:cNvSpPr/>
      </dsp:nvSpPr>
      <dsp:spPr>
        <a:xfrm rot="16200000">
          <a:off x="1212494" y="1803265"/>
          <a:ext cx="2682707" cy="1145996"/>
        </a:xfrm>
        <a:prstGeom prst="flowChartManualOperation">
          <a:avLst/>
        </a:prstGeom>
        <a:gradFill flip="none" rotWithShape="0">
          <a:gsLst>
            <a:gs pos="0">
              <a:schemeClr val="bg2">
                <a:lumMod val="50000"/>
                <a:lumOff val="50000"/>
                <a:tint val="66000"/>
                <a:satMod val="160000"/>
              </a:schemeClr>
            </a:gs>
            <a:gs pos="50000">
              <a:schemeClr val="bg2">
                <a:lumMod val="50000"/>
                <a:lumOff val="50000"/>
                <a:tint val="44500"/>
                <a:satMod val="160000"/>
              </a:schemeClr>
            </a:gs>
            <a:gs pos="100000">
              <a:schemeClr val="bg2">
                <a:lumMod val="50000"/>
                <a:lumOff val="50000"/>
                <a:tint val="23500"/>
                <a:satMod val="160000"/>
              </a:schemeClr>
            </a:gs>
          </a:gsLst>
          <a:lin ang="2700000" scaled="1"/>
          <a:tileRect/>
        </a:gradFill>
        <a:ln>
          <a:solidFill>
            <a:schemeClr val="tx1"/>
          </a:solid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it-IT" sz="1600" b="1" kern="1200" dirty="0" smtClean="0">
              <a:solidFill>
                <a:schemeClr val="tx1"/>
              </a:solidFill>
              <a:latin typeface="Times New Roman" pitchFamily="18" charset="0"/>
              <a:cs typeface="Times New Roman" pitchFamily="18" charset="0"/>
            </a:rPr>
            <a:t>Legge 122/2010 </a:t>
          </a:r>
        </a:p>
        <a:p>
          <a:pPr lvl="0" algn="ctr" defTabSz="711200">
            <a:lnSpc>
              <a:spcPct val="90000"/>
            </a:lnSpc>
            <a:spcBef>
              <a:spcPct val="0"/>
            </a:spcBef>
            <a:spcAft>
              <a:spcPct val="35000"/>
            </a:spcAft>
          </a:pPr>
          <a:r>
            <a:rPr lang="it-IT" sz="1600" b="1" kern="1200" dirty="0" err="1" smtClean="0">
              <a:solidFill>
                <a:schemeClr val="tx1"/>
              </a:solidFill>
              <a:latin typeface="Times New Roman" pitchFamily="18" charset="0"/>
              <a:cs typeface="Times New Roman" pitchFamily="18" charset="0"/>
            </a:rPr>
            <a:t>conv</a:t>
          </a:r>
          <a:r>
            <a:rPr lang="it-IT" sz="1600" b="1" kern="1200" dirty="0" smtClean="0">
              <a:solidFill>
                <a:schemeClr val="tx1"/>
              </a:solidFill>
              <a:latin typeface="Times New Roman" pitchFamily="18" charset="0"/>
              <a:cs typeface="Times New Roman" pitchFamily="18" charset="0"/>
            </a:rPr>
            <a:t>.</a:t>
          </a:r>
        </a:p>
        <a:p>
          <a:pPr lvl="0" algn="ctr" defTabSz="711200">
            <a:lnSpc>
              <a:spcPct val="90000"/>
            </a:lnSpc>
            <a:spcBef>
              <a:spcPct val="0"/>
            </a:spcBef>
            <a:spcAft>
              <a:spcPct val="35000"/>
            </a:spcAft>
          </a:pPr>
          <a:r>
            <a:rPr lang="it-IT" sz="1600" b="1" kern="1200" dirty="0" err="1" smtClean="0">
              <a:solidFill>
                <a:schemeClr val="tx1"/>
              </a:solidFill>
              <a:latin typeface="Times New Roman" pitchFamily="18" charset="0"/>
              <a:cs typeface="Times New Roman" pitchFamily="18" charset="0"/>
            </a:rPr>
            <a:t>D.L</a:t>
          </a:r>
          <a:r>
            <a:rPr lang="it-IT" sz="1600" b="1" kern="1200" dirty="0" smtClean="0">
              <a:solidFill>
                <a:schemeClr val="tx1"/>
              </a:solidFill>
              <a:latin typeface="Times New Roman" pitchFamily="18" charset="0"/>
              <a:cs typeface="Times New Roman" pitchFamily="18" charset="0"/>
            </a:rPr>
            <a:t> </a:t>
          </a:r>
        </a:p>
        <a:p>
          <a:pPr lvl="0" algn="ctr" defTabSz="711200">
            <a:lnSpc>
              <a:spcPct val="90000"/>
            </a:lnSpc>
            <a:spcBef>
              <a:spcPct val="0"/>
            </a:spcBef>
            <a:spcAft>
              <a:spcPct val="35000"/>
            </a:spcAft>
          </a:pPr>
          <a:r>
            <a:rPr lang="it-IT" sz="1600" b="1" kern="1200" dirty="0" smtClean="0">
              <a:solidFill>
                <a:schemeClr val="tx1"/>
              </a:solidFill>
              <a:latin typeface="Times New Roman" pitchFamily="18" charset="0"/>
              <a:cs typeface="Times New Roman" pitchFamily="18" charset="0"/>
            </a:rPr>
            <a:t>78/2010</a:t>
          </a:r>
          <a:endParaRPr lang="it-IT" sz="1600" b="1" kern="1200" dirty="0">
            <a:solidFill>
              <a:schemeClr val="tx1"/>
            </a:solidFill>
            <a:latin typeface="Times New Roman" pitchFamily="18" charset="0"/>
            <a:cs typeface="Times New Roman" pitchFamily="18" charset="0"/>
          </a:endParaRPr>
        </a:p>
      </dsp:txBody>
      <dsp:txXfrm rot="16200000">
        <a:off x="1212494" y="1803265"/>
        <a:ext cx="2682707" cy="1145996"/>
      </dsp:txXfrm>
    </dsp:sp>
    <dsp:sp modelId="{F3EC76BD-2188-4890-A734-7A0C329887F5}">
      <dsp:nvSpPr>
        <dsp:cNvPr id="0" name=""/>
        <dsp:cNvSpPr/>
      </dsp:nvSpPr>
      <dsp:spPr>
        <a:xfrm rot="16200000">
          <a:off x="2313136" y="1861989"/>
          <a:ext cx="2682707" cy="1028548"/>
        </a:xfrm>
        <a:prstGeom prst="flowChartManualOperation">
          <a:avLst/>
        </a:prstGeom>
        <a:solidFill>
          <a:schemeClr val="bg2">
            <a:lumMod val="75000"/>
            <a:lumOff val="25000"/>
            <a:tint val="66000"/>
            <a:satMod val="160000"/>
          </a:schemeClr>
        </a:solidFill>
        <a:ln>
          <a:solidFill>
            <a:schemeClr val="tx1"/>
          </a:solid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it-IT" sz="1600" b="1" kern="1200" dirty="0" smtClean="0">
              <a:solidFill>
                <a:schemeClr val="tx1"/>
              </a:solidFill>
              <a:latin typeface="Times New Roman" pitchFamily="18" charset="0"/>
              <a:cs typeface="Times New Roman" pitchFamily="18" charset="0"/>
            </a:rPr>
            <a:t>Legge 134/2012 </a:t>
          </a:r>
        </a:p>
        <a:p>
          <a:pPr lvl="0" algn="ctr" defTabSz="711200">
            <a:lnSpc>
              <a:spcPct val="90000"/>
            </a:lnSpc>
            <a:spcBef>
              <a:spcPct val="0"/>
            </a:spcBef>
            <a:spcAft>
              <a:spcPct val="35000"/>
            </a:spcAft>
          </a:pPr>
          <a:r>
            <a:rPr lang="it-IT" sz="1600" b="1" kern="1200" dirty="0" err="1" smtClean="0">
              <a:solidFill>
                <a:schemeClr val="tx1"/>
              </a:solidFill>
              <a:latin typeface="Times New Roman" pitchFamily="18" charset="0"/>
              <a:cs typeface="Times New Roman" pitchFamily="18" charset="0"/>
            </a:rPr>
            <a:t>conv</a:t>
          </a:r>
          <a:r>
            <a:rPr lang="it-IT" sz="1600" b="1" kern="1200" dirty="0" smtClean="0">
              <a:solidFill>
                <a:schemeClr val="tx1"/>
              </a:solidFill>
              <a:latin typeface="Times New Roman" pitchFamily="18" charset="0"/>
              <a:cs typeface="Times New Roman" pitchFamily="18" charset="0"/>
            </a:rPr>
            <a:t>.</a:t>
          </a:r>
        </a:p>
        <a:p>
          <a:pPr lvl="0" algn="ctr" defTabSz="711200">
            <a:lnSpc>
              <a:spcPct val="90000"/>
            </a:lnSpc>
            <a:spcBef>
              <a:spcPct val="0"/>
            </a:spcBef>
            <a:spcAft>
              <a:spcPct val="35000"/>
            </a:spcAft>
          </a:pPr>
          <a:r>
            <a:rPr lang="it-IT" sz="1600" b="1" kern="1200" dirty="0" err="1" smtClean="0">
              <a:solidFill>
                <a:schemeClr val="tx1"/>
              </a:solidFill>
              <a:latin typeface="Times New Roman" pitchFamily="18" charset="0"/>
              <a:cs typeface="Times New Roman" pitchFamily="18" charset="0"/>
            </a:rPr>
            <a:t>D.L</a:t>
          </a:r>
          <a:r>
            <a:rPr lang="it-IT" sz="1600" b="1" kern="1200" dirty="0" smtClean="0">
              <a:solidFill>
                <a:schemeClr val="tx1"/>
              </a:solidFill>
              <a:latin typeface="Times New Roman" pitchFamily="18" charset="0"/>
              <a:cs typeface="Times New Roman" pitchFamily="18" charset="0"/>
            </a:rPr>
            <a:t> </a:t>
          </a:r>
        </a:p>
        <a:p>
          <a:pPr lvl="0" algn="ctr" defTabSz="711200">
            <a:lnSpc>
              <a:spcPct val="90000"/>
            </a:lnSpc>
            <a:spcBef>
              <a:spcPct val="0"/>
            </a:spcBef>
            <a:spcAft>
              <a:spcPct val="35000"/>
            </a:spcAft>
          </a:pPr>
          <a:r>
            <a:rPr lang="it-IT" sz="1600" b="1" kern="1200" dirty="0" smtClean="0">
              <a:solidFill>
                <a:schemeClr val="tx1"/>
              </a:solidFill>
              <a:latin typeface="Times New Roman" pitchFamily="18" charset="0"/>
              <a:cs typeface="Times New Roman" pitchFamily="18" charset="0"/>
            </a:rPr>
            <a:t>83/2012</a:t>
          </a:r>
          <a:endParaRPr lang="it-IT" sz="1600" b="1" kern="1200" dirty="0">
            <a:solidFill>
              <a:schemeClr val="tx1"/>
            </a:solidFill>
            <a:latin typeface="Times New Roman" pitchFamily="18" charset="0"/>
            <a:cs typeface="Times New Roman" pitchFamily="18" charset="0"/>
          </a:endParaRPr>
        </a:p>
      </dsp:txBody>
      <dsp:txXfrm rot="16200000">
        <a:off x="2313136" y="1861989"/>
        <a:ext cx="2682707" cy="1028548"/>
      </dsp:txXfrm>
    </dsp:sp>
    <dsp:sp modelId="{D618681D-D4AA-4401-AFB7-310DD59DEE16}">
      <dsp:nvSpPr>
        <dsp:cNvPr id="0" name=""/>
        <dsp:cNvSpPr/>
      </dsp:nvSpPr>
      <dsp:spPr>
        <a:xfrm rot="16200000">
          <a:off x="3392915" y="1824128"/>
          <a:ext cx="2682707" cy="1104270"/>
        </a:xfrm>
        <a:prstGeom prst="flowChartManualOperation">
          <a:avLst/>
        </a:prstGeom>
        <a:solidFill>
          <a:schemeClr val="accent6">
            <a:lumMod val="50000"/>
            <a:lumOff val="50000"/>
          </a:schemeClr>
        </a:solidFill>
        <a:ln>
          <a:solidFill>
            <a:schemeClr val="tx1"/>
          </a:solid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it-IT" sz="1600" b="1" kern="1200" dirty="0" smtClean="0">
              <a:solidFill>
                <a:schemeClr val="tx1"/>
              </a:solidFill>
              <a:latin typeface="Times New Roman" pitchFamily="18" charset="0"/>
              <a:cs typeface="Times New Roman" pitchFamily="18" charset="0"/>
            </a:rPr>
            <a:t>Legge 221/2012 </a:t>
          </a:r>
        </a:p>
        <a:p>
          <a:pPr lvl="0" algn="ctr" defTabSz="711200">
            <a:lnSpc>
              <a:spcPct val="90000"/>
            </a:lnSpc>
            <a:spcBef>
              <a:spcPct val="0"/>
            </a:spcBef>
            <a:spcAft>
              <a:spcPct val="35000"/>
            </a:spcAft>
          </a:pPr>
          <a:r>
            <a:rPr lang="it-IT" sz="1600" b="1" kern="1200" dirty="0" err="1" smtClean="0">
              <a:solidFill>
                <a:schemeClr val="tx1"/>
              </a:solidFill>
              <a:latin typeface="Times New Roman" pitchFamily="18" charset="0"/>
              <a:cs typeface="Times New Roman" pitchFamily="18" charset="0"/>
            </a:rPr>
            <a:t>conv</a:t>
          </a:r>
          <a:r>
            <a:rPr lang="it-IT" sz="1600" b="1" kern="1200" dirty="0" smtClean="0">
              <a:solidFill>
                <a:schemeClr val="tx1"/>
              </a:solidFill>
              <a:latin typeface="Times New Roman" pitchFamily="18" charset="0"/>
              <a:cs typeface="Times New Roman" pitchFamily="18" charset="0"/>
            </a:rPr>
            <a:t>.</a:t>
          </a:r>
        </a:p>
        <a:p>
          <a:pPr lvl="0" algn="ctr" defTabSz="711200">
            <a:lnSpc>
              <a:spcPct val="90000"/>
            </a:lnSpc>
            <a:spcBef>
              <a:spcPct val="0"/>
            </a:spcBef>
            <a:spcAft>
              <a:spcPct val="35000"/>
            </a:spcAft>
          </a:pPr>
          <a:r>
            <a:rPr lang="it-IT" sz="1600" b="1" kern="1200" dirty="0" err="1" smtClean="0">
              <a:solidFill>
                <a:schemeClr val="tx1"/>
              </a:solidFill>
              <a:latin typeface="Times New Roman" pitchFamily="18" charset="0"/>
              <a:cs typeface="Times New Roman" pitchFamily="18" charset="0"/>
            </a:rPr>
            <a:t>D.L</a:t>
          </a:r>
          <a:r>
            <a:rPr lang="it-IT" sz="1600" b="1" kern="1200" dirty="0" smtClean="0">
              <a:solidFill>
                <a:schemeClr val="tx1"/>
              </a:solidFill>
              <a:latin typeface="Times New Roman" pitchFamily="18" charset="0"/>
              <a:cs typeface="Times New Roman" pitchFamily="18" charset="0"/>
            </a:rPr>
            <a:t> </a:t>
          </a:r>
        </a:p>
        <a:p>
          <a:pPr lvl="0" algn="ctr" defTabSz="711200">
            <a:lnSpc>
              <a:spcPct val="90000"/>
            </a:lnSpc>
            <a:spcBef>
              <a:spcPct val="0"/>
            </a:spcBef>
            <a:spcAft>
              <a:spcPct val="35000"/>
            </a:spcAft>
          </a:pPr>
          <a:r>
            <a:rPr lang="it-IT" sz="1600" b="1" kern="1200" dirty="0" smtClean="0">
              <a:solidFill>
                <a:schemeClr val="tx1"/>
              </a:solidFill>
              <a:latin typeface="Times New Roman" pitchFamily="18" charset="0"/>
              <a:cs typeface="Times New Roman" pitchFamily="18" charset="0"/>
            </a:rPr>
            <a:t>179/2012</a:t>
          </a:r>
          <a:endParaRPr lang="it-IT" sz="1600" b="1" kern="1200" dirty="0">
            <a:solidFill>
              <a:schemeClr val="tx1"/>
            </a:solidFill>
            <a:latin typeface="Times New Roman" pitchFamily="18" charset="0"/>
            <a:cs typeface="Times New Roman" pitchFamily="18" charset="0"/>
          </a:endParaRPr>
        </a:p>
      </dsp:txBody>
      <dsp:txXfrm rot="16200000">
        <a:off x="3392915" y="1824128"/>
        <a:ext cx="2682707" cy="1104270"/>
      </dsp:txXfrm>
    </dsp:sp>
    <dsp:sp modelId="{83A0DB5B-C864-47FF-A78E-3F80633C0EAA}">
      <dsp:nvSpPr>
        <dsp:cNvPr id="0" name=""/>
        <dsp:cNvSpPr/>
      </dsp:nvSpPr>
      <dsp:spPr>
        <a:xfrm rot="16200000">
          <a:off x="4365241" y="1885038"/>
          <a:ext cx="2851516" cy="982451"/>
        </a:xfrm>
        <a:prstGeom prst="flowChartManualOperation">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path path="circle">
            <a:fillToRect r="100000" b="100000"/>
          </a:path>
          <a:tileRect l="-100000" t="-100000"/>
        </a:gradFill>
        <a:ln>
          <a:solidFill>
            <a:schemeClr val="tx1"/>
          </a:solid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it-IT" sz="1600" b="1" kern="1200" dirty="0" smtClean="0">
              <a:solidFill>
                <a:schemeClr val="tx1"/>
              </a:solidFill>
              <a:latin typeface="Times New Roman" pitchFamily="18" charset="0"/>
              <a:cs typeface="Times New Roman" pitchFamily="18" charset="0"/>
            </a:rPr>
            <a:t>Legge 99/2013</a:t>
          </a:r>
        </a:p>
        <a:p>
          <a:pPr lvl="0" algn="ctr" defTabSz="711200">
            <a:lnSpc>
              <a:spcPct val="90000"/>
            </a:lnSpc>
            <a:spcBef>
              <a:spcPct val="0"/>
            </a:spcBef>
            <a:spcAft>
              <a:spcPct val="35000"/>
            </a:spcAft>
          </a:pPr>
          <a:r>
            <a:rPr lang="it-IT" sz="1600" b="1" kern="1200" dirty="0" err="1" smtClean="0">
              <a:solidFill>
                <a:schemeClr val="tx1"/>
              </a:solidFill>
              <a:latin typeface="Times New Roman" pitchFamily="18" charset="0"/>
              <a:cs typeface="Times New Roman" pitchFamily="18" charset="0"/>
            </a:rPr>
            <a:t>conv</a:t>
          </a:r>
          <a:r>
            <a:rPr lang="it-IT" sz="1600" b="1" kern="1200" dirty="0" smtClean="0">
              <a:solidFill>
                <a:schemeClr val="tx1"/>
              </a:solidFill>
              <a:latin typeface="Times New Roman" pitchFamily="18" charset="0"/>
              <a:cs typeface="Times New Roman" pitchFamily="18" charset="0"/>
            </a:rPr>
            <a:t>.</a:t>
          </a:r>
        </a:p>
        <a:p>
          <a:pPr lvl="0" algn="ctr" defTabSz="711200">
            <a:lnSpc>
              <a:spcPct val="90000"/>
            </a:lnSpc>
            <a:spcBef>
              <a:spcPct val="0"/>
            </a:spcBef>
            <a:spcAft>
              <a:spcPct val="35000"/>
            </a:spcAft>
          </a:pPr>
          <a:r>
            <a:rPr lang="it-IT" sz="1600" b="1" kern="1200" dirty="0" err="1" smtClean="0">
              <a:solidFill>
                <a:schemeClr val="tx1"/>
              </a:solidFill>
              <a:latin typeface="Times New Roman" pitchFamily="18" charset="0"/>
              <a:cs typeface="Times New Roman" pitchFamily="18" charset="0"/>
            </a:rPr>
            <a:t>D.L</a:t>
          </a:r>
          <a:r>
            <a:rPr lang="it-IT" sz="1600" b="1" kern="1200" dirty="0" smtClean="0">
              <a:solidFill>
                <a:schemeClr val="tx1"/>
              </a:solidFill>
              <a:latin typeface="Times New Roman" pitchFamily="18" charset="0"/>
              <a:cs typeface="Times New Roman" pitchFamily="18" charset="0"/>
            </a:rPr>
            <a:t> </a:t>
          </a:r>
        </a:p>
        <a:p>
          <a:pPr lvl="0" algn="ctr" defTabSz="711200">
            <a:lnSpc>
              <a:spcPct val="90000"/>
            </a:lnSpc>
            <a:spcBef>
              <a:spcPct val="0"/>
            </a:spcBef>
            <a:spcAft>
              <a:spcPct val="35000"/>
            </a:spcAft>
          </a:pPr>
          <a:r>
            <a:rPr lang="it-IT" sz="1600" b="1" kern="1200" dirty="0" smtClean="0">
              <a:solidFill>
                <a:schemeClr val="tx1"/>
              </a:solidFill>
              <a:latin typeface="Times New Roman" pitchFamily="18" charset="0"/>
              <a:cs typeface="Times New Roman" pitchFamily="18" charset="0"/>
            </a:rPr>
            <a:t>76/2013</a:t>
          </a:r>
          <a:endParaRPr lang="it-IT" sz="1600" b="1" kern="1200" dirty="0">
            <a:solidFill>
              <a:schemeClr val="tx1"/>
            </a:solidFill>
            <a:latin typeface="Times New Roman" pitchFamily="18" charset="0"/>
            <a:cs typeface="Times New Roman" pitchFamily="18" charset="0"/>
          </a:endParaRPr>
        </a:p>
      </dsp:txBody>
      <dsp:txXfrm rot="16200000">
        <a:off x="4365241" y="1885038"/>
        <a:ext cx="2851516" cy="982451"/>
      </dsp:txXfrm>
    </dsp:sp>
    <dsp:sp modelId="{21F63A64-470D-47B4-A2B2-38B6F4F17D39}">
      <dsp:nvSpPr>
        <dsp:cNvPr id="0" name=""/>
        <dsp:cNvSpPr/>
      </dsp:nvSpPr>
      <dsp:spPr>
        <a:xfrm rot="16200000">
          <a:off x="5523864" y="1779837"/>
          <a:ext cx="2736315" cy="1192852"/>
        </a:xfrm>
        <a:prstGeom prst="flowChartManualOperation">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path path="circle">
            <a:fillToRect r="100000" b="100000"/>
          </a:path>
          <a:tileRect l="-100000" t="-100000"/>
        </a:gradFill>
        <a:ln>
          <a:solidFill>
            <a:schemeClr val="tx1"/>
          </a:solid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it-IT" sz="1600" b="1" kern="1200" dirty="0" smtClean="0">
              <a:solidFill>
                <a:schemeClr val="tx1"/>
              </a:solidFill>
              <a:latin typeface="Times New Roman" pitchFamily="18" charset="0"/>
              <a:cs typeface="Times New Roman" pitchFamily="18" charset="0"/>
            </a:rPr>
            <a:t>Legge 116/2014 </a:t>
          </a:r>
          <a:r>
            <a:rPr lang="it-IT" sz="1600" b="1" kern="1200" dirty="0" err="1" smtClean="0">
              <a:solidFill>
                <a:schemeClr val="tx1"/>
              </a:solidFill>
              <a:latin typeface="Times New Roman" pitchFamily="18" charset="0"/>
              <a:cs typeface="Times New Roman" pitchFamily="18" charset="0"/>
            </a:rPr>
            <a:t>conv</a:t>
          </a:r>
          <a:r>
            <a:rPr lang="it-IT" sz="1600" b="1" kern="1200" dirty="0" smtClean="0">
              <a:solidFill>
                <a:schemeClr val="tx1"/>
              </a:solidFill>
              <a:latin typeface="Times New Roman" pitchFamily="18" charset="0"/>
              <a:cs typeface="Times New Roman" pitchFamily="18" charset="0"/>
            </a:rPr>
            <a:t>. </a:t>
          </a:r>
        </a:p>
        <a:p>
          <a:pPr lvl="0" algn="ctr" defTabSz="711200">
            <a:lnSpc>
              <a:spcPct val="90000"/>
            </a:lnSpc>
            <a:spcBef>
              <a:spcPct val="0"/>
            </a:spcBef>
            <a:spcAft>
              <a:spcPct val="35000"/>
            </a:spcAft>
          </a:pPr>
          <a:r>
            <a:rPr lang="it-IT" sz="1600" b="1" kern="1200" dirty="0" smtClean="0">
              <a:solidFill>
                <a:schemeClr val="tx1"/>
              </a:solidFill>
              <a:latin typeface="Times New Roman" pitchFamily="18" charset="0"/>
              <a:cs typeface="Times New Roman" pitchFamily="18" charset="0"/>
            </a:rPr>
            <a:t>D.L. 91/2014</a:t>
          </a:r>
          <a:endParaRPr lang="it-IT" sz="1600" b="1" kern="1200" dirty="0">
            <a:solidFill>
              <a:schemeClr val="tx1"/>
            </a:solidFill>
            <a:latin typeface="Times New Roman" pitchFamily="18" charset="0"/>
            <a:cs typeface="Times New Roman" pitchFamily="18" charset="0"/>
          </a:endParaRPr>
        </a:p>
      </dsp:txBody>
      <dsp:txXfrm rot="16200000">
        <a:off x="5523864" y="1779837"/>
        <a:ext cx="2736315" cy="11928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52AAFD-2438-4248-984B-1FE3006BB71D}">
      <dsp:nvSpPr>
        <dsp:cNvPr id="0" name=""/>
        <dsp:cNvSpPr/>
      </dsp:nvSpPr>
      <dsp:spPr>
        <a:xfrm>
          <a:off x="0" y="0"/>
          <a:ext cx="6406628" cy="1296144"/>
        </a:xfrm>
        <a:prstGeom prst="homePlate">
          <a:avLst/>
        </a:prstGeom>
        <a:solidFill>
          <a:schemeClr val="accent2">
            <a:lumMod val="40000"/>
            <a:lumOff val="60000"/>
          </a:schemeClr>
        </a:solidFill>
        <a:ln w="9525"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hemeClr val="accent1"/>
        </a:lnRef>
        <a:fillRef idx="2">
          <a:schemeClr val="accent1"/>
        </a:fillRef>
        <a:effectRef idx="1">
          <a:schemeClr val="accent1"/>
        </a:effectRef>
        <a:fontRef idx="minor">
          <a:schemeClr val="dk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it-IT" sz="2000" b="1" kern="1200" dirty="0" smtClean="0">
              <a:latin typeface="Times New Roman" pitchFamily="18" charset="0"/>
              <a:cs typeface="Times New Roman" pitchFamily="18" charset="0"/>
            </a:rPr>
            <a:t>Innovativa previsione fortemente voluta da Confagricoltura che agevola il contratto di rete attraverso una disciplina più mirata per le imprese agricole.</a:t>
          </a:r>
          <a:endParaRPr lang="it-IT" sz="2000" b="1" kern="1200" dirty="0">
            <a:latin typeface="Times New Roman" pitchFamily="18" charset="0"/>
            <a:cs typeface="Times New Roman" pitchFamily="18" charset="0"/>
          </a:endParaRPr>
        </a:p>
      </dsp:txBody>
      <dsp:txXfrm>
        <a:off x="0" y="0"/>
        <a:ext cx="6406628" cy="129614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CE6996-2DA8-4150-864A-48CFDD78679B}">
      <dsp:nvSpPr>
        <dsp:cNvPr id="0" name=""/>
        <dsp:cNvSpPr/>
      </dsp:nvSpPr>
      <dsp:spPr>
        <a:xfrm>
          <a:off x="0" y="242298"/>
          <a:ext cx="7488832" cy="9481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1217" tIns="291592" rIns="581217" bIns="128016"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smtClean="0">
              <a:latin typeface="Times New Roman" pitchFamily="18" charset="0"/>
              <a:cs typeface="Times New Roman" pitchFamily="18" charset="0"/>
            </a:rPr>
            <a:t>due o più imprese agricole</a:t>
          </a:r>
          <a:endParaRPr lang="it-IT" sz="1800" kern="1200" dirty="0">
            <a:latin typeface="Times New Roman" pitchFamily="18" charset="0"/>
            <a:cs typeface="Times New Roman" pitchFamily="18" charset="0"/>
          </a:endParaRPr>
        </a:p>
        <a:p>
          <a:pPr marL="171450" lvl="1" indent="-171450" algn="just" defTabSz="800100">
            <a:lnSpc>
              <a:spcPct val="90000"/>
            </a:lnSpc>
            <a:spcBef>
              <a:spcPct val="0"/>
            </a:spcBef>
            <a:spcAft>
              <a:spcPct val="15000"/>
            </a:spcAft>
            <a:buChar char="••"/>
          </a:pPr>
          <a:r>
            <a:rPr lang="it-IT" sz="1800" kern="1200" dirty="0" smtClean="0">
              <a:latin typeface="Times New Roman" pitchFamily="18" charset="0"/>
              <a:cs typeface="Times New Roman" pitchFamily="18" charset="0"/>
            </a:rPr>
            <a:t>innovazione e competitività</a:t>
          </a:r>
          <a:endParaRPr lang="it-IT" sz="1800" kern="1200" dirty="0">
            <a:latin typeface="Times New Roman" pitchFamily="18" charset="0"/>
            <a:cs typeface="Times New Roman" pitchFamily="18" charset="0"/>
          </a:endParaRPr>
        </a:p>
      </dsp:txBody>
      <dsp:txXfrm>
        <a:off x="0" y="242298"/>
        <a:ext cx="7488832" cy="948150"/>
      </dsp:txXfrm>
    </dsp:sp>
    <dsp:sp modelId="{E859D533-DF69-45E4-AFAF-087A0566B1BD}">
      <dsp:nvSpPr>
        <dsp:cNvPr id="0" name=""/>
        <dsp:cNvSpPr/>
      </dsp:nvSpPr>
      <dsp:spPr>
        <a:xfrm>
          <a:off x="374441" y="35658"/>
          <a:ext cx="5242182" cy="413280"/>
        </a:xfrm>
        <a:prstGeom prst="round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solidFill>
            <a:schemeClr val="tx1"/>
          </a:solid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42" tIns="0" rIns="198142" bIns="0" numCol="1" spcCol="1270" anchor="ctr" anchorCtr="0">
          <a:noAutofit/>
        </a:bodyPr>
        <a:lstStyle/>
        <a:p>
          <a:pPr lvl="0" algn="l" defTabSz="800100">
            <a:lnSpc>
              <a:spcPct val="90000"/>
            </a:lnSpc>
            <a:spcBef>
              <a:spcPct val="0"/>
            </a:spcBef>
            <a:spcAft>
              <a:spcPct val="35000"/>
            </a:spcAft>
          </a:pPr>
          <a:r>
            <a:rPr lang="it-IT" sz="1800" b="1" kern="1200" dirty="0" smtClean="0">
              <a:latin typeface="Times New Roman" pitchFamily="18" charset="0"/>
              <a:cs typeface="Times New Roman" pitchFamily="18" charset="0"/>
            </a:rPr>
            <a:t>Contratto di rete </a:t>
          </a:r>
          <a:endParaRPr lang="it-IT" sz="1800" b="1" kern="1200" dirty="0">
            <a:latin typeface="Times New Roman" pitchFamily="18" charset="0"/>
            <a:cs typeface="Times New Roman" pitchFamily="18" charset="0"/>
          </a:endParaRPr>
        </a:p>
      </dsp:txBody>
      <dsp:txXfrm>
        <a:off x="374441" y="35658"/>
        <a:ext cx="5242182" cy="413280"/>
      </dsp:txXfrm>
    </dsp:sp>
    <dsp:sp modelId="{CA602765-98C1-4723-88A4-6C697D41910E}">
      <dsp:nvSpPr>
        <dsp:cNvPr id="0" name=""/>
        <dsp:cNvSpPr/>
      </dsp:nvSpPr>
      <dsp:spPr>
        <a:xfrm>
          <a:off x="0" y="1472688"/>
          <a:ext cx="7488832" cy="1411200"/>
        </a:xfrm>
        <a:prstGeom prst="rect">
          <a:avLst/>
        </a:prstGeom>
        <a:solidFill>
          <a:schemeClr val="lt1">
            <a:alpha val="90000"/>
            <a:hueOff val="0"/>
            <a:satOff val="0"/>
            <a:lumOff val="0"/>
            <a:alphaOff val="0"/>
          </a:schemeClr>
        </a:solidFill>
        <a:ln w="9525" cap="flat" cmpd="sng" algn="ctr">
          <a:solidFill>
            <a:schemeClr val="accent2">
              <a:hueOff val="5935807"/>
              <a:satOff val="-38860"/>
              <a:lumOff val="85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1217" tIns="291592" rIns="581217" bIns="128016"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smtClean="0">
              <a:latin typeface="Times New Roman" pitchFamily="18" charset="0"/>
              <a:cs typeface="Times New Roman" pitchFamily="18" charset="0"/>
            </a:rPr>
            <a:t>Diritti ed obblighi assunti da ciascun partecipante</a:t>
          </a:r>
          <a:endParaRPr lang="it-IT" sz="1800" kern="1200" dirty="0">
            <a:latin typeface="Times New Roman" pitchFamily="18" charset="0"/>
            <a:cs typeface="Times New Roman" pitchFamily="18" charset="0"/>
          </a:endParaRPr>
        </a:p>
        <a:p>
          <a:pPr marL="171450" lvl="1" indent="-171450" algn="just" defTabSz="800100">
            <a:lnSpc>
              <a:spcPct val="90000"/>
            </a:lnSpc>
            <a:spcBef>
              <a:spcPct val="0"/>
            </a:spcBef>
            <a:spcAft>
              <a:spcPct val="15000"/>
            </a:spcAft>
            <a:buChar char="••"/>
          </a:pPr>
          <a:r>
            <a:rPr lang="it-IT" sz="1800" kern="1200" dirty="0" smtClean="0">
              <a:latin typeface="Times New Roman" pitchFamily="18" charset="0"/>
              <a:cs typeface="Times New Roman" pitchFamily="18" charset="0"/>
            </a:rPr>
            <a:t>Attività che le imprese si impegnano reciprocamente a svolgere, dirette alla realizzazione di prodotti agricoli comuni al cui processo produttivo hanno partecipato e contribuito </a:t>
          </a:r>
          <a:endParaRPr lang="it-IT" sz="1800" kern="1200" dirty="0">
            <a:latin typeface="Times New Roman" pitchFamily="18" charset="0"/>
            <a:cs typeface="Times New Roman" pitchFamily="18" charset="0"/>
          </a:endParaRPr>
        </a:p>
      </dsp:txBody>
      <dsp:txXfrm>
        <a:off x="0" y="1472688"/>
        <a:ext cx="7488832" cy="1411200"/>
      </dsp:txXfrm>
    </dsp:sp>
    <dsp:sp modelId="{0E660B34-B448-457D-A5BB-7FE73233F3E6}">
      <dsp:nvSpPr>
        <dsp:cNvPr id="0" name=""/>
        <dsp:cNvSpPr/>
      </dsp:nvSpPr>
      <dsp:spPr>
        <a:xfrm>
          <a:off x="374441" y="1266048"/>
          <a:ext cx="5242182" cy="413280"/>
        </a:xfrm>
        <a:prstGeom prst="roundRect">
          <a:avLst/>
        </a:prstGeom>
        <a:gradFill rotWithShape="0">
          <a:gsLst>
            <a:gs pos="0">
              <a:schemeClr val="accent2">
                <a:hueOff val="5935807"/>
                <a:satOff val="-38860"/>
                <a:lumOff val="8528"/>
                <a:alphaOff val="0"/>
                <a:tint val="35000"/>
                <a:satMod val="253000"/>
              </a:schemeClr>
            </a:gs>
            <a:gs pos="50000">
              <a:schemeClr val="accent2">
                <a:hueOff val="5935807"/>
                <a:satOff val="-38860"/>
                <a:lumOff val="8528"/>
                <a:alphaOff val="0"/>
                <a:tint val="42000"/>
                <a:satMod val="255000"/>
              </a:schemeClr>
            </a:gs>
            <a:gs pos="97000">
              <a:schemeClr val="accent2">
                <a:hueOff val="5935807"/>
                <a:satOff val="-38860"/>
                <a:lumOff val="8528"/>
                <a:alphaOff val="0"/>
                <a:tint val="53000"/>
                <a:satMod val="260000"/>
              </a:schemeClr>
            </a:gs>
            <a:gs pos="100000">
              <a:schemeClr val="accent2">
                <a:hueOff val="5935807"/>
                <a:satOff val="-38860"/>
                <a:lumOff val="8528"/>
                <a:alphaOff val="0"/>
                <a:tint val="56000"/>
                <a:satMod val="275000"/>
              </a:schemeClr>
            </a:gs>
          </a:gsLst>
          <a:path path="circle">
            <a:fillToRect l="50000" t="50000" r="50000" b="50000"/>
          </a:path>
        </a:gradFill>
        <a:ln>
          <a:solidFill>
            <a:schemeClr val="tx1"/>
          </a:solid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42" tIns="0" rIns="198142" bIns="0" numCol="1" spcCol="1270" anchor="ctr" anchorCtr="0">
          <a:noAutofit/>
        </a:bodyPr>
        <a:lstStyle/>
        <a:p>
          <a:pPr lvl="0" algn="l" defTabSz="800100">
            <a:lnSpc>
              <a:spcPct val="90000"/>
            </a:lnSpc>
            <a:spcBef>
              <a:spcPct val="0"/>
            </a:spcBef>
            <a:spcAft>
              <a:spcPct val="35000"/>
            </a:spcAft>
          </a:pPr>
          <a:r>
            <a:rPr lang="it-IT" sz="1800" b="1" kern="1200" dirty="0" smtClean="0">
              <a:latin typeface="Times New Roman" pitchFamily="18" charset="0"/>
              <a:cs typeface="Times New Roman" pitchFamily="18" charset="0"/>
            </a:rPr>
            <a:t>Programma comune</a:t>
          </a:r>
          <a:endParaRPr lang="it-IT" sz="1800" b="1" kern="1200" dirty="0">
            <a:latin typeface="Times New Roman" pitchFamily="18" charset="0"/>
            <a:cs typeface="Times New Roman" pitchFamily="18" charset="0"/>
          </a:endParaRPr>
        </a:p>
      </dsp:txBody>
      <dsp:txXfrm>
        <a:off x="374441" y="1266048"/>
        <a:ext cx="5242182" cy="413280"/>
      </dsp:txXfrm>
    </dsp:sp>
    <dsp:sp modelId="{013A3775-A2E3-4120-A78E-E21D776ADF8E}">
      <dsp:nvSpPr>
        <dsp:cNvPr id="0" name=""/>
        <dsp:cNvSpPr/>
      </dsp:nvSpPr>
      <dsp:spPr>
        <a:xfrm>
          <a:off x="0" y="3166129"/>
          <a:ext cx="7488832" cy="1190700"/>
        </a:xfrm>
        <a:prstGeom prst="rect">
          <a:avLst/>
        </a:prstGeom>
        <a:solidFill>
          <a:schemeClr val="lt1">
            <a:alpha val="90000"/>
            <a:hueOff val="0"/>
            <a:satOff val="0"/>
            <a:lumOff val="0"/>
            <a:alphaOff val="0"/>
          </a:schemeClr>
        </a:solidFill>
        <a:ln w="9525" cap="flat" cmpd="sng" algn="ctr">
          <a:solidFill>
            <a:schemeClr val="accent2">
              <a:hueOff val="11871614"/>
              <a:satOff val="-77721"/>
              <a:lumOff val="170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1217" tIns="291592" rIns="581217" bIns="128016"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smtClean="0">
              <a:latin typeface="Times New Roman" pitchFamily="18" charset="0"/>
              <a:cs typeface="Times New Roman" pitchFamily="18" charset="0"/>
            </a:rPr>
            <a:t>attribuito a ciascun contraente a titolo originario</a:t>
          </a:r>
          <a:endParaRPr lang="it-IT" sz="1800" kern="1200" dirty="0">
            <a:latin typeface="Times New Roman" pitchFamily="18" charset="0"/>
            <a:cs typeface="Times New Roman" pitchFamily="18" charset="0"/>
          </a:endParaRPr>
        </a:p>
        <a:p>
          <a:pPr marL="171450" lvl="1" indent="-171450" algn="just" defTabSz="800100">
            <a:lnSpc>
              <a:spcPct val="90000"/>
            </a:lnSpc>
            <a:spcBef>
              <a:spcPct val="0"/>
            </a:spcBef>
            <a:spcAft>
              <a:spcPct val="15000"/>
            </a:spcAft>
            <a:buChar char="••"/>
          </a:pPr>
          <a:r>
            <a:rPr lang="it-IT" sz="1800" kern="1200" dirty="0" smtClean="0">
              <a:latin typeface="Times New Roman" pitchFamily="18" charset="0"/>
              <a:cs typeface="Times New Roman" pitchFamily="18" charset="0"/>
            </a:rPr>
            <a:t>ripartito fra i contraenti in natura secondo quote stabilite dal contratto di rete  </a:t>
          </a:r>
          <a:r>
            <a:rPr lang="it-IT" sz="1800" kern="1200" dirty="0" smtClean="0"/>
            <a:t> </a:t>
          </a:r>
          <a:endParaRPr lang="it-IT" sz="1800" kern="1200" dirty="0"/>
        </a:p>
      </dsp:txBody>
      <dsp:txXfrm>
        <a:off x="0" y="3166129"/>
        <a:ext cx="7488832" cy="1190700"/>
      </dsp:txXfrm>
    </dsp:sp>
    <dsp:sp modelId="{DA9EEB9F-89CC-4BE5-8EA4-FA0891B5297B}">
      <dsp:nvSpPr>
        <dsp:cNvPr id="0" name=""/>
        <dsp:cNvSpPr/>
      </dsp:nvSpPr>
      <dsp:spPr>
        <a:xfrm>
          <a:off x="374441" y="2959488"/>
          <a:ext cx="5242182" cy="413280"/>
        </a:xfrm>
        <a:prstGeom prst="roundRect">
          <a:avLst/>
        </a:prstGeom>
        <a:gradFill rotWithShape="0">
          <a:gsLst>
            <a:gs pos="0">
              <a:schemeClr val="accent2">
                <a:hueOff val="11871614"/>
                <a:satOff val="-77721"/>
                <a:lumOff val="17056"/>
                <a:alphaOff val="0"/>
                <a:tint val="35000"/>
                <a:satMod val="253000"/>
              </a:schemeClr>
            </a:gs>
            <a:gs pos="50000">
              <a:schemeClr val="accent2">
                <a:hueOff val="11871614"/>
                <a:satOff val="-77721"/>
                <a:lumOff val="17056"/>
                <a:alphaOff val="0"/>
                <a:tint val="42000"/>
                <a:satMod val="255000"/>
              </a:schemeClr>
            </a:gs>
            <a:gs pos="97000">
              <a:schemeClr val="accent2">
                <a:hueOff val="11871614"/>
                <a:satOff val="-77721"/>
                <a:lumOff val="17056"/>
                <a:alphaOff val="0"/>
                <a:tint val="53000"/>
                <a:satMod val="260000"/>
              </a:schemeClr>
            </a:gs>
            <a:gs pos="100000">
              <a:schemeClr val="accent2">
                <a:hueOff val="11871614"/>
                <a:satOff val="-77721"/>
                <a:lumOff val="17056"/>
                <a:alphaOff val="0"/>
                <a:tint val="56000"/>
                <a:satMod val="275000"/>
              </a:schemeClr>
            </a:gs>
          </a:gsLst>
          <a:path path="circle">
            <a:fillToRect l="50000" t="50000" r="50000" b="50000"/>
          </a:path>
        </a:gradFill>
        <a:ln>
          <a:solidFill>
            <a:schemeClr val="tx1"/>
          </a:solid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42" tIns="0" rIns="198142" bIns="0" numCol="1" spcCol="1270" anchor="ctr" anchorCtr="0">
          <a:noAutofit/>
        </a:bodyPr>
        <a:lstStyle/>
        <a:p>
          <a:pPr lvl="0" algn="l" defTabSz="800100">
            <a:lnSpc>
              <a:spcPct val="90000"/>
            </a:lnSpc>
            <a:spcBef>
              <a:spcPct val="0"/>
            </a:spcBef>
            <a:spcAft>
              <a:spcPct val="35000"/>
            </a:spcAft>
          </a:pPr>
          <a:r>
            <a:rPr lang="it-IT" sz="1800" b="1" kern="1200" dirty="0" smtClean="0">
              <a:latin typeface="Times New Roman" pitchFamily="18" charset="0"/>
              <a:cs typeface="Times New Roman" pitchFamily="18" charset="0"/>
            </a:rPr>
            <a:t>Prodotto agricolo comune</a:t>
          </a:r>
          <a:endParaRPr lang="it-IT" sz="1800" b="1" kern="1200" dirty="0">
            <a:latin typeface="Times New Roman" pitchFamily="18" charset="0"/>
            <a:cs typeface="Times New Roman" pitchFamily="18" charset="0"/>
          </a:endParaRPr>
        </a:p>
      </dsp:txBody>
      <dsp:txXfrm>
        <a:off x="374441" y="2959488"/>
        <a:ext cx="5242182" cy="4132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96E00C-BF01-48CD-99EA-BC7BDC3D438E}">
      <dsp:nvSpPr>
        <dsp:cNvPr id="0" name=""/>
        <dsp:cNvSpPr/>
      </dsp:nvSpPr>
      <dsp:spPr>
        <a:xfrm>
          <a:off x="0" y="0"/>
          <a:ext cx="7859216" cy="4912009"/>
        </a:xfrm>
        <a:prstGeom prst="swooshArrow">
          <a:avLst>
            <a:gd name="adj1" fmla="val 25000"/>
            <a:gd name="adj2" fmla="val 25000"/>
          </a:avLst>
        </a:prstGeom>
        <a:solidFill>
          <a:schemeClr val="bg2">
            <a:lumMod val="50000"/>
            <a:lumOff val="5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C3D2F61D-9588-43B5-8695-DB9D9165BAAF}">
      <dsp:nvSpPr>
        <dsp:cNvPr id="0" name=""/>
        <dsp:cNvSpPr/>
      </dsp:nvSpPr>
      <dsp:spPr>
        <a:xfrm>
          <a:off x="774132" y="3752849"/>
          <a:ext cx="180761" cy="180761"/>
        </a:xfrm>
        <a:prstGeom prst="ellips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F9DCA-12A3-4A08-9E4D-1DC5F5B75132}">
      <dsp:nvSpPr>
        <dsp:cNvPr id="0" name=""/>
        <dsp:cNvSpPr/>
      </dsp:nvSpPr>
      <dsp:spPr>
        <a:xfrm>
          <a:off x="335618" y="3843230"/>
          <a:ext cx="2401716" cy="116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82" tIns="0" rIns="0" bIns="0" numCol="1" spcCol="1270" anchor="t" anchorCtr="0">
          <a:noAutofit/>
        </a:bodyPr>
        <a:lstStyle/>
        <a:p>
          <a:pPr lvl="0" algn="ctr" defTabSz="800100">
            <a:lnSpc>
              <a:spcPct val="90000"/>
            </a:lnSpc>
            <a:spcBef>
              <a:spcPct val="0"/>
            </a:spcBef>
            <a:spcAft>
              <a:spcPct val="35000"/>
            </a:spcAft>
          </a:pPr>
          <a:r>
            <a:rPr lang="it-IT" sz="1800" b="1" kern="1200" dirty="0" smtClean="0">
              <a:latin typeface="Times New Roman" pitchFamily="18" charset="0"/>
              <a:cs typeface="Times New Roman" pitchFamily="18" charset="0"/>
            </a:rPr>
            <a:t>Esercitare in comune attività per lo sviluppo delle imprese</a:t>
          </a:r>
          <a:endParaRPr lang="it-IT" sz="1800" b="1" kern="1200" dirty="0">
            <a:latin typeface="Times New Roman" pitchFamily="18" charset="0"/>
            <a:cs typeface="Times New Roman" pitchFamily="18" charset="0"/>
          </a:endParaRPr>
        </a:p>
      </dsp:txBody>
      <dsp:txXfrm>
        <a:off x="335618" y="3843230"/>
        <a:ext cx="2401716" cy="1169058"/>
      </dsp:txXfrm>
    </dsp:sp>
    <dsp:sp modelId="{30B87B6B-0B78-4DBE-9C4A-C926043B44C6}">
      <dsp:nvSpPr>
        <dsp:cNvPr id="0" name=""/>
        <dsp:cNvSpPr/>
      </dsp:nvSpPr>
      <dsp:spPr>
        <a:xfrm>
          <a:off x="2051255" y="2610316"/>
          <a:ext cx="314368" cy="31436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CB2C6-21DC-421B-B33E-1DD535B2A34F}">
      <dsp:nvSpPr>
        <dsp:cNvPr id="0" name=""/>
        <dsp:cNvSpPr/>
      </dsp:nvSpPr>
      <dsp:spPr>
        <a:xfrm>
          <a:off x="2023632" y="2767500"/>
          <a:ext cx="2020050" cy="2244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77" tIns="0" rIns="0" bIns="0" numCol="1" spcCol="1270" anchor="t" anchorCtr="0">
          <a:noAutofit/>
        </a:bodyPr>
        <a:lstStyle/>
        <a:p>
          <a:pPr lvl="0" algn="ctr" defTabSz="800100">
            <a:lnSpc>
              <a:spcPct val="90000"/>
            </a:lnSpc>
            <a:spcBef>
              <a:spcPct val="0"/>
            </a:spcBef>
            <a:spcAft>
              <a:spcPct val="35000"/>
            </a:spcAft>
          </a:pPr>
          <a:r>
            <a:rPr lang="it-IT" sz="1800" b="1" kern="1200" dirty="0" smtClean="0">
              <a:latin typeface="Times New Roman" pitchFamily="18" charset="0"/>
              <a:cs typeface="Times New Roman" pitchFamily="18" charset="0"/>
            </a:rPr>
            <a:t>Aumentare la  produttività</a:t>
          </a:r>
          <a:endParaRPr lang="it-IT" sz="1800" b="1" kern="1200" dirty="0">
            <a:latin typeface="Times New Roman" pitchFamily="18" charset="0"/>
            <a:cs typeface="Times New Roman" pitchFamily="18" charset="0"/>
          </a:endParaRPr>
        </a:p>
      </dsp:txBody>
      <dsp:txXfrm>
        <a:off x="2023632" y="2767500"/>
        <a:ext cx="2020050" cy="2244788"/>
      </dsp:txXfrm>
    </dsp:sp>
    <dsp:sp modelId="{30D69384-949B-4A9E-9728-0A198AE09F4A}">
      <dsp:nvSpPr>
        <dsp:cNvPr id="0" name=""/>
        <dsp:cNvSpPr/>
      </dsp:nvSpPr>
      <dsp:spPr>
        <a:xfrm>
          <a:off x="3742957" y="1696932"/>
          <a:ext cx="416538" cy="41653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AF9230-5247-4F3E-A4FD-E34069EF123A}">
      <dsp:nvSpPr>
        <dsp:cNvPr id="0" name=""/>
        <dsp:cNvSpPr/>
      </dsp:nvSpPr>
      <dsp:spPr>
        <a:xfrm>
          <a:off x="3718146" y="1976666"/>
          <a:ext cx="1994765" cy="30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715" tIns="0" rIns="0" bIns="0" numCol="1" spcCol="1270" anchor="t" anchorCtr="0">
          <a:noAutofit/>
        </a:bodyPr>
        <a:lstStyle/>
        <a:p>
          <a:pPr lvl="0" algn="ctr" defTabSz="800100">
            <a:lnSpc>
              <a:spcPct val="90000"/>
            </a:lnSpc>
            <a:spcBef>
              <a:spcPct val="0"/>
            </a:spcBef>
            <a:spcAft>
              <a:spcPct val="35000"/>
            </a:spcAft>
          </a:pPr>
          <a:r>
            <a:rPr lang="it-IT" sz="1800" b="1" kern="1200" dirty="0" smtClean="0">
              <a:latin typeface="Times New Roman" pitchFamily="18" charset="0"/>
              <a:cs typeface="Times New Roman" pitchFamily="18" charset="0"/>
            </a:rPr>
            <a:t>Incrementare l’innovazione</a:t>
          </a:r>
          <a:endParaRPr lang="it-IT" sz="1800" b="1" kern="1200" dirty="0">
            <a:latin typeface="Times New Roman" pitchFamily="18" charset="0"/>
            <a:cs typeface="Times New Roman" pitchFamily="18" charset="0"/>
          </a:endParaRPr>
        </a:p>
      </dsp:txBody>
      <dsp:txXfrm>
        <a:off x="3718146" y="1976666"/>
        <a:ext cx="1994765" cy="3035622"/>
      </dsp:txXfrm>
    </dsp:sp>
    <dsp:sp modelId="{0150C17A-7A09-4129-A38A-1CB8E0ED1E10}">
      <dsp:nvSpPr>
        <dsp:cNvPr id="0" name=""/>
        <dsp:cNvSpPr/>
      </dsp:nvSpPr>
      <dsp:spPr>
        <a:xfrm>
          <a:off x="5458225" y="1211375"/>
          <a:ext cx="558004" cy="55800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9B38E-FDB7-4382-8194-02FC4068D50A}">
      <dsp:nvSpPr>
        <dsp:cNvPr id="0" name=""/>
        <dsp:cNvSpPr/>
      </dsp:nvSpPr>
      <dsp:spPr>
        <a:xfrm>
          <a:off x="5452453" y="1490377"/>
          <a:ext cx="2219984" cy="352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675" tIns="0" rIns="0" bIns="0" numCol="1" spcCol="1270" anchor="t" anchorCtr="0">
          <a:noAutofit/>
        </a:bodyPr>
        <a:lstStyle/>
        <a:p>
          <a:pPr lvl="0" algn="ctr" defTabSz="800100">
            <a:lnSpc>
              <a:spcPct val="90000"/>
            </a:lnSpc>
            <a:spcBef>
              <a:spcPct val="0"/>
            </a:spcBef>
            <a:spcAft>
              <a:spcPct val="35000"/>
            </a:spcAft>
          </a:pPr>
          <a:r>
            <a:rPr lang="it-IT" sz="1800" b="1" kern="1200" dirty="0" smtClean="0">
              <a:latin typeface="Times New Roman" pitchFamily="18" charset="0"/>
              <a:cs typeface="Times New Roman" pitchFamily="18" charset="0"/>
            </a:rPr>
            <a:t>Conquistare nuovi mercati</a:t>
          </a:r>
          <a:endParaRPr lang="it-IT" sz="1800" b="1" kern="1200" dirty="0">
            <a:latin typeface="Times New Roman" pitchFamily="18" charset="0"/>
            <a:cs typeface="Times New Roman" pitchFamily="18" charset="0"/>
          </a:endParaRPr>
        </a:p>
      </dsp:txBody>
      <dsp:txXfrm>
        <a:off x="5452453" y="1490377"/>
        <a:ext cx="2219984" cy="352191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52AAFD-2438-4248-984B-1FE3006BB71D}">
      <dsp:nvSpPr>
        <dsp:cNvPr id="0" name=""/>
        <dsp:cNvSpPr/>
      </dsp:nvSpPr>
      <dsp:spPr>
        <a:xfrm>
          <a:off x="0" y="0"/>
          <a:ext cx="6406628" cy="576064"/>
        </a:xfrm>
        <a:prstGeom prst="homePlate">
          <a:avLst/>
        </a:prstGeom>
        <a:solidFill>
          <a:schemeClr val="accent2">
            <a:lumMod val="40000"/>
            <a:lumOff val="60000"/>
          </a:schemeClr>
        </a:solidFill>
        <a:ln w="9525"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hemeClr val="accent1"/>
        </a:lnRef>
        <a:fillRef idx="2">
          <a:schemeClr val="accent1"/>
        </a:fillRef>
        <a:effectRef idx="1">
          <a:schemeClr val="accent1"/>
        </a:effectRef>
        <a:fontRef idx="minor">
          <a:schemeClr val="dk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it-IT" sz="2000" b="1" kern="1200" dirty="0" smtClean="0">
              <a:latin typeface="Times New Roman" pitchFamily="18" charset="0"/>
              <a:cs typeface="Times New Roman" pitchFamily="18" charset="0"/>
            </a:rPr>
            <a:t>Innovativa previsione fortemente voluta da </a:t>
          </a:r>
          <a:r>
            <a:rPr lang="it-IT" sz="2000" b="1" kern="1200" dirty="0" smtClean="0">
              <a:latin typeface="Times New Roman" pitchFamily="18" charset="0"/>
              <a:cs typeface="Times New Roman" pitchFamily="18" charset="0"/>
            </a:rPr>
            <a:t>Confagricoltura</a:t>
          </a:r>
          <a:endParaRPr lang="it-IT" sz="2000" b="1" kern="1200" dirty="0">
            <a:latin typeface="Times New Roman" pitchFamily="18" charset="0"/>
            <a:cs typeface="Times New Roman" pitchFamily="18" charset="0"/>
          </a:endParaRPr>
        </a:p>
      </dsp:txBody>
      <dsp:txXfrm>
        <a:off x="0" y="0"/>
        <a:ext cx="6406628" cy="57606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07AB43-5778-465A-A0D8-79D323EF330B}">
      <dsp:nvSpPr>
        <dsp:cNvPr id="0" name=""/>
        <dsp:cNvSpPr/>
      </dsp:nvSpPr>
      <dsp:spPr>
        <a:xfrm>
          <a:off x="1094527" y="23"/>
          <a:ext cx="6836696" cy="5259245"/>
        </a:xfrm>
        <a:prstGeom prst="rightArrow">
          <a:avLst>
            <a:gd name="adj1" fmla="val 70000"/>
            <a:gd name="adj2" fmla="val 50000"/>
          </a:avLst>
        </a:prstGeom>
        <a:solidFill>
          <a:schemeClr val="accent2">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just" defTabSz="800100">
            <a:lnSpc>
              <a:spcPct val="90000"/>
            </a:lnSpc>
            <a:spcBef>
              <a:spcPct val="0"/>
            </a:spcBef>
            <a:spcAft>
              <a:spcPct val="15000"/>
            </a:spcAft>
            <a:buChar char="••"/>
          </a:pPr>
          <a:r>
            <a:rPr lang="it-IT" sz="1800" b="1" kern="1200" dirty="0" smtClean="0">
              <a:latin typeface="Times New Roman" pitchFamily="18" charset="0"/>
              <a:cs typeface="Times New Roman" pitchFamily="18" charset="0"/>
            </a:rPr>
            <a:t>Modello standard compilato e presentato al R.I. attraverso procedura telematica e sottoscritto con firma digitale: </a:t>
          </a:r>
          <a:r>
            <a:rPr lang="it-IT" sz="1800" b="1" u="sng" kern="1200" dirty="0" smtClean="0">
              <a:latin typeface="Times New Roman" pitchFamily="18" charset="0"/>
              <a:cs typeface="Times New Roman" pitchFamily="18" charset="0"/>
              <a:hlinkClick xmlns:r="http://schemas.openxmlformats.org/officeDocument/2006/relationships" r:id="rId1"/>
            </a:rPr>
            <a:t>www.registroimprese.it</a:t>
          </a:r>
          <a:endParaRPr lang="it-IT" sz="1800" b="1" u="sng" kern="1200" dirty="0">
            <a:latin typeface="Times New Roman" pitchFamily="18" charset="0"/>
            <a:cs typeface="Times New Roman" pitchFamily="18" charset="0"/>
          </a:endParaRPr>
        </a:p>
        <a:p>
          <a:pPr marL="171450" lvl="1" indent="-171450" algn="just" defTabSz="800100">
            <a:lnSpc>
              <a:spcPct val="90000"/>
            </a:lnSpc>
            <a:spcBef>
              <a:spcPct val="0"/>
            </a:spcBef>
            <a:spcAft>
              <a:spcPct val="15000"/>
            </a:spcAft>
            <a:buChar char="••"/>
          </a:pPr>
          <a:r>
            <a:rPr lang="it-IT" sz="1800" b="1" u="none" kern="1200" dirty="0" smtClean="0">
              <a:latin typeface="Times New Roman" pitchFamily="18" charset="0"/>
              <a:cs typeface="Times New Roman" pitchFamily="18" charset="0"/>
            </a:rPr>
            <a:t>Modello e allegati, in alternativa, possono essere presentati su supporto informatico in conformità a specifiche tecniche </a:t>
          </a:r>
          <a:r>
            <a:rPr lang="it-IT" sz="1800" b="1" u="none" kern="1200" dirty="0" err="1" smtClean="0">
              <a:latin typeface="Times New Roman" pitchFamily="18" charset="0"/>
              <a:cs typeface="Times New Roman" pitchFamily="18" charset="0"/>
            </a:rPr>
            <a:t>InfoCamere</a:t>
          </a:r>
          <a:r>
            <a:rPr lang="it-IT" sz="1800" b="1" u="none" kern="1200" dirty="0" smtClean="0">
              <a:latin typeface="Times New Roman" pitchFamily="18" charset="0"/>
              <a:cs typeface="Times New Roman" pitchFamily="18" charset="0"/>
            </a:rPr>
            <a:t> </a:t>
          </a:r>
          <a:endParaRPr lang="it-IT" sz="1800" b="1" u="none" kern="1200" dirty="0">
            <a:latin typeface="Times New Roman" pitchFamily="18" charset="0"/>
            <a:cs typeface="Times New Roman" pitchFamily="18" charset="0"/>
          </a:endParaRPr>
        </a:p>
        <a:p>
          <a:pPr marL="171450" lvl="1" indent="-171450" algn="just" defTabSz="800100">
            <a:lnSpc>
              <a:spcPct val="90000"/>
            </a:lnSpc>
            <a:spcBef>
              <a:spcPct val="0"/>
            </a:spcBef>
            <a:spcAft>
              <a:spcPct val="15000"/>
            </a:spcAft>
            <a:buChar char="••"/>
          </a:pPr>
          <a:r>
            <a:rPr lang="it-IT" sz="1800" b="1" kern="1200" dirty="0" smtClean="0">
              <a:latin typeface="Times New Roman" pitchFamily="18" charset="0"/>
              <a:cs typeface="Times New Roman" pitchFamily="18" charset="0"/>
            </a:rPr>
            <a:t>D.M. entrerà in vigore il 9 settembre 2014 ma è necessario un Decreto del MISE per approvare specifiche tecniche Info Camere  </a:t>
          </a:r>
          <a:endParaRPr lang="it-IT" sz="1800" b="1" kern="1200" dirty="0">
            <a:latin typeface="Times New Roman" pitchFamily="18" charset="0"/>
            <a:cs typeface="Times New Roman" pitchFamily="18" charset="0"/>
          </a:endParaRPr>
        </a:p>
      </dsp:txBody>
      <dsp:txXfrm>
        <a:off x="2803701" y="23"/>
        <a:ext cx="5127522" cy="5259245"/>
      </dsp:txXfrm>
    </dsp:sp>
    <dsp:sp modelId="{03D1A9F1-9931-4893-83D7-3F092D69FCAB}">
      <dsp:nvSpPr>
        <dsp:cNvPr id="0" name=""/>
        <dsp:cNvSpPr/>
      </dsp:nvSpPr>
      <dsp:spPr>
        <a:xfrm>
          <a:off x="82347" y="1440152"/>
          <a:ext cx="2844035" cy="2592302"/>
        </a:xfrm>
        <a:prstGeom prst="ellipse">
          <a:avLst/>
        </a:prstGeom>
        <a:solidFill>
          <a:schemeClr val="accent2">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b="1" kern="1200" dirty="0" smtClean="0">
              <a:solidFill>
                <a:schemeClr val="tx1"/>
              </a:solidFill>
              <a:latin typeface="Times New Roman" pitchFamily="18" charset="0"/>
              <a:cs typeface="Times New Roman" pitchFamily="18" charset="0"/>
            </a:rPr>
            <a:t>Contratto di rete formalizzato on </a:t>
          </a:r>
          <a:r>
            <a:rPr lang="it-IT" sz="2400" b="1" kern="1200" dirty="0" err="1" smtClean="0">
              <a:solidFill>
                <a:schemeClr val="tx1"/>
              </a:solidFill>
              <a:latin typeface="Times New Roman" pitchFamily="18" charset="0"/>
              <a:cs typeface="Times New Roman" pitchFamily="18" charset="0"/>
            </a:rPr>
            <a:t>line</a:t>
          </a:r>
          <a:r>
            <a:rPr lang="it-IT" sz="2400" b="1" kern="1200" dirty="0" smtClean="0">
              <a:solidFill>
                <a:schemeClr val="tx1"/>
              </a:solidFill>
              <a:latin typeface="Times New Roman" pitchFamily="18" charset="0"/>
              <a:cs typeface="Times New Roman" pitchFamily="18" charset="0"/>
            </a:rPr>
            <a:t> </a:t>
          </a:r>
        </a:p>
        <a:p>
          <a:pPr lvl="0" algn="ctr" defTabSz="1066800">
            <a:lnSpc>
              <a:spcPct val="90000"/>
            </a:lnSpc>
            <a:spcBef>
              <a:spcPct val="0"/>
            </a:spcBef>
            <a:spcAft>
              <a:spcPct val="35000"/>
            </a:spcAft>
          </a:pPr>
          <a:r>
            <a:rPr lang="it-IT" sz="2400" b="1" kern="1200" dirty="0" smtClean="0">
              <a:solidFill>
                <a:schemeClr val="tx1"/>
              </a:solidFill>
              <a:latin typeface="Times New Roman" pitchFamily="18" charset="0"/>
              <a:cs typeface="Times New Roman" pitchFamily="18" charset="0"/>
            </a:rPr>
            <a:t>D.M. 122/ 2014</a:t>
          </a:r>
          <a:endParaRPr lang="it-IT" sz="2400" b="1" kern="1200" dirty="0">
            <a:solidFill>
              <a:schemeClr val="tx1"/>
            </a:solidFill>
            <a:latin typeface="Times New Roman" pitchFamily="18" charset="0"/>
            <a:cs typeface="Times New Roman" pitchFamily="18" charset="0"/>
          </a:endParaRPr>
        </a:p>
      </dsp:txBody>
      <dsp:txXfrm>
        <a:off x="82347" y="1440152"/>
        <a:ext cx="2844035" cy="259230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D3397-D9F8-4F0F-A9C4-85DDC72D4E54}" type="datetimeFigureOut">
              <a:rPr lang="it-IT" smtClean="0"/>
              <a:pPr/>
              <a:t>24/09/2014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88C703-35FA-4CAA-B6D6-A283E672D560}" type="slidenum">
              <a:rPr lang="it-IT" smtClean="0"/>
              <a:pPr/>
              <a:t>‹N›</a:t>
            </a:fld>
            <a:endParaRPr lang="it-IT"/>
          </a:p>
        </p:txBody>
      </p:sp>
    </p:spTree>
    <p:extLst>
      <p:ext uri="{BB962C8B-B14F-4D97-AF65-F5344CB8AC3E}">
        <p14:creationId xmlns:p14="http://schemas.microsoft.com/office/powerpoint/2010/main" xmlns="" val="362877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888C703-35FA-4CAA-B6D6-A283E672D560}"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888C703-35FA-4CAA-B6D6-A283E672D560}" type="slidenum">
              <a:rPr lang="it-IT" smtClean="0"/>
              <a:pPr/>
              <a:t>17</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888C703-35FA-4CAA-B6D6-A283E672D560}" type="slidenum">
              <a:rPr lang="it-IT" smtClean="0"/>
              <a:pPr/>
              <a:t>42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30DBB86-DBC1-4207-A135-DDE4C724D5EF}" type="slidenum">
              <a:rPr lang="it-IT" smtClean="0"/>
              <a:pPr/>
              <a:t>47</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888C703-35FA-4CAA-B6D6-A283E672D560}" type="slidenum">
              <a:rPr lang="it-IT" smtClean="0"/>
              <a:pPr/>
              <a:t>48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888C703-35FA-4CAA-B6D6-A283E672D560}"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888C703-35FA-4CAA-B6D6-A283E672D560}"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888C703-35FA-4CAA-B6D6-A283E672D560}"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888C703-35FA-4CAA-B6D6-A283E672D560}" type="slidenum">
              <a:rPr lang="it-IT" smtClean="0"/>
              <a:pPr/>
              <a:t>8</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888C703-35FA-4CAA-B6D6-A283E672D560}" type="slidenum">
              <a:rPr lang="it-IT" smtClean="0"/>
              <a:pPr/>
              <a:t>12</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888C703-35FA-4CAA-B6D6-A283E672D560}" type="slidenum">
              <a:rPr lang="it-IT" smtClean="0"/>
              <a:pPr/>
              <a:t>13</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888C703-35FA-4CAA-B6D6-A283E672D560}" type="slidenum">
              <a:rPr lang="it-IT" smtClean="0"/>
              <a:pPr/>
              <a:t>14</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888C703-35FA-4CAA-B6D6-A283E672D560}" type="slidenum">
              <a:rPr lang="it-IT" smtClean="0"/>
              <a:pPr/>
              <a:t>16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4B6055F8-1D02-4417-9241-55C834FD9970}" type="datetimeFigureOut">
              <a:rPr lang="it-IT" smtClean="0"/>
              <a:pPr/>
              <a:t>24/09/2014</a:t>
            </a:fld>
            <a:endParaRPr lang="it-IT"/>
          </a:p>
        </p:txBody>
      </p:sp>
      <p:sp>
        <p:nvSpPr>
          <p:cNvPr id="20" name="Segnaposto piè di pagina 19"/>
          <p:cNvSpPr>
            <a:spLocks noGrp="1"/>
          </p:cNvSpPr>
          <p:nvPr>
            <p:ph type="ftr" sz="quarter" idx="11"/>
          </p:nvPr>
        </p:nvSpPr>
        <p:spPr/>
        <p:txBody>
          <a:bodyPr/>
          <a:lstStyle>
            <a:extLst/>
          </a:lstStyle>
          <a:p>
            <a:endParaRPr lang="it-IT"/>
          </a:p>
        </p:txBody>
      </p:sp>
      <p:sp>
        <p:nvSpPr>
          <p:cNvPr id="10" name="Segnaposto numero diapositiva 9"/>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24/09/2014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24/09/2014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24/09/2014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24/09/2014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24/09/2014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B6055F8-1D02-4417-9241-55C834FD9970}" type="datetimeFigureOut">
              <a:rPr lang="it-IT" smtClean="0"/>
              <a:pPr/>
              <a:t>24/09/2014</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4B6055F8-1D02-4417-9241-55C834FD9970}" type="datetimeFigureOut">
              <a:rPr lang="it-IT" smtClean="0"/>
              <a:pPr/>
              <a:t>24/09/2014</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4B6055F8-1D02-4417-9241-55C834FD9970}" type="datetimeFigureOut">
              <a:rPr lang="it-IT" smtClean="0"/>
              <a:pPr/>
              <a:t>24/09/2014</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24/09/2014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24/09/2014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B6055F8-1D02-4417-9241-55C834FD9970}" type="datetimeFigureOut">
              <a:rPr lang="it-IT" smtClean="0"/>
              <a:pPr/>
              <a:t>24/09/2014</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007B441-5312-499D-93C3-6E37886527FA}"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mc.darienzo@confagricoltura.it"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1432560" y="359898"/>
            <a:ext cx="7406640" cy="1472184"/>
          </a:xfrm>
          <a:prstGeom prst="rect">
            <a:avLst/>
          </a:prstGeom>
        </p:spPr>
        <p:txBody>
          <a:bodyPr anchor="ctr">
            <a:normAutofit fontScale="97500"/>
          </a:body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it-IT" sz="2800" b="1" i="0" u="none" strike="noStrike" kern="1200" cap="none" spc="0" normalizeH="0" baseline="0" noProof="0" dirty="0">
              <a:ln>
                <a:noFill/>
              </a:ln>
              <a:solidFill>
                <a:schemeClr val="tx2">
                  <a:satMod val="130000"/>
                </a:schemeClr>
              </a:solidFill>
              <a:uLnTx/>
              <a:uFillTx/>
              <a:latin typeface="Times New Roman" pitchFamily="18" charset="0"/>
              <a:ea typeface="+mj-ea"/>
              <a:cs typeface="Times New Roman" pitchFamily="18" charset="0"/>
            </a:endParaRPr>
          </a:p>
        </p:txBody>
      </p:sp>
      <p:sp>
        <p:nvSpPr>
          <p:cNvPr id="8" name="Sottotitolo 2"/>
          <p:cNvSpPr txBox="1">
            <a:spLocks/>
          </p:cNvSpPr>
          <p:nvPr/>
        </p:nvSpPr>
        <p:spPr>
          <a:xfrm>
            <a:off x="1403648" y="2420888"/>
            <a:ext cx="7406640" cy="1752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lang="it-IT" sz="3600" b="1" dirty="0" smtClean="0">
              <a:latin typeface="Times New Roman" pitchFamily="18" charset="0"/>
              <a:cs typeface="Times New Roman" pitchFamily="18" charset="0"/>
            </a:endParaRPr>
          </a:p>
        </p:txBody>
      </p:sp>
      <p:pic>
        <p:nvPicPr>
          <p:cNvPr id="7" name="Immagine 12" descr="logo def pantone n. 356 e 123.jpg"/>
          <p:cNvPicPr>
            <a:picLocks noChangeAspect="1"/>
          </p:cNvPicPr>
          <p:nvPr/>
        </p:nvPicPr>
        <p:blipFill>
          <a:blip r:embed="rId3" cstate="print"/>
          <a:srcRect/>
          <a:stretch>
            <a:fillRect/>
          </a:stretch>
        </p:blipFill>
        <p:spPr bwMode="auto">
          <a:xfrm>
            <a:off x="2370138" y="412750"/>
            <a:ext cx="4403725" cy="892175"/>
          </a:xfrm>
          <a:prstGeom prst="rect">
            <a:avLst/>
          </a:prstGeom>
          <a:noFill/>
          <a:ln w="9525">
            <a:noFill/>
            <a:miter lim="800000"/>
            <a:headEnd/>
            <a:tailEnd/>
          </a:ln>
        </p:spPr>
      </p:pic>
      <p:sp>
        <p:nvSpPr>
          <p:cNvPr id="11" name="Rettangolo 10"/>
          <p:cNvSpPr/>
          <p:nvPr/>
        </p:nvSpPr>
        <p:spPr>
          <a:xfrm>
            <a:off x="3066372" y="1988840"/>
            <a:ext cx="3207929" cy="867930"/>
          </a:xfrm>
          <a:prstGeom prst="rect">
            <a:avLst/>
          </a:prstGeom>
        </p:spPr>
        <p:txBody>
          <a:bodyPr wrap="none">
            <a:spAutoFit/>
          </a:bodyPr>
          <a:lstStyle/>
          <a:p>
            <a:pPr algn="ctr" fontAlgn="auto">
              <a:lnSpc>
                <a:spcPct val="90000"/>
              </a:lnSpc>
              <a:spcAft>
                <a:spcPts val="0"/>
              </a:spcAft>
              <a:defRPr/>
            </a:pPr>
            <a:r>
              <a:rPr lang="it-IT" sz="2800" b="1" dirty="0" smtClean="0">
                <a:latin typeface="Times New Roman" pitchFamily="18" charset="0"/>
                <a:cs typeface="Times New Roman" pitchFamily="18" charset="0"/>
              </a:rPr>
              <a:t>Il Contratto di Rete</a:t>
            </a:r>
          </a:p>
          <a:p>
            <a:pPr algn="ctr" fontAlgn="auto">
              <a:lnSpc>
                <a:spcPct val="90000"/>
              </a:lnSpc>
              <a:spcAft>
                <a:spcPts val="0"/>
              </a:spcAft>
              <a:defRPr/>
            </a:pPr>
            <a:r>
              <a:rPr lang="it-IT" sz="2800" b="1" dirty="0" smtClean="0">
                <a:latin typeface="Times New Roman" pitchFamily="18" charset="0"/>
                <a:cs typeface="Times New Roman" pitchFamily="18" charset="0"/>
              </a:rPr>
              <a:t>Aspetti Civilistici</a:t>
            </a:r>
            <a:endParaRPr lang="it-IT" sz="2800" b="1" dirty="0">
              <a:latin typeface="Times New Roman" pitchFamily="18" charset="0"/>
              <a:cs typeface="Times New Roman" pitchFamily="18" charset="0"/>
            </a:endParaRPr>
          </a:p>
        </p:txBody>
      </p:sp>
      <p:pic>
        <p:nvPicPr>
          <p:cNvPr id="14" name="Immagine 13" descr="2013-05-08_152928.png"/>
          <p:cNvPicPr>
            <a:picLocks noChangeAspect="1"/>
          </p:cNvPicPr>
          <p:nvPr/>
        </p:nvPicPr>
        <p:blipFill>
          <a:blip r:embed="rId4" cstate="print"/>
          <a:stretch>
            <a:fillRect/>
          </a:stretch>
        </p:blipFill>
        <p:spPr>
          <a:xfrm>
            <a:off x="1043608" y="2780928"/>
            <a:ext cx="7959958" cy="4077072"/>
          </a:xfrm>
          <a:prstGeom prst="rect">
            <a:avLst/>
          </a:prstGeom>
        </p:spPr>
      </p:pic>
      <p:sp>
        <p:nvSpPr>
          <p:cNvPr id="16" name="Rettangolo 15"/>
          <p:cNvSpPr/>
          <p:nvPr/>
        </p:nvSpPr>
        <p:spPr>
          <a:xfrm>
            <a:off x="7055768" y="6353944"/>
            <a:ext cx="2088232" cy="504056"/>
          </a:xfrm>
          <a:prstGeom prst="rect">
            <a:avLst/>
          </a:prstGeom>
          <a:solidFill>
            <a:schemeClr val="accent6">
              <a:lumMod val="10000"/>
              <a:lumOff val="9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600" b="1" dirty="0" smtClean="0">
                <a:solidFill>
                  <a:schemeClr val="tx1"/>
                </a:solidFill>
                <a:latin typeface="Times New Roman" pitchFamily="18" charset="0"/>
                <a:cs typeface="Times New Roman" pitchFamily="18" charset="0"/>
              </a:rPr>
              <a:t>Area Legale e </a:t>
            </a:r>
          </a:p>
          <a:p>
            <a:pPr algn="ctr"/>
            <a:r>
              <a:rPr lang="it-IT" sz="1600" b="1" dirty="0" smtClean="0">
                <a:solidFill>
                  <a:schemeClr val="tx1"/>
                </a:solidFill>
                <a:latin typeface="Times New Roman" pitchFamily="18" charset="0"/>
                <a:cs typeface="Times New Roman" pitchFamily="18" charset="0"/>
              </a:rPr>
              <a:t>Reti di Impresa</a:t>
            </a:r>
            <a:endParaRPr lang="it-IT" sz="1600" b="1" dirty="0">
              <a:solidFill>
                <a:schemeClr val="tx1"/>
              </a:solidFill>
              <a:latin typeface="Times New Roman" pitchFamily="18" charset="0"/>
              <a:cs typeface="Times New Roman" pitchFamily="18" charset="0"/>
            </a:endParaRPr>
          </a:p>
        </p:txBody>
      </p:sp>
      <p:sp>
        <p:nvSpPr>
          <p:cNvPr id="9" name="Rettangolo 8"/>
          <p:cNvSpPr/>
          <p:nvPr/>
        </p:nvSpPr>
        <p:spPr>
          <a:xfrm>
            <a:off x="1043608" y="6165304"/>
            <a:ext cx="2592288" cy="692696"/>
          </a:xfrm>
          <a:prstGeom prst="rect">
            <a:avLst/>
          </a:prstGeom>
          <a:solidFill>
            <a:schemeClr val="accent6">
              <a:lumMod val="10000"/>
              <a:lumOff val="9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600" b="1" dirty="0" smtClean="0">
                <a:solidFill>
                  <a:schemeClr val="tx1"/>
                </a:solidFill>
                <a:latin typeface="Times New Roman" pitchFamily="18" charset="0"/>
                <a:cs typeface="Times New Roman" pitchFamily="18" charset="0"/>
              </a:rPr>
              <a:t>MACFRUT</a:t>
            </a:r>
          </a:p>
          <a:p>
            <a:pPr algn="ctr"/>
            <a:r>
              <a:rPr lang="it-IT" sz="1600" b="1" dirty="0" smtClean="0">
                <a:solidFill>
                  <a:schemeClr val="tx1"/>
                </a:solidFill>
                <a:latin typeface="Times New Roman" pitchFamily="18" charset="0"/>
                <a:cs typeface="Times New Roman" pitchFamily="18" charset="0"/>
              </a:rPr>
              <a:t>26 settembre 2014 - Cesena</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476672"/>
            <a:ext cx="7498080" cy="648072"/>
          </a:xfrm>
        </p:spPr>
        <p:txBody>
          <a:bodyPr>
            <a:normAutofit/>
          </a:bodyPr>
          <a:lstStyle/>
          <a:p>
            <a:pPr algn="r"/>
            <a:r>
              <a:rPr lang="it-IT" sz="1800" b="1" dirty="0" smtClean="0">
                <a:effectLst/>
                <a:latin typeface="Times New Roman" pitchFamily="18" charset="0"/>
                <a:cs typeface="Times New Roman" pitchFamily="18" charset="0"/>
              </a:rPr>
              <a:t>Obblighi</a:t>
            </a:r>
            <a:endParaRPr lang="it-IT" sz="1800" dirty="0"/>
          </a:p>
        </p:txBody>
      </p:sp>
      <p:sp>
        <p:nvSpPr>
          <p:cNvPr id="3" name="Segnaposto contenuto 2"/>
          <p:cNvSpPr>
            <a:spLocks noGrp="1"/>
          </p:cNvSpPr>
          <p:nvPr>
            <p:ph idx="1"/>
          </p:nvPr>
        </p:nvSpPr>
        <p:spPr>
          <a:xfrm>
            <a:off x="1435608" y="1447800"/>
            <a:ext cx="7498080" cy="4645496"/>
          </a:xfrm>
        </p:spPr>
        <p:txBody>
          <a:bodyPr>
            <a:normAutofit/>
          </a:bodyPr>
          <a:lstStyle/>
          <a:p>
            <a:pPr>
              <a:buNone/>
            </a:pPr>
            <a:r>
              <a:rPr lang="it-IT" sz="1800" dirty="0" smtClean="0">
                <a:latin typeface="Times New Roman" pitchFamily="18" charset="0"/>
                <a:cs typeface="Times New Roman" pitchFamily="18" charset="0"/>
              </a:rPr>
              <a:t>Il contratto di rete deve prevedere:</a:t>
            </a:r>
          </a:p>
          <a:p>
            <a:pPr lvl="0"/>
            <a:r>
              <a:rPr lang="it-IT" sz="1800" dirty="0" smtClean="0">
                <a:latin typeface="Times New Roman" pitchFamily="18" charset="0"/>
                <a:cs typeface="Times New Roman" pitchFamily="18" charset="0"/>
              </a:rPr>
              <a:t>un programma comune (diritti + obblighi di ciascun partecipante + modalità di realizzazione dello scopo comune) </a:t>
            </a:r>
          </a:p>
          <a:p>
            <a:pPr lvl="0"/>
            <a:r>
              <a:rPr lang="it-IT" sz="1800" dirty="0" smtClean="0">
                <a:latin typeface="Times New Roman" pitchFamily="18" charset="0"/>
                <a:cs typeface="Times New Roman" pitchFamily="18" charset="0"/>
              </a:rPr>
              <a:t>una collaborazione </a:t>
            </a:r>
          </a:p>
          <a:p>
            <a:pPr lvl="0">
              <a:buNone/>
            </a:pPr>
            <a:endParaRPr lang="it-IT" sz="1800" dirty="0" smtClean="0">
              <a:latin typeface="Times New Roman" pitchFamily="18" charset="0"/>
              <a:cs typeface="Times New Roman" pitchFamily="18" charset="0"/>
            </a:endParaRPr>
          </a:p>
          <a:p>
            <a:pPr lvl="0">
              <a:buNone/>
            </a:pPr>
            <a:r>
              <a:rPr lang="it-IT" sz="1800" dirty="0" smtClean="0">
                <a:latin typeface="Times New Roman" pitchFamily="18" charset="0"/>
                <a:cs typeface="Times New Roman" pitchFamily="18" charset="0"/>
              </a:rPr>
              <a:t>Il contratto di rete può prevedere anche: </a:t>
            </a:r>
          </a:p>
          <a:p>
            <a:pPr lvl="0">
              <a:buNone/>
            </a:pPr>
            <a:r>
              <a:rPr lang="it-IT" sz="1800" dirty="0" smtClean="0">
                <a:latin typeface="Times New Roman" pitchFamily="18" charset="0"/>
                <a:cs typeface="Times New Roman" pitchFamily="18" charset="0"/>
              </a:rPr>
              <a:t>     - lo scambio di informazioni;</a:t>
            </a:r>
          </a:p>
          <a:p>
            <a:pPr lvl="0">
              <a:buNone/>
            </a:pPr>
            <a:r>
              <a:rPr lang="it-IT" sz="1800" dirty="0" smtClean="0">
                <a:latin typeface="Times New Roman" pitchFamily="18" charset="0"/>
                <a:cs typeface="Times New Roman" pitchFamily="18" charset="0"/>
              </a:rPr>
              <a:t>     - lo scambio di prestazioni;</a:t>
            </a:r>
          </a:p>
          <a:p>
            <a:pPr lvl="0">
              <a:buNone/>
            </a:pPr>
            <a:r>
              <a:rPr lang="it-IT" sz="1800" dirty="0" smtClean="0">
                <a:latin typeface="Times New Roman" pitchFamily="18" charset="0"/>
                <a:cs typeface="Times New Roman" pitchFamily="18" charset="0"/>
              </a:rPr>
              <a:t>     - l’esercizio in comune di una o più attività </a:t>
            </a:r>
          </a:p>
          <a:p>
            <a:pPr>
              <a:buNone/>
            </a:pPr>
            <a:endParaRPr lang="it-IT" sz="2100" dirty="0" smtClean="0">
              <a:latin typeface="Times New Roman" pitchFamily="18" charset="0"/>
              <a:cs typeface="Times New Roman" pitchFamily="18" charset="0"/>
            </a:endParaRPr>
          </a:p>
          <a:p>
            <a:pPr>
              <a:buNone/>
            </a:pPr>
            <a:endParaRPr lang="it-IT" sz="2900" dirty="0" smtClean="0">
              <a:latin typeface="Times New Roman" pitchFamily="18" charset="0"/>
              <a:cs typeface="Times New Roman" pitchFamily="18" charset="0"/>
            </a:endParaRPr>
          </a:p>
          <a:p>
            <a:pPr>
              <a:buNone/>
            </a:pPr>
            <a:r>
              <a:rPr lang="it-IT" sz="2900" dirty="0" smtClean="0">
                <a:latin typeface="Times New Roman" pitchFamily="18" charset="0"/>
                <a:cs typeface="Times New Roman" pitchFamily="18" charset="0"/>
              </a:rPr>
              <a:t>    </a:t>
            </a:r>
          </a:p>
          <a:p>
            <a:endParaRPr lang="it-IT" sz="2900" dirty="0" smtClean="0">
              <a:latin typeface="Times New Roman" pitchFamily="18" charset="0"/>
              <a:cs typeface="Times New Roman" pitchFamily="18" charset="0"/>
            </a:endParaRPr>
          </a:p>
          <a:p>
            <a:pPr>
              <a:buNone/>
            </a:pPr>
            <a:endParaRPr lang="it-IT" sz="2900" dirty="0" smtClean="0">
              <a:latin typeface="Times New Roman" pitchFamily="18" charset="0"/>
              <a:cs typeface="Times New Roman" pitchFamily="18" charset="0"/>
            </a:endParaRPr>
          </a:p>
          <a:p>
            <a:pPr>
              <a:buNone/>
            </a:pPr>
            <a:endParaRPr lang="it-IT" dirty="0"/>
          </a:p>
        </p:txBody>
      </p:sp>
      <p:pic>
        <p:nvPicPr>
          <p:cNvPr id="5" name="Picture 3"/>
          <p:cNvPicPr>
            <a:picLocks noChangeAspect="1" noChangeArrowheads="1"/>
          </p:cNvPicPr>
          <p:nvPr/>
        </p:nvPicPr>
        <p:blipFill>
          <a:blip r:embed="rId2" cstate="print"/>
          <a:srcRect/>
          <a:stretch>
            <a:fillRect/>
          </a:stretch>
        </p:blipFill>
        <p:spPr bwMode="auto">
          <a:xfrm>
            <a:off x="7236296" y="6220520"/>
            <a:ext cx="1512168" cy="372964"/>
          </a:xfrm>
          <a:prstGeom prst="rect">
            <a:avLst/>
          </a:prstGeom>
          <a:noFill/>
          <a:ln w="9525">
            <a:noFill/>
            <a:miter lim="800000"/>
            <a:headEnd/>
            <a:tailEnd/>
          </a:ln>
        </p:spPr>
      </p:pic>
      <p:sp>
        <p:nvSpPr>
          <p:cNvPr id="6" name="Rettangolo 5"/>
          <p:cNvSpPr/>
          <p:nvPr/>
        </p:nvSpPr>
        <p:spPr>
          <a:xfrm>
            <a:off x="1619672" y="4941168"/>
            <a:ext cx="7056784" cy="64633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buNone/>
            </a:pPr>
            <a:r>
              <a:rPr lang="it-IT" b="1" dirty="0" smtClean="0">
                <a:solidFill>
                  <a:srgbClr val="339933"/>
                </a:solidFill>
                <a:latin typeface="Times New Roman" pitchFamily="18" charset="0"/>
                <a:cs typeface="Times New Roman" pitchFamily="18" charset="0"/>
              </a:rPr>
              <a:t>condivisione delle attività </a:t>
            </a:r>
          </a:p>
          <a:p>
            <a:pPr algn="ctr">
              <a:buNone/>
            </a:pPr>
            <a:r>
              <a:rPr lang="it-IT" b="1" dirty="0" smtClean="0">
                <a:solidFill>
                  <a:srgbClr val="339933"/>
                </a:solidFill>
                <a:latin typeface="Times New Roman" pitchFamily="18" charset="0"/>
                <a:cs typeface="Times New Roman" pitchFamily="18" charset="0"/>
              </a:rPr>
              <a:t> realizzazione di tali attività “in collaborazione”</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effectLst/>
                <a:latin typeface="Times New Roman" pitchFamily="18" charset="0"/>
                <a:cs typeface="Times New Roman" pitchFamily="18" charset="0"/>
              </a:rPr>
              <a:t>Programma Comune di Rete</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marL="82296" indent="0">
              <a:buNone/>
            </a:pPr>
            <a:r>
              <a:rPr lang="it-IT" sz="1800" b="1" dirty="0">
                <a:latin typeface="Times New Roman" pitchFamily="18" charset="0"/>
                <a:cs typeface="Times New Roman" pitchFamily="18" charset="0"/>
              </a:rPr>
              <a:t>c</a:t>
            </a:r>
            <a:r>
              <a:rPr lang="it-IT" sz="1800" b="1" dirty="0" smtClean="0">
                <a:latin typeface="Times New Roman" pitchFamily="18" charset="0"/>
                <a:cs typeface="Times New Roman" pitchFamily="18" charset="0"/>
              </a:rPr>
              <a:t>ontenuti</a:t>
            </a:r>
            <a:r>
              <a:rPr lang="it-IT" sz="1800" dirty="0" smtClean="0">
                <a:latin typeface="Times New Roman" pitchFamily="18" charset="0"/>
                <a:cs typeface="Times New Roman" pitchFamily="18" charset="0"/>
              </a:rPr>
              <a:t>:</a:t>
            </a:r>
          </a:p>
          <a:p>
            <a:pPr algn="just">
              <a:buFont typeface="Wingdings" pitchFamily="2" charset="2"/>
              <a:buChar char="ü"/>
            </a:pPr>
            <a:r>
              <a:rPr lang="it-IT" sz="1800" dirty="0">
                <a:latin typeface="Times New Roman" pitchFamily="18" charset="0"/>
                <a:cs typeface="Times New Roman" pitchFamily="18" charset="0"/>
              </a:rPr>
              <a:t>e</a:t>
            </a:r>
            <a:r>
              <a:rPr lang="it-IT" sz="1800" dirty="0" smtClean="0">
                <a:latin typeface="Times New Roman" pitchFamily="18" charset="0"/>
                <a:cs typeface="Times New Roman" pitchFamily="18" charset="0"/>
              </a:rPr>
              <a:t>nunciazione dei diritti e degli obblighi assunti da ciascun partecipante;</a:t>
            </a:r>
          </a:p>
          <a:p>
            <a:pPr algn="just">
              <a:buFont typeface="Wingdings" pitchFamily="2" charset="2"/>
              <a:buChar char="ü"/>
            </a:pPr>
            <a:r>
              <a:rPr lang="it-IT" sz="1800" dirty="0">
                <a:latin typeface="Times New Roman" pitchFamily="18" charset="0"/>
                <a:cs typeface="Times New Roman" pitchFamily="18" charset="0"/>
              </a:rPr>
              <a:t>l</a:t>
            </a:r>
            <a:r>
              <a:rPr lang="it-IT" sz="1800" dirty="0" smtClean="0">
                <a:latin typeface="Times New Roman" pitchFamily="18" charset="0"/>
                <a:cs typeface="Times New Roman" pitchFamily="18" charset="0"/>
              </a:rPr>
              <a:t>e modalità di realizzazione dello scopo comune;</a:t>
            </a:r>
          </a:p>
          <a:p>
            <a:pPr algn="just">
              <a:buFont typeface="Wingdings" pitchFamily="2" charset="2"/>
              <a:buChar char="ü"/>
            </a:pPr>
            <a:r>
              <a:rPr lang="it-IT" sz="1800" dirty="0">
                <a:latin typeface="Times New Roman" pitchFamily="18" charset="0"/>
                <a:cs typeface="Times New Roman" pitchFamily="18" charset="0"/>
              </a:rPr>
              <a:t>q</a:t>
            </a:r>
            <a:r>
              <a:rPr lang="it-IT" sz="1800" dirty="0" smtClean="0">
                <a:latin typeface="Times New Roman" pitchFamily="18" charset="0"/>
                <a:cs typeface="Times New Roman" pitchFamily="18" charset="0"/>
              </a:rPr>
              <a:t>ualora sia prevista l’istituzione di un fondo patrimoniale comune, la misura e i criteri di valutazione dei conferimenti iniziali delle imprese aderenti alla rete, e degli eventuali contributi successivi che ciascun partecipante si obbliga a versare al fondo;</a:t>
            </a:r>
          </a:p>
          <a:p>
            <a:pPr algn="just">
              <a:buFont typeface="Wingdings" pitchFamily="2" charset="2"/>
              <a:buChar char="ü"/>
            </a:pPr>
            <a:r>
              <a:rPr lang="it-IT" sz="1800" dirty="0">
                <a:latin typeface="Times New Roman" pitchFamily="18" charset="0"/>
                <a:cs typeface="Times New Roman" pitchFamily="18" charset="0"/>
              </a:rPr>
              <a:t>r</a:t>
            </a:r>
            <a:r>
              <a:rPr lang="it-IT" sz="1800" dirty="0" smtClean="0">
                <a:latin typeface="Times New Roman" pitchFamily="18" charset="0"/>
                <a:cs typeface="Times New Roman" pitchFamily="18" charset="0"/>
              </a:rPr>
              <a:t>egole di gestione del fondo medesimo (se previsto).</a:t>
            </a:r>
          </a:p>
          <a:p>
            <a:pPr marL="82296" indent="0" algn="just">
              <a:buNone/>
            </a:pPr>
            <a:endParaRPr lang="it-IT" sz="1800" dirty="0">
              <a:latin typeface="Times New Roman" pitchFamily="18" charset="0"/>
              <a:cs typeface="Times New Roman" pitchFamily="18" charset="0"/>
            </a:endParaRPr>
          </a:p>
          <a:p>
            <a:pPr marL="82296" indent="0" algn="just">
              <a:buNone/>
            </a:pPr>
            <a:endParaRPr lang="it-IT" sz="1800" dirty="0" smtClean="0">
              <a:latin typeface="Times New Roman" pitchFamily="18" charset="0"/>
              <a:cs typeface="Times New Roman" pitchFamily="18" charset="0"/>
            </a:endParaRPr>
          </a:p>
          <a:p>
            <a:pPr marL="82296" indent="0" algn="ctr">
              <a:buNone/>
            </a:pPr>
            <a:r>
              <a:rPr lang="it-IT" sz="1800" b="1" dirty="0" smtClean="0">
                <a:latin typeface="Times New Roman" pitchFamily="18" charset="0"/>
                <a:cs typeface="Times New Roman" pitchFamily="18" charset="0"/>
              </a:rPr>
              <a:t>Le attività devono essere funzionali agli obiettivi!</a:t>
            </a:r>
          </a:p>
          <a:p>
            <a:pPr algn="just">
              <a:buFont typeface="Wingdings" pitchFamily="2" charset="2"/>
              <a:buChar char="ü"/>
            </a:pPr>
            <a:endParaRPr lang="it-IT" sz="1800" u="sng" dirty="0" smtClean="0">
              <a:latin typeface="Times New Roman" pitchFamily="18" charset="0"/>
              <a:cs typeface="Times New Roman" pitchFamily="18" charset="0"/>
            </a:endParaRPr>
          </a:p>
          <a:p>
            <a:pPr marL="82296" indent="0" algn="just">
              <a:buNone/>
            </a:pPr>
            <a:endParaRPr lang="it-IT" sz="1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6948264" y="5782552"/>
            <a:ext cx="1728192" cy="378884"/>
          </a:xfrm>
          <a:prstGeom prst="rect">
            <a:avLst/>
          </a:prstGeom>
          <a:noFill/>
          <a:ln w="9525">
            <a:noFill/>
            <a:miter lim="800000"/>
            <a:headEnd/>
            <a:tailEnd/>
          </a:ln>
        </p:spPr>
      </p:pic>
    </p:spTree>
    <p:extLst>
      <p:ext uri="{BB962C8B-B14F-4D97-AF65-F5344CB8AC3E}">
        <p14:creationId xmlns:p14="http://schemas.microsoft.com/office/powerpoint/2010/main" xmlns="" val="2536772360"/>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274638"/>
            <a:ext cx="7920880" cy="490066"/>
          </a:xfrm>
        </p:spPr>
        <p:txBody>
          <a:bodyPr>
            <a:noAutofit/>
          </a:bodyPr>
          <a:lstStyle/>
          <a:p>
            <a:r>
              <a:rPr lang="it-IT" sz="2300" b="1" dirty="0" smtClean="0">
                <a:effectLst/>
                <a:latin typeface="Times New Roman" pitchFamily="18" charset="0"/>
                <a:cs typeface="Times New Roman" pitchFamily="18" charset="0"/>
              </a:rPr>
              <a:t/>
            </a:r>
            <a:br>
              <a:rPr lang="it-IT" sz="2300" b="1" dirty="0" smtClean="0">
                <a:effectLst/>
                <a:latin typeface="Times New Roman" pitchFamily="18" charset="0"/>
                <a:cs typeface="Times New Roman" pitchFamily="18" charset="0"/>
              </a:rPr>
            </a:br>
            <a:r>
              <a:rPr lang="it-IT" sz="2300" b="1" dirty="0" smtClean="0">
                <a:effectLst/>
                <a:latin typeface="Times New Roman" pitchFamily="18" charset="0"/>
                <a:cs typeface="Times New Roman" pitchFamily="18" charset="0"/>
              </a:rPr>
              <a:t>Strumenti della rete: Fondo patrimoniale e Organo Comune </a:t>
            </a:r>
            <a:r>
              <a:rPr lang="it-IT" sz="2300" dirty="0" smtClean="0"/>
              <a:t/>
            </a:r>
            <a:br>
              <a:rPr lang="it-IT" sz="2300" dirty="0" smtClean="0"/>
            </a:br>
            <a:endParaRPr lang="it-IT" sz="2300" b="1" dirty="0"/>
          </a:p>
        </p:txBody>
      </p:sp>
      <p:sp>
        <p:nvSpPr>
          <p:cNvPr id="3" name="Segnaposto contenuto 2"/>
          <p:cNvSpPr>
            <a:spLocks noGrp="1"/>
          </p:cNvSpPr>
          <p:nvPr>
            <p:ph idx="1"/>
          </p:nvPr>
        </p:nvSpPr>
        <p:spPr>
          <a:xfrm>
            <a:off x="1403648" y="980728"/>
            <a:ext cx="7498080" cy="4933528"/>
          </a:xfrm>
        </p:spPr>
        <p:txBody>
          <a:bodyPr>
            <a:normAutofit fontScale="70000" lnSpcReduction="20000"/>
          </a:bodyPr>
          <a:lstStyle/>
          <a:p>
            <a:pPr algn="just"/>
            <a:r>
              <a:rPr lang="it-IT" sz="2300" dirty="0" smtClean="0">
                <a:latin typeface="Times New Roman" pitchFamily="18" charset="0"/>
                <a:cs typeface="Times New Roman" pitchFamily="18" charset="0"/>
              </a:rPr>
              <a:t>Il comma 4 </a:t>
            </a:r>
            <a:r>
              <a:rPr lang="it-IT" sz="2300" dirty="0" err="1" smtClean="0">
                <a:latin typeface="Times New Roman" pitchFamily="18" charset="0"/>
                <a:cs typeface="Times New Roman" pitchFamily="18" charset="0"/>
              </a:rPr>
              <a:t>ter</a:t>
            </a:r>
            <a:r>
              <a:rPr lang="it-IT" sz="2300" dirty="0" smtClean="0">
                <a:latin typeface="Times New Roman" pitchFamily="18" charset="0"/>
                <a:cs typeface="Times New Roman" pitchFamily="18" charset="0"/>
              </a:rPr>
              <a:t> dell’art. 3 D.L. 5/2009 dispone che </a:t>
            </a:r>
            <a:r>
              <a:rPr lang="it-IT" sz="2300" i="1" dirty="0" smtClean="0">
                <a:latin typeface="Times New Roman" pitchFamily="18" charset="0"/>
                <a:cs typeface="Times New Roman" pitchFamily="18" charset="0"/>
              </a:rPr>
              <a:t>“il contratto può anche prevedere l’istituzione di un fondo patrimoniale comune  e la nomina di un organo comune incaricato di gestire, in nome e per conto dei partecipanti, l’esecuzione del contratto o di singole parti o fasi dello stesso.”</a:t>
            </a:r>
          </a:p>
          <a:p>
            <a:pPr algn="just"/>
            <a:r>
              <a:rPr lang="it-IT" sz="2300" dirty="0" smtClean="0">
                <a:latin typeface="Times New Roman" pitchFamily="18" charset="0"/>
                <a:cs typeface="Times New Roman" pitchFamily="18" charset="0"/>
              </a:rPr>
              <a:t>Lo stesso comma alla lettera c), dispone che il contratto di rete deve indicare </a:t>
            </a:r>
            <a:r>
              <a:rPr lang="it-IT" sz="2300" i="1" dirty="0" smtClean="0">
                <a:latin typeface="Times New Roman" pitchFamily="18" charset="0"/>
                <a:cs typeface="Times New Roman" pitchFamily="18" charset="0"/>
              </a:rPr>
              <a:t>“..qualora sia prevista l’istituzione di un fondo patrimoniale comune, la misura e i criteri di valutazione dei conferimenti iniziali e degli eventuali contributi successivi che ciascun partecipante si obbliga a versare al fondo, nonché le regole di gestione del fondo medesimo..”</a:t>
            </a:r>
          </a:p>
          <a:p>
            <a:pPr algn="just"/>
            <a:r>
              <a:rPr lang="it-IT" sz="2300" i="1" dirty="0" smtClean="0">
                <a:latin typeface="Times New Roman" pitchFamily="18" charset="0"/>
                <a:cs typeface="Times New Roman" pitchFamily="18" charset="0"/>
              </a:rPr>
              <a:t>“Se il contratto prevede l’istituzione di un fondo patrimoniale comune e di un organo comune destinato a svolgere un’attività, anche commerciale, con i terzi: al fondo patrimoniale comune si applicano, in quanto compatibili, le disposizioni di cui agli articoli 2614 e 2615, secondo comma, del codice civile; in ogni caso, per le obbligazioni contratte dall’organo comune in relazione al programma di rete, i terzi possono far valere i loro diritti esclusivamente sul fondo comune..”</a:t>
            </a:r>
            <a:r>
              <a:rPr lang="it-IT" sz="2300" dirty="0" smtClean="0">
                <a:latin typeface="Times New Roman" pitchFamily="18" charset="0"/>
                <a:cs typeface="Times New Roman" pitchFamily="18" charset="0"/>
              </a:rPr>
              <a:t> </a:t>
            </a:r>
          </a:p>
          <a:p>
            <a:pPr algn="just"/>
            <a:r>
              <a:rPr lang="it-IT" sz="2300" i="1" dirty="0" smtClean="0">
                <a:latin typeface="Times New Roman" pitchFamily="18" charset="0"/>
                <a:cs typeface="Times New Roman" pitchFamily="18" charset="0"/>
              </a:rPr>
              <a:t>“entro due mesi dalla chiusura dell'esercizio annuale l'organo comune redige una situazione patrimoniale, osservando, in quanto compatibili, le disposizioni relative al bilancio di esercizio della società per azioni, e la deposita presso l'ufficio del registro delle imprese del luogo ove ha sede..” </a:t>
            </a:r>
          </a:p>
          <a:p>
            <a:pPr algn="just"/>
            <a:r>
              <a:rPr lang="it-IT" sz="2300" i="1" dirty="0" smtClean="0">
                <a:latin typeface="Times New Roman" pitchFamily="18" charset="0"/>
                <a:cs typeface="Times New Roman" pitchFamily="18" charset="0"/>
              </a:rPr>
              <a:t>“si applica, in quanto compatibile, l'articolo 2615-bis, terzo comma, del codice civile..” </a:t>
            </a:r>
          </a:p>
          <a:p>
            <a:pPr algn="just">
              <a:buNone/>
            </a:pPr>
            <a:endParaRPr lang="it-IT" sz="1800" dirty="0" smtClean="0">
              <a:latin typeface="Times New Roman" pitchFamily="18" charset="0"/>
              <a:cs typeface="Times New Roman" pitchFamily="18" charset="0"/>
            </a:endParaRPr>
          </a:p>
          <a:p>
            <a:pPr algn="just">
              <a:buNone/>
            </a:pPr>
            <a:endParaRPr lang="it-IT" sz="1800" dirty="0" smtClean="0">
              <a:latin typeface="Times New Roman" pitchFamily="18" charset="0"/>
              <a:cs typeface="Times New Roman" pitchFamily="18" charset="0"/>
            </a:endParaRPr>
          </a:p>
          <a:p>
            <a:pPr algn="just"/>
            <a:endParaRPr lang="it-IT" sz="1800" dirty="0" smtClean="0">
              <a:latin typeface="Times New Roman" pitchFamily="18" charset="0"/>
              <a:cs typeface="Times New Roman" pitchFamily="18" charset="0"/>
            </a:endParaRPr>
          </a:p>
          <a:p>
            <a:endParaRPr lang="it-IT" sz="1800" dirty="0"/>
          </a:p>
        </p:txBody>
      </p:sp>
      <p:pic>
        <p:nvPicPr>
          <p:cNvPr id="4" name="Picture 3"/>
          <p:cNvPicPr>
            <a:picLocks noChangeAspect="1" noChangeArrowheads="1"/>
          </p:cNvPicPr>
          <p:nvPr/>
        </p:nvPicPr>
        <p:blipFill>
          <a:blip r:embed="rId3" cstate="print"/>
          <a:srcRect/>
          <a:stretch>
            <a:fillRect/>
          </a:stretch>
        </p:blipFill>
        <p:spPr bwMode="auto">
          <a:xfrm>
            <a:off x="7084436" y="6093296"/>
            <a:ext cx="1736036" cy="4281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7304382" y="6237312"/>
            <a:ext cx="1444082" cy="356171"/>
          </a:xfrm>
          <a:prstGeom prst="rect">
            <a:avLst/>
          </a:prstGeom>
          <a:noFill/>
          <a:ln w="9525">
            <a:noFill/>
            <a:miter lim="800000"/>
            <a:headEnd/>
            <a:tailEnd/>
          </a:ln>
        </p:spPr>
      </p:pic>
      <p:sp>
        <p:nvSpPr>
          <p:cNvPr id="27650" name="AutoShape 2" descr="data:image/jpeg;base64,/9j/4AAQSkZJRgABAQAAAQABAAD/2wCEAAkGBhQSERUSEhIVFBQVFxQXFhcVFhYVFxUWFRQXFBUUGBcXHCYeGBojGRQUHy8gJCcpLCwsFR4xNTAqNSYrLCkBCQoKDgwOGg8PGikcHB8pKSkpKSkpKSwpKSwpKSkpKSkpLCkpKSwpKSkpKSkpKSkpKSkpLCwsLCksLCwsLCkpKf/AABEIAKgBLAMBIgACEQEDEQH/xAAcAAACAgMBAQAAAAAAAAAAAAAEBQMGAAECBwj/xAA8EAABAwIEAwYEBQMEAQUAAAABAAIRAwQFEiExQVFhBhMiMnGBQpGhsRRSYsHRByNyFTOi4fAkNILC8f/EABoBAAIDAQEAAAAAAAAAAAAAAAIDAAEEBQb/xAAlEQACAgICAQUBAAMAAAAAAAAAAQIRAxIhMQQTIkFRYUIUMjP/2gAMAwEAAhEDEQA/APP2sUzaSym1E0qcrvs89FWbp7IKudU2vLXJpIOm4Sh4VR5DyccEcLIXWVbyoxVkZWQrNgnYWtcNFTRlP8x5dFH2g7J/hyAx+fnPDqlerDbW+R/oT12rgrwprZYjKLco1CjOpmEwW0d2zYVp7N3RDmgmGgiQNzOmgVbt7kMc0xMGdVaeyLQ6uHu5kwsude1m3x2tkkesst5YOIIGqGucKaRtqmFvUGUei7dVAErhHas84xbAWh/hME8OqDo4NW+EiOu/sr5ifdETAzbyEjdiEOyCJPL91ojkbQpwVkdvQqU2AudwmEDe376gLWg9TH2VlpWEgZzpGvVTG0p6NaNYkckCkk7DcbR5himETuNxxEQqpfYe1hIzz6L07tNZQ4gkhp5faeC84uaAzGeZXU8eTkjmeTFJ8CoUZOivFrdtZRHdtAeGwSq3RsxKf2jQ3YSEeZJoDx7iD06Ac7M8S52mv3RdTs451IPDhDZ039uqivKLvMHJpgWONoMIqDNJ9kiW1XE0qm6kVGj2cr1nAsZoTvwRz8HrUB4gCBxB10V/sO2NvGVrWtBQnaO0bcMlm41EIfWm3UlSIsEEri7ZV63actZDN43KlwLF67pMkyg8P7NuqPLCQ0jWDurJg+EvoAtI0Ovupk9OKpdl495O30D4s+p3cumCqTd25JIIiF6Hi9MtY4k6DgqPc1Z90Xjg+R9CyhLDKlu7jNx6rHNJUbaK10uzDbXCH+BdmTXaHnRp26o+47F903fU8UX2NxUQ2k+AGmR1lNu1lyR5SCDwWCWSe+p0YY4OFlHDRTJA1JkbwkmI3Bc6JMcATKZXtQsdm1Sm4cCSQN1uxr5MOWXwClahSZVkJ4qxyymjbWnqoaYTOxocUM2BjjydXlOSDGnH2Sa6twXEj5Jxd1tYCBLJQQdDMiTA22ukoixazZwBXdS1e0SWuDTxIIHzUdKlqmdoVai1wXTBu0jqLO73Zy/hAYxi/fHTw668UnbUIELhs7rMsCUtjU/IbVAuIgZoZsPr1UNGhCc2HZ2rXd4G6cXHQKz0f6auLf8AdGb/AB0+6a88IKmxMcE5vZIoDrZOsHuSwgjcIvF+yde21ezMz8zdR78kpDoVtrIuCK8cueD0XC8acPMZnfkOis1zSNSjLDyK867NtFQhjnZQeK9Fw5zKTO7zTpuVx88FCR2MU3KNiSheCnLakTyK0y4BdIbA5xulWM22erlt5cZ8ROw9/wBlYbTCpaA4ku4u216DgFTSSsJNt0L8U7T90WtDZJ4lSYdjbapDT5jI04LeL9jXVW/26gzAz4h+8pPUsqlrtTPeERm68wiUYOPHYLlJP8K/2txqoHuongSJI1j1VXo2j37NdBO8Hf1VprYTUc8vrnMNTruiBblxHdg5Ro1oG66EJxhGkYJ43klchJSwJ4AnRxOgT+z7PuaJeREcxv15Ka/tHtyvyw7TSduqRYtfVM0SY48kvaWTpjNY4/gH7Q0u7eGtcTz5bTolrpI3TS0wKrW1IMby6VIMIdmygZo5JylGKqxTjKTuuBRaUfFrMdPsnoxWsGhgEZducckVRwCqPHlInhCIbbGnDnAl3AHklTyRl+joY5R/CLBGnP3hDp1knh7pviGNim0EQZUeFYg8lzSwZRvCU4vZic2fw8As9KUvcPvWPAvvsZfUJk7pHW3V1r2VoWj8xbOhO4CplWnqtmJr4VGTKn8sihayrtygq1eSdVmZuuyenXywQdl1VxVzj4iSl5cuVfpr5A9aXwG3t8HgDXTig2US7QCSt06RcdPU+isOH0w0HKzwH4iJ+SGTUEFCLyu2KLXBnOBJEAGPdadhBBgg/JXyhXpU2AZSJ1ghA3GLUQ4jL81m9eTfRt/x4Jcsr1GmnuFWbqr202buIE8BPE9Eso0SSvVOw2AmnSzOcCXawOHQlM8jJpEzeNj3l+A9r2Jt2wHtzRuT8R/hQ1+yNBlTPTacsbHUTzHJW+pS1QV3TXI9ad9nW9KH0JLjDu/bleJEQBy9AkF12YZRY50E8Ndd1bmVy0ru+tW16e2u6PHllF98AzxRl8cnlfdawmuFYQKjvF5R9TyVtuOwoc9j2mBPjnj19UPcBrKjmtEAGNOi1ZfKWtRM+Lxql7hjhkAZGtHrGw5DknbdAlmBMlmbnKbZFgts29HB1BBEg6EHWQvOu1/ZI0aneUWk0n8Gich3jTgvSAxSAc07DlljdoTlxLIqZ4/hjXU36gj1BCudnSfUaCZaPqQrW63B3APrBXH4BvDRHlzb/BWLFoqsW2VqGDwiOv8A5x6qfMQmn4Tkoatr0WZpj00BNuDzUxy1BlcPQ8QuH264YIKrosiZ2eYQcwlJqeCPoVJaC5skgRtOytDcSZOXMJG6Gu79mwcB1RqUlwC4plWxDOCCRJn1U9LBKdUZiwa7kobFMVAcAzUcXHQBcYTiRBLHOzSdANY6+ifrLWxdxumNDQbSZBOm2iBsrGkHl4drxlD9qcVdSyQR4h8oQVvdB7cvHckaEjfRRQlrZHON0WevfRpGiWYhdMcASAY5IWtjDQA2doEHeEDieKNd5IEcgrhidklkVAdxiGQEN0J3SK4uySVPd1C8zxUNCiDIJgrfGCiYJSbOGVyNQdULVB3RlallS+4qSmxQqTpEWaSuK7OQRthSZ5nnTgOaLq3DC2A0N1nTj0VuVMFQ2jyV4haR1wBqgiExOzPKOrowOjUJ7gPaBtIFlVst4HkUhW4VSgpKmXDI4O0Wa4xoVAQDx0OyX1XiddSlrKkLTqp5pKxJdGh+RfLPQMNwsEiSvS7XEWtY1oOwhVGwtYdtpPFWqrZtc0Rpw0XO8iWz5OhgjquAihVzORNa3lR4dahgTCJWOjUJnYYibe1DUxNNcd3xUogHmIOoVJxX/wBxUjbNKs/aDEMsUmHxHzHkOSqt1SgqmWi0YG0d01MHGEn7O1/7ZB+Eox1xJV3wU1yEh66lDNqqZpVohMwqQKFqjsb0VWlwa9sOc2HtLTLTEgHcHgVYIYCuw7mhDdgVBTyvktLs2U5NCBlLtg7XZEBQhxXo8kg7RYqLenI87tGj7n0CsRevI+1WLmpXeTwJaByAMJ+DF6khObL6cQzs9cOqViS8ADVxO5TLGrLNEVJJmAOKoDbgg6EiUdSxgiDmJI26LdPx3tsjJj8lVTGV9h1dnna7Lz4eq6wemGvcNfFx2Mck6w7EWVGQ92YEQZ1hL7+x0c9jtBEfwlbN+18DtUvcuSHHQ0tgjbbiQkdq7UEuPLTdFsq1HS0nfdQst2scQ6RHNPitY0Jm9pbEgoB5OWdNeqgvH66Agbaru4v8pPdiAfeUJVuXv8ziUUYvsGUl0RtGsqeuwDUrhtUNE8eCCr3BcUdWxeySMu7iULSp5j04pn/prTRz5mgz6n3CXGnHFHGq4FzTu2buXgnQRChzLHBRlyPUW5M3UdKFciGjRRvYrQEnfJGAsW4WEKwDkrRK6XKoJHvllZS4RqTwTo2zhvEchwXGE2Za4E8k4cyV5+btnoIrgAov4xIWzdQY57KSk3Kg8QuMpkboUgm6GNKpmCFN7BObQCfdJ6mIE6gwUrxHEnuGVxmP3RaPsrdXRvvs73PPxGfbgpH0g4QULbnREtekjQeSwwDoUbb15QtYyicNAJyqFjCk5GU0EGFpgouk9ECENUoQ764G65p3U7KwaDGhbXFOVIxw4qEOSF5N2+w7urskeWoM49T5vqvWpVI/qfZg0qVXi1xafRwkfULV4stclfZm8qG2N/h5s9sKIN1Ur1prF2jiWGWVwR4eBOqduxluzfIImd3Efsq+0rtZ541JmrHmcVSGWIXIe7M0R6JfcOk77LgOK7azWSoo6hObmaFOVxV0UlWuGhC0boh2aVaT7KbXQLWcSoZTOvdZo0HsIQNZgTIsXJfRxnXDqq4qOXDASUdfIvfmjZdK0KaIpMhbLVVhakOVRVFO/RDVFSBn0cSuZWyuUQs0SuSV24iIj3XCgZ9Om/AWxiYJSGo0811S3iYXB9NHd3Gd1dE7bJPiNyUzfctaMrfdB3j2vgFXDhlS5XYlNyo7sy3NtqAmb6FMHZCX5BZpzCZkdxdAY1UlZDTcpBUQjXKQOWE2kznLqhUykFRArppUIPX3QdB4qWlUSelccFO+5hpV2VRrE7kl4aCnFizK30VXNSTKsGF3Qc2OOqiZb6D7W6D2NeJhwBHopKFwHtDhsROqDwy2NOgymYlrcum2yls6WSm1hMloA04lEAFgqt/1CZNm7/Nn3Viaq32+f/6drPzPH/ESm4f+iFZv9GeXmis7pM/wy6/Bxuu3ucVYxaGLotRj7fkuqVkULkMUQRlJRXFXKiriRoBqhvwTnHYkqL9I76QteSVqEbUtCDH2Qz2wmJroVTXZrNoh6z+SlqNI0II9dFwKaiojvogZQndM7O0zNLG/5OcenAIcU0Tb3RYCBxQzbfQeOKT5Im0wJlC1XqevcSg3hSK+yTkukd03yD4Z9pjqi6OBuqMzQRO38kri0xTumFoA13kTK5qY26MrTohlv/IS0r3MGv8AC3UnFlTwuG4PzEHigCi7y8dVdmeST16IcsTY3XJmk437eiMhXnDP6YufSa97yC4TAGgB2VMp0ZIkGJExvHGF7LhuL/2mANfAaAJ3MCNVj8zLKCWpu8LFHI3uM2VFy6ojn0QNkHVgFYk7NbIH1ENVuIXdeoDsgnmSnRQmUjpriSpHiQt0qSkdTUlT4Ir7FhfB1UzKkqHEaB8w9/RQUaq5s1q6OlCWysY5lvMh6bpXZcgsOiTOtVq2ihc9QuqqEO+9WUsSLDLSoC6V1TotO6Eljan2qdtkk9E4sLhzhmfpyCQ25YzZoTCliIRpkLDTqKn9r7vvKopt2YNf8nf9I3EMe7umXDc6NHM/wlzmU2URUqNJqOgk5iAXO6e60YpKL2ZnyrZaoXU7JdOtZR1titN7shYBHHMeW6YgUQYzb7TC0PyEIWEr7LBQX7g0QzfiVYr60Dm+F4k7ACJ91Wq2E3DXn+yHsG5FUZhPJsAH0lWs8e2ynhfSA6t5k4Azz1IQpvTvtKdVMHDHf3KoaIBADRm9CDPzU1TCc0OyOeOdV2Vg9hurXlw+if4s30wDsvbCpcCR4WguPLorDUsqRfJpMdUBJaY0AG0nYnoltVg0bnho3FPwt9CYUzr4gQxuVo+Jxk+pcdFmy5t5WuDXh8fSNPkLq4aash7GVR+puR08QCNkhveyjAfA51M/lqCR7PH7p9hWJ0xvUGupOup9SnHetcNwR80MM04dMOeCE+0eWX+GVaXnYQOe7T7jRL3OXrj7Nmwls8BsfY6JLiGAUHOyuYwk8Wf23z7aErbDzl/SMOTwX/LPOHFDPerrX7F0y/Iyu5pny1Ggu15FqW4v2SbQMOqEnfSNuE8lsh5OOXTMGTxcq+CsSuYU1WhlJClsMOqVn5KTHPdyaNvXgFockldmTWTdUR0aY4phSw1pbIM/srbYf0rqGnmq1Q152a0SB0J5pFXwd9u9zHbAwDESsUvIhK9WdHH48or3IisLRrDLtSDonze0ECJSijSZIzuhGG/t26RPUhZ5+/8ATXD2qlweh1LsoGrUJ2RD63RD1nE6KooXIHqNjcqGmdV1cVWt8zgPVLbjGgPIPc/sETml2AoN9Dl101jZcQAore6NSX7M+HrzKrgqmo7xnQakk7fwiX9omhuSmZjSY0+m6zPLbNCx8DtlQOSuvaQ45NpKWDG6pfuMo/SJ/wCkZht7mnVJyz2H4o0EUK+sFGiUpv6kkAebomtncAuDTwiZBCSOOKjEM/RWelhTX6njySbtTZttqfe5tJAg8SeCpooVl6jdca7pDW7Qu3DNP8gjsFvO9PjBby6oLLGtCSYk+yZVMKqtpvqhji1jXOyjzOgTlaOZR2CBrTsFag4Fu/BMirKbo8rZd1armzZXQJIHiDA1o5nxbJzieHV6jWsAETrJ4AJnUsXBxmu8gHYREey6fZFwgOf7cfmjbbK0QjsezxpEOfUZAOoE7KfEGUna944kHZrdphMKWEv4f8o/ZSMwYjzuaB6/yoXSQjoUIcCGuMa+Ihv7lNw95boQwuMkjWPmu69jQ+K4ykflcAgale2YYFeqTy1P1hCyKkEWuHhrnPcW1ORIJM8yOamrVsxDjTD/AGj7lcPM0G1qZ8JJBzdNJ6ahJ77Fvga8ZjuWkGPrKHUKx/bVKE6NDXH8ynuMLZUHiGh5Kq06FUjR7nE8ht89z6LV02rTbmbRrVmjVzWkDXkWl4KmoWzGFzgdBhguOvA1AircMpsDWvaGj8pn5lUKv/Ui1puLatjXp1B8JAGvCcztk7wHtP8AjLarUtqbadSmQ096O93AIcACBGv0RcgqaRYxiMyGsLpkbR69VBRtqubwtYyd3GS4DgGhbfaV3spPnLUH+61vkLhs4cmkcF3VDySTUa3kA6fo1S2XYVSsW05OuYzLyJI9Esq4cXeGo01AdngeIdTzHRFU7CqGE062dx1ALjHp0TrCLhxpf3KfdvA1LtieYKpOSZUq+SsWv9Og7xXLw1gPlZoSOGZxGisuGNo0gKVtSDWDctED1ndxQt5UcYNUbbH4D7fumdhdNcyWiOBHIpkskpKmzOoRTtIRVq1enLnOqvrEnKxoHdROknlHujzf067QA9odsRAIzcW67pjcMDhBGiQV7NlNxkFzTBDSdJ59T1Ql8oGxHsnRqauotnnSJYflskNTsBTnSrWb0LA4j3G6a3vaOox5OUBvAEzMLtnaunGoeD0OibHLOPTAahLso1T+qld9QtZTpsbmgHxPJEwDrACsLO0r3thu4BzPIAiOMLzfAbEuioQYmGiPMecJ/fVX0mFoMvqEMDRwG7z15SrUpfZNY/Q8q3jRDnu1dz1OvIcFq7rZRoJcYDfX/pL7OxMmrVMkbA7DqUNiOKhjXVZ1hwpDmdi9BJhqJHdYzkJpMAdDvG53F580cwEzw+6e7TNTBjgxVHCbdz3tznXXzannt1Kv1C3cxvdhoaSJnQudzM/srS4J2b/DPcPOTzIYB9YS8WlxSfDMpb10IToVKdOnLiTpxJ+yGp13VCajgKdKNCfM48I5odbDiEWcBrhVlug8Y014fXhxT+jQ8P5iYkniqzZE1HggAMadJ1jqebvsrF+IjZC40OXIVQe9mtN2nFjtR7HcKrdvTc3Zp02tFOmNXEmQT/Ce/wCqDUaNI4nYeqx9+CJcBk21G/ohplOkzzC+w+tS8FNwI5mDPoOCkwvDK+cPLfENiHafJXf/AE0OzVXAUafAAS4+yUU61XN4Gktn4mhuirRi5SoJZ2hrUgO8pOn9Hike2yuOMdoO4bTIplweCd4iADH1VfZTDSCRIOx5JtilDvLOd3UzJ6gaH/ipFUyN2bw/Ga9fM5jKbWAgTq4knojxb1zoa4bP5WN/dU7Arw0aoOZwbJzDcEHfQbcDKuFa5c4yNIaHtjU8j90xoFMkGEE+etVd75fstPwSk1pcWl0a+JxP3K4xjHe5psc1uZ1TQchAkk+irlTtlVa4Bz6ZDt2lkDXbUHZRIjLR3LQGOZTbB38OY/RLu1FnJbwHh1jYF2V3r5mnVMbC/bXonIMjmGC0fC4ekSFze0xVoS7TLIdp8LgQdvY+yooCscJZWtKlrVkhrpIBg7zw4TKks8Bt6DIDQ1vrH1QWAVRSrAEEB4yOPAvbv81U+2nbh1ndOtqVoalUQQ+q5zwQ7VrmMG43HsrSDUkXurcMeA2k17o2LJAHCcxQ4ac7QX0qcBxLB4nVG8ZE6wqh2cvsSuqL3VmPHigAt7nTcZRppurCMLIgVarBBkQfG0xoWkaj7FU5fAZ1illa12up1aTq7IESBmaDsWvBzAdZWdnMBp2jSLW3bTD4zPqPL3Ojbc7dAu++psaH+OpPmcxkNcec8PZT/wCqNDQWUwAdsxdr6aK0BskHVLMv/wByq5w/KPC35DddCkGHK2mMvMfuoqd3mbnDdtHNmY6oXEryqPFTPgjgASDxnREi9g1lKPLLIMnSTry5rt9vTqj+42HO0a4mMx6CdPRIrbtC4/7rdiBmGh9oTe6tm1GxUE8nt0c3jJQsl2boPNuO6qBz2bDSYB5Hl0U1Elodk0YGzIIIj08wIQxxF1FsVv7lLYPG/v8A9oU1mttbiqx0io8tYegAbHzzIQWqCrXFnOaDTe2rpPJ0c43+i4q4g1x8QyO67fNLcMw6WsqVsjWNYabCCZmfNPDZH3to9rBlLK42yvMH2qDf3VvgFkV1aNeIcAQlFXs4wnRxA5f/AKpq1+ym4Me51B07VRLCTyqDRGMrOIkNzDm1zXNPoZUAcbKNYWgpMDiRMacmgbx0Sa0u3Vq5qN8rAQOg5+vFD32Luee7peU+ExsG8h0RVlWFNmQESTJgT7I2w0hi0GoCCTB030j4neyS390Kj5aCcoyU2xwHxfumVs7Oe6aZe/wuj4WncdCVb7azoUmZMrYaNSQPuh+SylYJhD6Zzu1doQN4PVOjdva4F7vFwaNSZ58gjK1015y29MSPijQfx6oVlVjDDIfVJPjOoBmCGjckc0exFE6dULiS7xOGzSdAPTj6Lm5vi6C86EaNA34Q0cB1U4wh0Fz9TMhs79T16Je+yqPc6IP+WhA6claaYxppBtjirg8MDGidh033T6nc89+PGOiRWFrl1BDnbZiNB+lvJTVb6JAOo3O4bO3qVT5CTaXIditek0AVCZJnTf3UduHhvfPbLB/t0+J5KG3gNLngVKsZhSEFzsvxOnfUpfWr165cQ9w/S2PD+mNwhfAP6ND2rIkVmAGZGmgH5VOzHg4eFoSK37LuqCauefUD7qMdhawcO5nLOpL4/dBRWw+uMSqOZDIaeaL7IY059R1Go7OHNOoBIBHAu21B+iHtsDo0B/dqueR8DCSPQ800wjE2F/dU6YpgCWwANRwMaTqqSojZXcStu5quYYgGAeOU6jbp9lbMJuzVpAs0DYBDZOoGoE9I+aVds7ckMrt02a//AOs/X5rfZ3GmilDqgZ3bpIA84dttudwmdoD5HzrBtUOovkZCHNcDq2eSUXHZCSR3gdIjxMkj6xOiOt8YdVJcxmSn+d27gOX8rX4h1XRhys4v4no3+VRTZuhdstBlY0v1HeOHPmUwsK7HkhkFrwc22h6hDBoDMjIHqJn15pbUtgHajIYnMw8v07x6KAkWKWJY53mJIEBp+JmoJE7lka/pKMx26JtmXVJrC8ANe4tBcBsNd9D90DXFVzYzd4IAzgw5pBlruYjXmuuz1UEVKNR006oI8WhD/t8uSjVoNSElhiFzdZh3roGmhyj00TvDbCpQBeS0l35hmPpKlwDA20Jp6Eh0uJ3d1TatRl2jiB0j33S+G6Qz4timzojK5ozAEklrdBruAOARFvUY1waaZPVxzfuYXNzitCk4tOao9sZo4euwlS2eL0Khhoyu4AgDXoU2hLDKlHJFSmNhBb+Zu/zCAvr0UYqhpNN3Fp26EJk6sQgawDZcBNN3nZy/UB91RadE1jf0apluWf1AB313TEuEKj4thpYQ5pmk7UO4joSirHEn5adN5Dcw8BndvCeoQtDEyyVKjZyhpIcNWxoZ5oA4d3NIU6OrAT4H6jed1PTrGn4XGZG8/utjES3V2XJwcDqOhCBhCatjFJkUqzX0Rw40z1G4+RTmxuG5AGZKjdwQYOvHXihMQAe0ljWODgczTt0c3gCkzcCYQC4PouIBFSgcs/5tG5V2C0W6rVp1BlqNBB+F7RB+ehSar2CtCZbTLAeFN5a3qQAYVZNze0nRTuGVWz5azS1x6awmtPFbsATb056OMfREijzyjhjGbBz3HbhPy4Lm6ZVHgpMh2xdAAbzyz91ixEVQxwQMttXHM/8ATtJ3kpl3JrGajwxkzlB39VtYoyIYDDw4ZQR3XAN0nqTxUtrZsp+XV35jusWILGpBogalAtuTUdo2ANysWIokbdgGJ3eXSnx0c74W+3ErGNoNOYPOaNJaSM0eY66lYsTF0Z5Sdldr4Ce//EC5quqTILGQRyAHLorQMMfVyVw40Km1QuESB8YHCeSxYgYUWMTWol4eB3tRogn4B+0+ijq3z67dS9o1GVnhHuf+1ixX0UiWzwOQMztOhk/wEZXwwU256fmYQ4dQN2+4WliGywu4qtq0Ha+F7fkY0+qrPZizp1M1Rzw8sJGQcIPxA7yVixWipD19bO7LUIDQAQxpmRzdG3ojPx1MEMzAGNBtp0W1isAyncB3kcDGhg7dFj3T6kROxjkCtrFZASlcNa6QJ1idiTwA4H1WrvLUggAmTsIcNIPr8lixSqBs4pPqU/Ic4jyneI2E679VNZYwCBnmmZiHc/X+VtYhGrngjxDs6Kpc9jg3NqZ1BJEZgRslNDslUHhNSGnc5pO8yNOixYopMOUUkWarXEeYbfPRL2X5aZJLttA2On/gWLESYlktw9rDl0dTqaFu5aTxA5fZaurCm5rWPEBoAY8ET0EcVixBJBxfIgq16lFxaSarBoN5+uqZ4Xc0C4Aue17vhLY34SsWKn0MQ3DqdPw5QzfUgkKWpRD26gOB2jT3HJYsSxvQrr4cW6MLz+hwzNPqTslwp1m6dxU/+D8rfYSsWI0yNI//2Q=="/>
          <p:cNvSpPr>
            <a:spLocks noChangeAspect="1" noChangeArrowheads="1"/>
          </p:cNvSpPr>
          <p:nvPr/>
        </p:nvSpPr>
        <p:spPr bwMode="auto">
          <a:xfrm>
            <a:off x="0" y="-762000"/>
            <a:ext cx="2857500" cy="16002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7652" name="AutoShape 4" descr="data:image/jpeg;base64,/9j/4AAQSkZJRgABAQAAAQABAAD/2wCEAAkGBhQSERUSEhIVFBQVFxQXFhcVFhYVFxUWFRQXFBUUGBcXHCYeGBojGRQUHy8gJCcpLCwsFR4xNTAqNSYrLCkBCQoKDgwOGg8PGikcHB8pKSkpKSkpKSwpKSwpKSkpKSkpLCkpKSwpKSkpKSkpKSkpKSkpLCwsLCksLCwsLCkpKf/AABEIAKgBLAMBIgACEQEDEQH/xAAcAAACAgMBAQAAAAAAAAAAAAAEBQMGAAECBwj/xAA8EAABAwIEAwYEBQMEAQUAAAABAAIRAwQFEiExQVFhBhMiMnGBQpGhsRRSYsHRByNyFTOi4fAkNILC8f/EABoBAAIDAQEAAAAAAAAAAAAAAAIDAAEEBQb/xAAlEQACAgICAQUBAAMAAAAAAAAAAQIRAxIhMQQTIkFRYUIUMjP/2gAMAwEAAhEDEQA/APP2sUzaSym1E0qcrvs89FWbp7IKudU2vLXJpIOm4Sh4VR5DyccEcLIXWVbyoxVkZWQrNgnYWtcNFTRlP8x5dFH2g7J/hyAx+fnPDqlerDbW+R/oT12rgrwprZYjKLco1CjOpmEwW0d2zYVp7N3RDmgmGgiQNzOmgVbt7kMc0xMGdVaeyLQ6uHu5kwsude1m3x2tkkesst5YOIIGqGucKaRtqmFvUGUei7dVAErhHas84xbAWh/hME8OqDo4NW+EiOu/sr5ifdETAzbyEjdiEOyCJPL91ojkbQpwVkdvQqU2AudwmEDe376gLWg9TH2VlpWEgZzpGvVTG0p6NaNYkckCkk7DcbR5himETuNxxEQqpfYe1hIzz6L07tNZQ4gkhp5faeC84uaAzGeZXU8eTkjmeTFJ8CoUZOivFrdtZRHdtAeGwSq3RsxKf2jQ3YSEeZJoDx7iD06Ac7M8S52mv3RdTs451IPDhDZ039uqivKLvMHJpgWONoMIqDNJ9kiW1XE0qm6kVGj2cr1nAsZoTvwRz8HrUB4gCBxB10V/sO2NvGVrWtBQnaO0bcMlm41EIfWm3UlSIsEEri7ZV63actZDN43KlwLF67pMkyg8P7NuqPLCQ0jWDurJg+EvoAtI0Ovupk9OKpdl495O30D4s+p3cumCqTd25JIIiF6Hi9MtY4k6DgqPc1Z90Xjg+R9CyhLDKlu7jNx6rHNJUbaK10uzDbXCH+BdmTXaHnRp26o+47F903fU8UX2NxUQ2k+AGmR1lNu1lyR5SCDwWCWSe+p0YY4OFlHDRTJA1JkbwkmI3Bc6JMcATKZXtQsdm1Sm4cCSQN1uxr5MOWXwClahSZVkJ4qxyymjbWnqoaYTOxocUM2BjjydXlOSDGnH2Sa6twXEj5Jxd1tYCBLJQQdDMiTA22ukoixazZwBXdS1e0SWuDTxIIHzUdKlqmdoVai1wXTBu0jqLO73Zy/hAYxi/fHTw668UnbUIELhs7rMsCUtjU/IbVAuIgZoZsPr1UNGhCc2HZ2rXd4G6cXHQKz0f6auLf8AdGb/AB0+6a88IKmxMcE5vZIoDrZOsHuSwgjcIvF+yde21ezMz8zdR78kpDoVtrIuCK8cueD0XC8acPMZnfkOis1zSNSjLDyK867NtFQhjnZQeK9Fw5zKTO7zTpuVx88FCR2MU3KNiSheCnLakTyK0y4BdIbA5xulWM22erlt5cZ8ROw9/wBlYbTCpaA4ku4u216DgFTSSsJNt0L8U7T90WtDZJ4lSYdjbapDT5jI04LeL9jXVW/26gzAz4h+8pPUsqlrtTPeERm68wiUYOPHYLlJP8K/2txqoHuongSJI1j1VXo2j37NdBO8Hf1VprYTUc8vrnMNTruiBblxHdg5Ro1oG66EJxhGkYJ43klchJSwJ4AnRxOgT+z7PuaJeREcxv15Ka/tHtyvyw7TSduqRYtfVM0SY48kvaWTpjNY4/gH7Q0u7eGtcTz5bTolrpI3TS0wKrW1IMby6VIMIdmygZo5JylGKqxTjKTuuBRaUfFrMdPsnoxWsGhgEZducckVRwCqPHlInhCIbbGnDnAl3AHklTyRl+joY5R/CLBGnP3hDp1knh7pviGNim0EQZUeFYg8lzSwZRvCU4vZic2fw8As9KUvcPvWPAvvsZfUJk7pHW3V1r2VoWj8xbOhO4CplWnqtmJr4VGTKn8sihayrtygq1eSdVmZuuyenXywQdl1VxVzj4iSl5cuVfpr5A9aXwG3t8HgDXTig2US7QCSt06RcdPU+isOH0w0HKzwH4iJ+SGTUEFCLyu2KLXBnOBJEAGPdadhBBgg/JXyhXpU2AZSJ1ghA3GLUQ4jL81m9eTfRt/x4Jcsr1GmnuFWbqr202buIE8BPE9Eso0SSvVOw2AmnSzOcCXawOHQlM8jJpEzeNj3l+A9r2Jt2wHtzRuT8R/hQ1+yNBlTPTacsbHUTzHJW+pS1QV3TXI9ad9nW9KH0JLjDu/bleJEQBy9AkF12YZRY50E8Ndd1bmVy0ru+tW16e2u6PHllF98AzxRl8cnlfdawmuFYQKjvF5R9TyVtuOwoc9j2mBPjnj19UPcBrKjmtEAGNOi1ZfKWtRM+Lxql7hjhkAZGtHrGw5DknbdAlmBMlmbnKbZFgts29HB1BBEg6EHWQvOu1/ZI0aneUWk0n8Gich3jTgvSAxSAc07DlljdoTlxLIqZ4/hjXU36gj1BCudnSfUaCZaPqQrW63B3APrBXH4BvDRHlzb/BWLFoqsW2VqGDwiOv8A5x6qfMQmn4Tkoatr0WZpj00BNuDzUxy1BlcPQ8QuH264YIKrosiZ2eYQcwlJqeCPoVJaC5skgRtOytDcSZOXMJG6Gu79mwcB1RqUlwC4plWxDOCCRJn1U9LBKdUZiwa7kobFMVAcAzUcXHQBcYTiRBLHOzSdANY6+ifrLWxdxumNDQbSZBOm2iBsrGkHl4drxlD9qcVdSyQR4h8oQVvdB7cvHckaEjfRRQlrZHON0WevfRpGiWYhdMcASAY5IWtjDQA2doEHeEDieKNd5IEcgrhidklkVAdxiGQEN0J3SK4uySVPd1C8zxUNCiDIJgrfGCiYJSbOGVyNQdULVB3RlallS+4qSmxQqTpEWaSuK7OQRthSZ5nnTgOaLq3DC2A0N1nTj0VuVMFQ2jyV4haR1wBqgiExOzPKOrowOjUJ7gPaBtIFlVst4HkUhW4VSgpKmXDI4O0Wa4xoVAQDx0OyX1XiddSlrKkLTqp5pKxJdGh+RfLPQMNwsEiSvS7XEWtY1oOwhVGwtYdtpPFWqrZtc0Rpw0XO8iWz5OhgjquAihVzORNa3lR4dahgTCJWOjUJnYYibe1DUxNNcd3xUogHmIOoVJxX/wBxUjbNKs/aDEMsUmHxHzHkOSqt1SgqmWi0YG0d01MHGEn7O1/7ZB+Eox1xJV3wU1yEh66lDNqqZpVohMwqQKFqjsb0VWlwa9sOc2HtLTLTEgHcHgVYIYCuw7mhDdgVBTyvktLs2U5NCBlLtg7XZEBQhxXo8kg7RYqLenI87tGj7n0CsRevI+1WLmpXeTwJaByAMJ+DF6khObL6cQzs9cOqViS8ADVxO5TLGrLNEVJJmAOKoDbgg6EiUdSxgiDmJI26LdPx3tsjJj8lVTGV9h1dnna7Lz4eq6wemGvcNfFx2Mck6w7EWVGQ92YEQZ1hL7+x0c9jtBEfwlbN+18DtUvcuSHHQ0tgjbbiQkdq7UEuPLTdFsq1HS0nfdQst2scQ6RHNPitY0Jm9pbEgoB5OWdNeqgvH66Agbaru4v8pPdiAfeUJVuXv8ziUUYvsGUl0RtGsqeuwDUrhtUNE8eCCr3BcUdWxeySMu7iULSp5j04pn/prTRz5mgz6n3CXGnHFHGq4FzTu2buXgnQRChzLHBRlyPUW5M3UdKFciGjRRvYrQEnfJGAsW4WEKwDkrRK6XKoJHvllZS4RqTwTo2zhvEchwXGE2Za4E8k4cyV5+btnoIrgAov4xIWzdQY57KSk3Kg8QuMpkboUgm6GNKpmCFN7BObQCfdJ6mIE6gwUrxHEnuGVxmP3RaPsrdXRvvs73PPxGfbgpH0g4QULbnREtekjQeSwwDoUbb15QtYyicNAJyqFjCk5GU0EGFpgouk9ECENUoQ764G65p3U7KwaDGhbXFOVIxw4qEOSF5N2+w7urskeWoM49T5vqvWpVI/qfZg0qVXi1xafRwkfULV4stclfZm8qG2N/h5s9sKIN1Ur1prF2jiWGWVwR4eBOqduxluzfIImd3Efsq+0rtZ541JmrHmcVSGWIXIe7M0R6JfcOk77LgOK7azWSoo6hObmaFOVxV0UlWuGhC0boh2aVaT7KbXQLWcSoZTOvdZo0HsIQNZgTIsXJfRxnXDqq4qOXDASUdfIvfmjZdK0KaIpMhbLVVhakOVRVFO/RDVFSBn0cSuZWyuUQs0SuSV24iIj3XCgZ9Om/AWxiYJSGo0811S3iYXB9NHd3Gd1dE7bJPiNyUzfctaMrfdB3j2vgFXDhlS5XYlNyo7sy3NtqAmb6FMHZCX5BZpzCZkdxdAY1UlZDTcpBUQjXKQOWE2kznLqhUykFRArppUIPX3QdB4qWlUSelccFO+5hpV2VRrE7kl4aCnFizK30VXNSTKsGF3Qc2OOqiZb6D7W6D2NeJhwBHopKFwHtDhsROqDwy2NOgymYlrcum2yls6WSm1hMloA04lEAFgqt/1CZNm7/Nn3Viaq32+f/6drPzPH/ESm4f+iFZv9GeXmis7pM/wy6/Bxuu3ucVYxaGLotRj7fkuqVkULkMUQRlJRXFXKiriRoBqhvwTnHYkqL9I76QteSVqEbUtCDH2Qz2wmJroVTXZrNoh6z+SlqNI0II9dFwKaiojvogZQndM7O0zNLG/5OcenAIcU0Tb3RYCBxQzbfQeOKT5Im0wJlC1XqevcSg3hSK+yTkukd03yD4Z9pjqi6OBuqMzQRO38kri0xTumFoA13kTK5qY26MrTohlv/IS0r3MGv8AC3UnFlTwuG4PzEHigCi7y8dVdmeST16IcsTY3XJmk437eiMhXnDP6YufSa97yC4TAGgB2VMp0ZIkGJExvHGF7LhuL/2mANfAaAJ3MCNVj8zLKCWpu8LFHI3uM2VFy6ojn0QNkHVgFYk7NbIH1ENVuIXdeoDsgnmSnRQmUjpriSpHiQt0qSkdTUlT4Ir7FhfB1UzKkqHEaB8w9/RQUaq5s1q6OlCWysY5lvMh6bpXZcgsOiTOtVq2ihc9QuqqEO+9WUsSLDLSoC6V1TotO6Eljan2qdtkk9E4sLhzhmfpyCQ25YzZoTCliIRpkLDTqKn9r7vvKopt2YNf8nf9I3EMe7umXDc6NHM/wlzmU2URUqNJqOgk5iAXO6e60YpKL2ZnyrZaoXU7JdOtZR1titN7shYBHHMeW6YgUQYzb7TC0PyEIWEr7LBQX7g0QzfiVYr60Dm+F4k7ACJ91Wq2E3DXn+yHsG5FUZhPJsAH0lWs8e2ynhfSA6t5k4Azz1IQpvTvtKdVMHDHf3KoaIBADRm9CDPzU1TCc0OyOeOdV2Vg9hurXlw+if4s30wDsvbCpcCR4WguPLorDUsqRfJpMdUBJaY0AG0nYnoltVg0bnho3FPwt9CYUzr4gQxuVo+Jxk+pcdFmy5t5WuDXh8fSNPkLq4aash7GVR+puR08QCNkhveyjAfA51M/lqCR7PH7p9hWJ0xvUGupOup9SnHetcNwR80MM04dMOeCE+0eWX+GVaXnYQOe7T7jRL3OXrj7Nmwls8BsfY6JLiGAUHOyuYwk8Wf23z7aErbDzl/SMOTwX/LPOHFDPerrX7F0y/Iyu5pny1Ggu15FqW4v2SbQMOqEnfSNuE8lsh5OOXTMGTxcq+CsSuYU1WhlJClsMOqVn5KTHPdyaNvXgFockldmTWTdUR0aY4phSw1pbIM/srbYf0rqGnmq1Q152a0SB0J5pFXwd9u9zHbAwDESsUvIhK9WdHH48or3IisLRrDLtSDonze0ECJSijSZIzuhGG/t26RPUhZ5+/8ATXD2qlweh1LsoGrUJ2RD63RD1nE6KooXIHqNjcqGmdV1cVWt8zgPVLbjGgPIPc/sETml2AoN9Dl101jZcQAore6NSX7M+HrzKrgqmo7xnQakk7fwiX9omhuSmZjSY0+m6zPLbNCx8DtlQOSuvaQ45NpKWDG6pfuMo/SJ/wCkZht7mnVJyz2H4o0EUK+sFGiUpv6kkAebomtncAuDTwiZBCSOOKjEM/RWelhTX6njySbtTZttqfe5tJAg8SeCpooVl6jdca7pDW7Qu3DNP8gjsFvO9PjBby6oLLGtCSYk+yZVMKqtpvqhji1jXOyjzOgTlaOZR2CBrTsFag4Fu/BMirKbo8rZd1armzZXQJIHiDA1o5nxbJzieHV6jWsAETrJ4AJnUsXBxmu8gHYREey6fZFwgOf7cfmjbbK0QjsezxpEOfUZAOoE7KfEGUna944kHZrdphMKWEv4f8o/ZSMwYjzuaB6/yoXSQjoUIcCGuMa+Ihv7lNw95boQwuMkjWPmu69jQ+K4ykflcAgale2YYFeqTy1P1hCyKkEWuHhrnPcW1ORIJM8yOamrVsxDjTD/AGj7lcPM0G1qZ8JJBzdNJ6ahJ77Fvga8ZjuWkGPrKHUKx/bVKE6NDXH8ynuMLZUHiGh5Kq06FUjR7nE8ht89z6LV02rTbmbRrVmjVzWkDXkWl4KmoWzGFzgdBhguOvA1AircMpsDWvaGj8pn5lUKv/Ui1puLatjXp1B8JAGvCcztk7wHtP8AjLarUtqbadSmQ096O93AIcACBGv0RcgqaRYxiMyGsLpkbR69VBRtqubwtYyd3GS4DgGhbfaV3spPnLUH+61vkLhs4cmkcF3VDySTUa3kA6fo1S2XYVSsW05OuYzLyJI9Esq4cXeGo01AdngeIdTzHRFU7CqGE062dx1ALjHp0TrCLhxpf3KfdvA1LtieYKpOSZUq+SsWv9Og7xXLw1gPlZoSOGZxGisuGNo0gKVtSDWDctED1ndxQt5UcYNUbbH4D7fumdhdNcyWiOBHIpkskpKmzOoRTtIRVq1enLnOqvrEnKxoHdROknlHujzf067QA9odsRAIzcW67pjcMDhBGiQV7NlNxkFzTBDSdJ59T1Ql8oGxHsnRqauotnnSJYflskNTsBTnSrWb0LA4j3G6a3vaOox5OUBvAEzMLtnaunGoeD0OibHLOPTAahLso1T+qld9QtZTpsbmgHxPJEwDrACsLO0r3thu4BzPIAiOMLzfAbEuioQYmGiPMecJ/fVX0mFoMvqEMDRwG7z15SrUpfZNY/Q8q3jRDnu1dz1OvIcFq7rZRoJcYDfX/pL7OxMmrVMkbA7DqUNiOKhjXVZ1hwpDmdi9BJhqJHdYzkJpMAdDvG53F580cwEzw+6e7TNTBjgxVHCbdz3tznXXzannt1Kv1C3cxvdhoaSJnQudzM/srS4J2b/DPcPOTzIYB9YS8WlxSfDMpb10IToVKdOnLiTpxJ+yGp13VCajgKdKNCfM48I5odbDiEWcBrhVlug8Y014fXhxT+jQ8P5iYkniqzZE1HggAMadJ1jqebvsrF+IjZC40OXIVQe9mtN2nFjtR7HcKrdvTc3Zp02tFOmNXEmQT/Ce/wCqDUaNI4nYeqx9+CJcBk21G/ohplOkzzC+w+tS8FNwI5mDPoOCkwvDK+cPLfENiHafJXf/AE0OzVXAUafAAS4+yUU61XN4Gktn4mhuirRi5SoJZ2hrUgO8pOn9Hike2yuOMdoO4bTIplweCd4iADH1VfZTDSCRIOx5JtilDvLOd3UzJ6gaH/ipFUyN2bw/Ga9fM5jKbWAgTq4knojxb1zoa4bP5WN/dU7Arw0aoOZwbJzDcEHfQbcDKuFa5c4yNIaHtjU8j90xoFMkGEE+etVd75fstPwSk1pcWl0a+JxP3K4xjHe5psc1uZ1TQchAkk+irlTtlVa4Bz6ZDt2lkDXbUHZRIjLR3LQGOZTbB38OY/RLu1FnJbwHh1jYF2V3r5mnVMbC/bXonIMjmGC0fC4ekSFze0xVoS7TLIdp8LgQdvY+yooCscJZWtKlrVkhrpIBg7zw4TKks8Bt6DIDQ1vrH1QWAVRSrAEEB4yOPAvbv81U+2nbh1ndOtqVoalUQQ+q5zwQ7VrmMG43HsrSDUkXurcMeA2k17o2LJAHCcxQ4ac7QX0qcBxLB4nVG8ZE6wqh2cvsSuqL3VmPHigAt7nTcZRppurCMLIgVarBBkQfG0xoWkaj7FU5fAZ1illa12up1aTq7IESBmaDsWvBzAdZWdnMBp2jSLW3bTD4zPqPL3Ojbc7dAu++psaH+OpPmcxkNcec8PZT/wCqNDQWUwAdsxdr6aK0BskHVLMv/wByq5w/KPC35DddCkGHK2mMvMfuoqd3mbnDdtHNmY6oXEryqPFTPgjgASDxnREi9g1lKPLLIMnSTry5rt9vTqj+42HO0a4mMx6CdPRIrbtC4/7rdiBmGh9oTe6tm1GxUE8nt0c3jJQsl2boPNuO6qBz2bDSYB5Hl0U1Elodk0YGzIIIj08wIQxxF1FsVv7lLYPG/v8A9oU1mttbiqx0io8tYegAbHzzIQWqCrXFnOaDTe2rpPJ0c43+i4q4g1x8QyO67fNLcMw6WsqVsjWNYabCCZmfNPDZH3to9rBlLK42yvMH2qDf3VvgFkV1aNeIcAQlFXs4wnRxA5f/AKpq1+ym4Me51B07VRLCTyqDRGMrOIkNzDm1zXNPoZUAcbKNYWgpMDiRMacmgbx0Sa0u3Vq5qN8rAQOg5+vFD32Luee7peU+ExsG8h0RVlWFNmQESTJgT7I2w0hi0GoCCTB030j4neyS390Kj5aCcoyU2xwHxfumVs7Oe6aZe/wuj4WncdCVb7azoUmZMrYaNSQPuh+SylYJhD6Zzu1doQN4PVOjdva4F7vFwaNSZ58gjK1015y29MSPijQfx6oVlVjDDIfVJPjOoBmCGjckc0exFE6dULiS7xOGzSdAPTj6Lm5vi6C86EaNA34Q0cB1U4wh0Fz9TMhs79T16Je+yqPc6IP+WhA6claaYxppBtjirg8MDGidh033T6nc89+PGOiRWFrl1BDnbZiNB+lvJTVb6JAOo3O4bO3qVT5CTaXIditek0AVCZJnTf3UduHhvfPbLB/t0+J5KG3gNLngVKsZhSEFzsvxOnfUpfWr165cQ9w/S2PD+mNwhfAP6ND2rIkVmAGZGmgH5VOzHg4eFoSK37LuqCauefUD7qMdhawcO5nLOpL4/dBRWw+uMSqOZDIaeaL7IY059R1Go7OHNOoBIBHAu21B+iHtsDo0B/dqueR8DCSPQ800wjE2F/dU6YpgCWwANRwMaTqqSojZXcStu5quYYgGAeOU6jbp9lbMJuzVpAs0DYBDZOoGoE9I+aVds7ckMrt02a//AOs/X5rfZ3GmilDqgZ3bpIA84dttudwmdoD5HzrBtUOovkZCHNcDq2eSUXHZCSR3gdIjxMkj6xOiOt8YdVJcxmSn+d27gOX8rX4h1XRhys4v4no3+VRTZuhdstBlY0v1HeOHPmUwsK7HkhkFrwc22h6hDBoDMjIHqJn15pbUtgHajIYnMw8v07x6KAkWKWJY53mJIEBp+JmoJE7lka/pKMx26JtmXVJrC8ANe4tBcBsNd9D90DXFVzYzd4IAzgw5pBlruYjXmuuz1UEVKNR006oI8WhD/t8uSjVoNSElhiFzdZh3roGmhyj00TvDbCpQBeS0l35hmPpKlwDA20Jp6Eh0uJ3d1TatRl2jiB0j33S+G6Qz4timzojK5ozAEklrdBruAOARFvUY1waaZPVxzfuYXNzitCk4tOao9sZo4euwlS2eL0Khhoyu4AgDXoU2hLDKlHJFSmNhBb+Zu/zCAvr0UYqhpNN3Fp26EJk6sQgawDZcBNN3nZy/UB91RadE1jf0apluWf1AB313TEuEKj4thpYQ5pmk7UO4joSirHEn5adN5Dcw8BndvCeoQtDEyyVKjZyhpIcNWxoZ5oA4d3NIU6OrAT4H6jed1PTrGn4XGZG8/utjES3V2XJwcDqOhCBhCatjFJkUqzX0Rw40z1G4+RTmxuG5AGZKjdwQYOvHXihMQAe0ljWODgczTt0c3gCkzcCYQC4PouIBFSgcs/5tG5V2C0W6rVp1BlqNBB+F7RB+ehSar2CtCZbTLAeFN5a3qQAYVZNze0nRTuGVWz5azS1x6awmtPFbsATb056OMfREijzyjhjGbBz3HbhPy4Lm6ZVHgpMh2xdAAbzyz91ixEVQxwQMttXHM/8ATtJ3kpl3JrGajwxkzlB39VtYoyIYDDw4ZQR3XAN0nqTxUtrZsp+XV35jusWILGpBogalAtuTUdo2ANysWIokbdgGJ3eXSnx0c74W+3ErGNoNOYPOaNJaSM0eY66lYsTF0Z5Sdldr4Ce//EC5quqTILGQRyAHLorQMMfVyVw40Km1QuESB8YHCeSxYgYUWMTWol4eB3tRogn4B+0+ijq3z67dS9o1GVnhHuf+1ixX0UiWzwOQMztOhk/wEZXwwU256fmYQ4dQN2+4WliGywu4qtq0Ha+F7fkY0+qrPZizp1M1Rzw8sJGQcIPxA7yVixWipD19bO7LUIDQAQxpmRzdG3ojPx1MEMzAGNBtp0W1isAyncB3kcDGhg7dFj3T6kROxjkCtrFZASlcNa6QJ1idiTwA4H1WrvLUggAmTsIcNIPr8lixSqBs4pPqU/Ic4jyneI2E679VNZYwCBnmmZiHc/X+VtYhGrngjxDs6Kpc9jg3NqZ1BJEZgRslNDslUHhNSGnc5pO8yNOixYopMOUUkWarXEeYbfPRL2X5aZJLttA2On/gWLESYlktw9rDl0dTqaFu5aTxA5fZaurCm5rWPEBoAY8ET0EcVixBJBxfIgq16lFxaSarBoN5+uqZ4Xc0C4Aue17vhLY34SsWKn0MQ3DqdPw5QzfUgkKWpRD26gOB2jT3HJYsSxvQrr4cW6MLz+hwzNPqTslwp1m6dxU/+D8rfYSsWI0yNI//2Q=="/>
          <p:cNvSpPr>
            <a:spLocks noChangeAspect="1" noChangeArrowheads="1"/>
          </p:cNvSpPr>
          <p:nvPr/>
        </p:nvSpPr>
        <p:spPr bwMode="auto">
          <a:xfrm>
            <a:off x="0" y="-762000"/>
            <a:ext cx="2857500" cy="16002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 name="CasellaDiTesto 11"/>
          <p:cNvSpPr txBox="1"/>
          <p:nvPr/>
        </p:nvSpPr>
        <p:spPr>
          <a:xfrm>
            <a:off x="2339752" y="908720"/>
            <a:ext cx="5040560" cy="923330"/>
          </a:xfrm>
          <a:prstGeom prst="rect">
            <a:avLst/>
          </a:prstGeom>
          <a:noFill/>
        </p:spPr>
        <p:txBody>
          <a:bodyPr wrap="square" rtlCol="0">
            <a:spAutoFit/>
          </a:bodyPr>
          <a:lstStyle/>
          <a:p>
            <a:pPr algn="ctr"/>
            <a:endParaRPr lang="it-IT" dirty="0" smtClean="0"/>
          </a:p>
          <a:p>
            <a:pPr algn="ctr"/>
            <a:r>
              <a:rPr lang="it-IT"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Il </a:t>
            </a:r>
            <a:r>
              <a:rPr lang="it-IT" b="1" dirty="0" smtClean="0">
                <a:ln w="12700">
                  <a:solidFill>
                    <a:schemeClr val="tx2">
                      <a:satMod val="155000"/>
                    </a:schemeClr>
                  </a:solidFill>
                  <a:prstDash val="solid"/>
                </a:ln>
                <a:solidFill>
                  <a:srgbClr val="FF0000"/>
                </a:solidFill>
                <a:latin typeface="Times New Roman" pitchFamily="18" charset="0"/>
                <a:cs typeface="Times New Roman" pitchFamily="18" charset="0"/>
              </a:rPr>
              <a:t>contratto</a:t>
            </a:r>
            <a:r>
              <a:rPr lang="it-IT"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deve prevedere </a:t>
            </a:r>
          </a:p>
          <a:p>
            <a:pPr algn="ctr"/>
            <a:endParaRPr lang="it-IT" dirty="0">
              <a:latin typeface="Times New Roman" pitchFamily="18" charset="0"/>
              <a:cs typeface="Times New Roman" pitchFamily="18" charset="0"/>
            </a:endParaRPr>
          </a:p>
        </p:txBody>
      </p:sp>
      <p:sp>
        <p:nvSpPr>
          <p:cNvPr id="13" name="CasellaDiTesto 12"/>
          <p:cNvSpPr txBox="1"/>
          <p:nvPr/>
        </p:nvSpPr>
        <p:spPr>
          <a:xfrm>
            <a:off x="1259632" y="3068960"/>
            <a:ext cx="3672408" cy="9233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b="1" dirty="0" smtClean="0">
                <a:latin typeface="Times New Roman" pitchFamily="18" charset="0"/>
                <a:cs typeface="Times New Roman" pitchFamily="18" charset="0"/>
              </a:rPr>
              <a:t>la misura e criteri di valutazione dei contributi iniziali e degli eventuali contributi successivi</a:t>
            </a:r>
            <a:endParaRPr lang="it-IT" b="1" dirty="0">
              <a:latin typeface="Times New Roman" pitchFamily="18" charset="0"/>
              <a:cs typeface="Times New Roman" pitchFamily="18" charset="0"/>
            </a:endParaRPr>
          </a:p>
        </p:txBody>
      </p:sp>
      <p:sp>
        <p:nvSpPr>
          <p:cNvPr id="14" name="CasellaDiTesto 13"/>
          <p:cNvSpPr txBox="1"/>
          <p:nvPr/>
        </p:nvSpPr>
        <p:spPr>
          <a:xfrm>
            <a:off x="5724128" y="3068960"/>
            <a:ext cx="3024336" cy="9233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b="1" dirty="0" smtClean="0">
                <a:latin typeface="Times New Roman" pitchFamily="18" charset="0"/>
                <a:cs typeface="Times New Roman" pitchFamily="18" charset="0"/>
              </a:rPr>
              <a:t>regole di gestione del fondo medesimo</a:t>
            </a:r>
          </a:p>
          <a:p>
            <a:endParaRPr lang="it-IT" dirty="0">
              <a:latin typeface="Times New Roman" pitchFamily="18" charset="0"/>
              <a:cs typeface="Times New Roman" pitchFamily="18" charset="0"/>
            </a:endParaRPr>
          </a:p>
        </p:txBody>
      </p:sp>
      <p:sp>
        <p:nvSpPr>
          <p:cNvPr id="27" name="CasellaDiTesto 26"/>
          <p:cNvSpPr txBox="1"/>
          <p:nvPr/>
        </p:nvSpPr>
        <p:spPr>
          <a:xfrm>
            <a:off x="1403648" y="5085184"/>
            <a:ext cx="7056784" cy="646331"/>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b="1" dirty="0" smtClean="0">
                <a:latin typeface="Times New Roman" pitchFamily="18" charset="0"/>
                <a:cs typeface="Times New Roman" pitchFamily="18" charset="0"/>
              </a:rPr>
              <a:t>Applicazione, in quanto compatibile, delle disposizioni </a:t>
            </a:r>
          </a:p>
          <a:p>
            <a:pPr algn="ctr"/>
            <a:r>
              <a:rPr lang="it-IT" b="1" dirty="0" smtClean="0">
                <a:latin typeface="Times New Roman" pitchFamily="18" charset="0"/>
                <a:cs typeface="Times New Roman" pitchFamily="18" charset="0"/>
              </a:rPr>
              <a:t>ex artt. 2614 e 2615, comma  2 c. c.</a:t>
            </a:r>
            <a:endParaRPr lang="it-IT" b="1" dirty="0">
              <a:latin typeface="Times New Roman" pitchFamily="18" charset="0"/>
              <a:cs typeface="Times New Roman" pitchFamily="18" charset="0"/>
            </a:endParaRPr>
          </a:p>
        </p:txBody>
      </p:sp>
      <p:sp>
        <p:nvSpPr>
          <p:cNvPr id="15" name="Freccia in giù 14"/>
          <p:cNvSpPr/>
          <p:nvPr/>
        </p:nvSpPr>
        <p:spPr>
          <a:xfrm>
            <a:off x="2267744" y="2132856"/>
            <a:ext cx="484632" cy="432048"/>
          </a:xfrm>
          <a:prstGeom prst="downArrow">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giù 15"/>
          <p:cNvSpPr/>
          <p:nvPr/>
        </p:nvSpPr>
        <p:spPr>
          <a:xfrm>
            <a:off x="6948264" y="2132856"/>
            <a:ext cx="484632" cy="360040"/>
          </a:xfrm>
          <a:prstGeom prst="downArrow">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6228184" y="188640"/>
            <a:ext cx="2736304" cy="276999"/>
          </a:xfrm>
          <a:prstGeom prst="rect">
            <a:avLst/>
          </a:prstGeom>
          <a:noFill/>
        </p:spPr>
        <p:txBody>
          <a:bodyPr wrap="square" rtlCol="0">
            <a:spAutoFit/>
          </a:bodyPr>
          <a:lstStyle/>
          <a:p>
            <a:r>
              <a:rPr lang="it-IT" sz="1200" dirty="0" smtClean="0"/>
              <a:t>                   </a:t>
            </a:r>
            <a:endParaRPr lang="it-IT" sz="1200" dirty="0"/>
          </a:p>
        </p:txBody>
      </p:sp>
      <p:sp>
        <p:nvSpPr>
          <p:cNvPr id="19" name="Rettangolo 18"/>
          <p:cNvSpPr/>
          <p:nvPr/>
        </p:nvSpPr>
        <p:spPr>
          <a:xfrm>
            <a:off x="3525968" y="260648"/>
            <a:ext cx="2868093" cy="461665"/>
          </a:xfrm>
          <a:prstGeom prst="rect">
            <a:avLst/>
          </a:prstGeom>
        </p:spPr>
        <p:txBody>
          <a:bodyPr wrap="none">
            <a:spAutoFit/>
          </a:bodyPr>
          <a:lstStyle/>
          <a:p>
            <a:pPr algn="ctr"/>
            <a:r>
              <a:rPr lang="it-IT" sz="2400" b="1" dirty="0" smtClean="0">
                <a:latin typeface="Times New Roman" pitchFamily="18" charset="0"/>
                <a:cs typeface="Times New Roman" pitchFamily="18" charset="0"/>
              </a:rPr>
              <a:t>Fondo patrimoniale </a:t>
            </a:r>
            <a:endParaRPr lang="it-IT" sz="2400"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effectLst/>
                <a:latin typeface="Times New Roman" pitchFamily="18" charset="0"/>
                <a:cs typeface="Times New Roman" pitchFamily="18" charset="0"/>
              </a:rPr>
              <a:t>Fondo patrimoniale </a:t>
            </a:r>
            <a:br>
              <a:rPr lang="it-IT" sz="2400" b="1" dirty="0" smtClean="0">
                <a:effectLst/>
                <a:latin typeface="Times New Roman" pitchFamily="18" charset="0"/>
                <a:cs typeface="Times New Roman" pitchFamily="18" charset="0"/>
              </a:rPr>
            </a:br>
            <a:r>
              <a:rPr lang="it-IT" sz="2400" b="1" dirty="0" smtClean="0">
                <a:effectLst/>
                <a:latin typeface="Times New Roman" pitchFamily="18" charset="0"/>
                <a:cs typeface="Times New Roman" pitchFamily="18" charset="0"/>
              </a:rPr>
              <a:t>(art. 2614 e 2615, secondo comma c.c.)</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idx="1"/>
          </p:nvPr>
        </p:nvSpPr>
        <p:spPr>
          <a:xfrm>
            <a:off x="1403648" y="1412776"/>
            <a:ext cx="7498080" cy="4680520"/>
          </a:xfrm>
        </p:spPr>
        <p:txBody>
          <a:bodyPr>
            <a:noAutofit/>
          </a:bodyPr>
          <a:lstStyle/>
          <a:p>
            <a:pPr lvl="0">
              <a:buNone/>
            </a:pPr>
            <a:endParaRPr lang="it-IT" sz="1800" dirty="0" smtClean="0">
              <a:latin typeface="Times New Roman" pitchFamily="18" charset="0"/>
              <a:cs typeface="Times New Roman" pitchFamily="18" charset="0"/>
            </a:endParaRPr>
          </a:p>
          <a:p>
            <a:pPr lvl="0"/>
            <a:r>
              <a:rPr lang="it-IT" sz="1800" dirty="0" smtClean="0">
                <a:latin typeface="Times New Roman" pitchFamily="18" charset="0"/>
                <a:cs typeface="Times New Roman" pitchFamily="18" charset="0"/>
              </a:rPr>
              <a:t>per la durata del contratto di rete le imprese retiste non possono chiedere la divisione del fondo;</a:t>
            </a:r>
          </a:p>
          <a:p>
            <a:pPr lvl="0"/>
            <a:r>
              <a:rPr lang="it-IT" sz="1800" dirty="0" smtClean="0">
                <a:latin typeface="Times New Roman" pitchFamily="18" charset="0"/>
                <a:cs typeface="Times New Roman" pitchFamily="18" charset="0"/>
              </a:rPr>
              <a:t>i creditori particolari delle imprese retiste non possono far valere i propri diritti sul fondo medesimo;</a:t>
            </a:r>
          </a:p>
          <a:p>
            <a:pPr lvl="0"/>
            <a:r>
              <a:rPr lang="it-IT" sz="1800" dirty="0" smtClean="0">
                <a:latin typeface="Times New Roman" pitchFamily="18" charset="0"/>
                <a:cs typeface="Times New Roman" pitchFamily="18" charset="0"/>
              </a:rPr>
              <a:t>per le obbligazioni assunte dall’O.C.  per conto di singole imprese retiste, queste ultime rispondono in solido con il fondo patrimoniale, in caso di insolvenza nei rapporti tra i retisti il debito dell’insolvente si ripartisce tra tutti in proporzione delle rispettive quote;</a:t>
            </a:r>
          </a:p>
          <a:p>
            <a:pPr lvl="0"/>
            <a:r>
              <a:rPr lang="en-US" sz="1800" dirty="0" smtClean="0">
                <a:latin typeface="Times New Roman" pitchFamily="18" charset="0"/>
                <a:cs typeface="Times New Roman" pitchFamily="18" charset="0"/>
              </a:rPr>
              <a:t>“..in </a:t>
            </a:r>
            <a:r>
              <a:rPr lang="en-US" sz="1800" dirty="0" err="1" smtClean="0">
                <a:latin typeface="Times New Roman" pitchFamily="18" charset="0"/>
                <a:cs typeface="Times New Roman" pitchFamily="18" charset="0"/>
              </a:rPr>
              <a:t>ogni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caso</a:t>
            </a:r>
            <a:r>
              <a:rPr lang="en-US" sz="1800"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il fondo patrimoniale comune risponde delle obbligazioni contratte dall’ O.C. in relazione al programma di rete; </a:t>
            </a:r>
          </a:p>
          <a:p>
            <a:pPr lvl="0"/>
            <a:r>
              <a:rPr lang="it-IT" sz="1800" dirty="0" smtClean="0">
                <a:latin typeface="Times New Roman" pitchFamily="18" charset="0"/>
                <a:cs typeface="Times New Roman" pitchFamily="18" charset="0"/>
              </a:rPr>
              <a:t>i terzi possono far valere i loro diritti esclusivamente sul fondo comune. </a:t>
            </a:r>
          </a:p>
          <a:p>
            <a:pPr lvl="0">
              <a:buNone/>
            </a:pPr>
            <a:endParaRPr lang="it-IT" sz="1800" dirty="0" smtClean="0">
              <a:latin typeface="Times New Roman" pitchFamily="18" charset="0"/>
              <a:cs typeface="Times New Roman" pitchFamily="18" charset="0"/>
            </a:endParaRPr>
          </a:p>
          <a:p>
            <a:pPr>
              <a:buNone/>
            </a:pPr>
            <a:r>
              <a:rPr lang="it-IT" sz="1800" b="1" dirty="0" smtClean="0">
                <a:latin typeface="Times New Roman" pitchFamily="18" charset="0"/>
                <a:cs typeface="Times New Roman" pitchFamily="18" charset="0"/>
              </a:rPr>
              <a:t>  Autonomia al fondo patrimoniale          Limitazione della responsabilità</a:t>
            </a:r>
            <a:endParaRPr lang="it-IT" sz="1800" b="1" dirty="0">
              <a:latin typeface="Times New Roman" pitchFamily="18" charset="0"/>
              <a:cs typeface="Times New Roman" pitchFamily="18" charset="0"/>
            </a:endParaRPr>
          </a:p>
        </p:txBody>
      </p:sp>
      <p:pic>
        <p:nvPicPr>
          <p:cNvPr id="8" name="Picture 3"/>
          <p:cNvPicPr>
            <a:picLocks noChangeAspect="1" noChangeArrowheads="1"/>
          </p:cNvPicPr>
          <p:nvPr/>
        </p:nvPicPr>
        <p:blipFill>
          <a:blip r:embed="rId3" cstate="print"/>
          <a:srcRect/>
          <a:stretch>
            <a:fillRect/>
          </a:stretch>
        </p:blipFill>
        <p:spPr bwMode="auto">
          <a:xfrm>
            <a:off x="7304382" y="6309320"/>
            <a:ext cx="1444082" cy="356171"/>
          </a:xfrm>
          <a:prstGeom prst="rect">
            <a:avLst/>
          </a:prstGeom>
          <a:noFill/>
          <a:ln w="9525">
            <a:noFill/>
            <a:miter lim="800000"/>
            <a:headEnd/>
            <a:tailEnd/>
          </a:ln>
        </p:spPr>
      </p:pic>
      <p:sp>
        <p:nvSpPr>
          <p:cNvPr id="5" name="Freccia in giù 4"/>
          <p:cNvSpPr/>
          <p:nvPr/>
        </p:nvSpPr>
        <p:spPr>
          <a:xfrm>
            <a:off x="2843808" y="5157192"/>
            <a:ext cx="216024" cy="36004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a:off x="6876256" y="5157192"/>
            <a:ext cx="216024" cy="36004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922114"/>
          </a:xfrm>
        </p:spPr>
        <p:txBody>
          <a:bodyPr>
            <a:normAutofit/>
          </a:bodyPr>
          <a:lstStyle/>
          <a:p>
            <a:pPr algn="ctr"/>
            <a:r>
              <a:rPr lang="it-IT" sz="2400" b="1" dirty="0" smtClean="0">
                <a:effectLst/>
                <a:latin typeface="Times New Roman" pitchFamily="18" charset="0"/>
                <a:cs typeface="Times New Roman" pitchFamily="18" charset="0"/>
              </a:rPr>
              <a:t> Organo Comune</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pPr algn="just"/>
            <a:r>
              <a:rPr lang="it-IT" sz="1900" dirty="0" smtClean="0">
                <a:latin typeface="Times New Roman" pitchFamily="18" charset="0"/>
                <a:cs typeface="Times New Roman" pitchFamily="18" charset="0"/>
              </a:rPr>
              <a:t>Ai sensi del comma 4-ter, dell’art. 3 del D.L. n. 5/2009 e </a:t>
            </a:r>
            <a:r>
              <a:rPr lang="it-IT" sz="1900" dirty="0" err="1" smtClean="0">
                <a:latin typeface="Times New Roman" pitchFamily="18" charset="0"/>
                <a:cs typeface="Times New Roman" pitchFamily="18" charset="0"/>
              </a:rPr>
              <a:t>s.m.i.</a:t>
            </a:r>
            <a:r>
              <a:rPr lang="it-IT" sz="1900" dirty="0" smtClean="0">
                <a:latin typeface="Times New Roman" pitchFamily="18" charset="0"/>
                <a:cs typeface="Times New Roman" pitchFamily="18" charset="0"/>
              </a:rPr>
              <a:t> è prevista la nomina di un</a:t>
            </a:r>
            <a:r>
              <a:rPr lang="it-IT" sz="1900" i="1" dirty="0" smtClean="0">
                <a:latin typeface="Times New Roman" pitchFamily="18" charset="0"/>
                <a:cs typeface="Times New Roman" pitchFamily="18" charset="0"/>
              </a:rPr>
              <a:t>“organo comune incaricato di gestire , in nome e per conto dei partecipanti, l’esecuzione del contratto o di singole parti o fasi dello stesso”</a:t>
            </a:r>
            <a:endParaRPr lang="it-IT" sz="1900" dirty="0" smtClean="0">
              <a:latin typeface="Times New Roman" pitchFamily="18" charset="0"/>
              <a:cs typeface="Times New Roman" pitchFamily="18" charset="0"/>
            </a:endParaRPr>
          </a:p>
          <a:p>
            <a:pPr algn="just"/>
            <a:r>
              <a:rPr lang="it-IT" sz="1900" dirty="0" smtClean="0">
                <a:latin typeface="Times New Roman" pitchFamily="18" charset="0"/>
                <a:cs typeface="Times New Roman" pitchFamily="18" charset="0"/>
              </a:rPr>
              <a:t>Nella lett. e) di tale articolo è previsto che il contratto di rete deve indicare, ove ne sia prevista l’istituzione, </a:t>
            </a:r>
            <a:r>
              <a:rPr lang="it-IT" sz="1900" i="1" dirty="0" smtClean="0">
                <a:latin typeface="Times New Roman" pitchFamily="18" charset="0"/>
                <a:cs typeface="Times New Roman" pitchFamily="18" charset="0"/>
              </a:rPr>
              <a:t>“ il nome, la ditta, la ragione o la denominazione sociale del soggetto prescelto per svolgere l’ufficio di organo comune per l’esecuzione del contratto o di una o più parti o fasi di esso, i poteri di gestione e di rappresentanza conferiti a tale soggetto, nonché le regole relative alla sua eventuale sostituzione durante la vigenza del contratto “</a:t>
            </a:r>
          </a:p>
          <a:p>
            <a:pPr algn="just"/>
            <a:r>
              <a:rPr lang="it-IT" sz="1900" i="1" dirty="0" smtClean="0">
                <a:latin typeface="Times New Roman" pitchFamily="18" charset="0"/>
                <a:cs typeface="Times New Roman" pitchFamily="18" charset="0"/>
              </a:rPr>
              <a:t>“..l’organo comune agisce in rappresentanza della rete, quando essa acquista soggettività giuridica e, in assenza della soggettività, degli imprenditori, anche individuali, partecipanti al contratto salvo che sia diversamente disposto nello stesso…..”.</a:t>
            </a:r>
            <a:endParaRPr lang="it-IT" sz="1900" dirty="0" smtClean="0">
              <a:latin typeface="Times New Roman" pitchFamily="18" charset="0"/>
              <a:cs typeface="Times New Roman" pitchFamily="18" charset="0"/>
            </a:endParaRPr>
          </a:p>
          <a:p>
            <a:pPr algn="just"/>
            <a:r>
              <a:rPr lang="it-IT" sz="1900" dirty="0" smtClean="0">
                <a:latin typeface="Times New Roman" pitchFamily="18" charset="0"/>
                <a:cs typeface="Times New Roman" pitchFamily="18" charset="0"/>
              </a:rPr>
              <a:t>Nella lett. f) è previsto che il contratto di rete deve indicare </a:t>
            </a:r>
            <a:r>
              <a:rPr lang="it-IT" sz="1900" i="1" dirty="0" smtClean="0">
                <a:latin typeface="Times New Roman" pitchFamily="18" charset="0"/>
                <a:cs typeface="Times New Roman" pitchFamily="18" charset="0"/>
              </a:rPr>
              <a:t>“..le regole per l’assunzione delle decisioni dei partecipanti su ogni materia o aspetto di interesse comune che non rientri, quando è stato istituito un organo comune, nei poteri di gestione conferiti a tale organo..”</a:t>
            </a:r>
          </a:p>
          <a:p>
            <a:endParaRPr lang="it-IT" sz="1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7376390" y="6165304"/>
            <a:ext cx="1444082" cy="356171"/>
          </a:xfrm>
          <a:prstGeom prst="rect">
            <a:avLst/>
          </a:prstGeom>
          <a:noFill/>
          <a:ln w="9525">
            <a:noFill/>
            <a:miter lim="800000"/>
            <a:headEnd/>
            <a:tailEnd/>
          </a:ln>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7308304" y="6365259"/>
            <a:ext cx="1584176" cy="353513"/>
          </a:xfrm>
          <a:prstGeom prst="rect">
            <a:avLst/>
          </a:prstGeom>
          <a:noFill/>
          <a:ln w="9525">
            <a:noFill/>
            <a:miter lim="800000"/>
            <a:headEnd/>
            <a:tailEnd/>
          </a:ln>
        </p:spPr>
      </p:pic>
      <p:sp>
        <p:nvSpPr>
          <p:cNvPr id="6" name="CasellaDiTesto 5"/>
          <p:cNvSpPr txBox="1"/>
          <p:nvPr/>
        </p:nvSpPr>
        <p:spPr>
          <a:xfrm>
            <a:off x="323528" y="3140968"/>
            <a:ext cx="3240360" cy="1008112"/>
          </a:xfrm>
          <a:prstGeom prst="rect">
            <a:avLst/>
          </a:prstGeom>
          <a:noFill/>
          <a:ln w="3175">
            <a:noFill/>
          </a:ln>
        </p:spPr>
        <p:txBody>
          <a:bodyPr wrap="square" rtlCol="0">
            <a:spAutoFit/>
          </a:bodyPr>
          <a:lstStyle/>
          <a:p>
            <a:endParaRPr lang="it-IT" sz="1900" dirty="0" smtClean="0">
              <a:solidFill>
                <a:schemeClr val="bg1"/>
              </a:solidFill>
            </a:endParaRPr>
          </a:p>
          <a:p>
            <a:endParaRPr lang="it-IT" sz="2000" b="1" dirty="0" smtClean="0"/>
          </a:p>
          <a:p>
            <a:endParaRPr lang="it-IT" sz="1900" dirty="0">
              <a:solidFill>
                <a:schemeClr val="bg1"/>
              </a:solidFill>
            </a:endParaRPr>
          </a:p>
        </p:txBody>
      </p:sp>
      <p:sp>
        <p:nvSpPr>
          <p:cNvPr id="8" name="CasellaDiTesto 7"/>
          <p:cNvSpPr txBox="1"/>
          <p:nvPr/>
        </p:nvSpPr>
        <p:spPr>
          <a:xfrm>
            <a:off x="1187624" y="2204864"/>
            <a:ext cx="4464496" cy="1200329"/>
          </a:xfrm>
          <a:prstGeom prst="rect">
            <a:avLst/>
          </a:prstGeom>
          <a:gradFill flip="none" rotWithShape="1">
            <a:gsLst>
              <a:gs pos="0">
                <a:schemeClr val="bg2">
                  <a:lumMod val="25000"/>
                  <a:lumOff val="75000"/>
                  <a:shade val="30000"/>
                  <a:satMod val="115000"/>
                </a:schemeClr>
              </a:gs>
              <a:gs pos="50000">
                <a:schemeClr val="bg2">
                  <a:lumMod val="25000"/>
                  <a:lumOff val="75000"/>
                  <a:shade val="67500"/>
                  <a:satMod val="115000"/>
                </a:schemeClr>
              </a:gs>
              <a:gs pos="100000">
                <a:schemeClr val="bg2">
                  <a:lumMod val="25000"/>
                  <a:lumOff val="75000"/>
                  <a:shade val="100000"/>
                  <a:satMod val="115000"/>
                </a:schemeClr>
              </a:gs>
            </a:gsLst>
            <a:lin ang="2700000" scaled="1"/>
            <a:tileRect/>
          </a:gradFill>
          <a:ln w="95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it-IT" b="1" dirty="0" smtClean="0">
                <a:latin typeface="Times New Roman" pitchFamily="18" charset="0"/>
                <a:cs typeface="Times New Roman" pitchFamily="18" charset="0"/>
              </a:rPr>
              <a:t>nome, ditta, ragione o denominazione  sociale del soggetto prescelto a svolgere l’incarico per l’esecuzione del contratto o di una o più parti o fasi di esso</a:t>
            </a:r>
            <a:endParaRPr lang="it-IT" b="1" dirty="0">
              <a:latin typeface="Times New Roman" pitchFamily="18" charset="0"/>
              <a:cs typeface="Times New Roman" pitchFamily="18" charset="0"/>
            </a:endParaRPr>
          </a:p>
        </p:txBody>
      </p:sp>
      <p:sp>
        <p:nvSpPr>
          <p:cNvPr id="10" name="CasellaDiTesto 9"/>
          <p:cNvSpPr txBox="1"/>
          <p:nvPr/>
        </p:nvSpPr>
        <p:spPr>
          <a:xfrm>
            <a:off x="1475656" y="5085184"/>
            <a:ext cx="3816424" cy="923330"/>
          </a:xfrm>
          <a:prstGeom prst="rect">
            <a:avLst/>
          </a:prstGeom>
          <a:gradFill flip="none" rotWithShape="1">
            <a:gsLst>
              <a:gs pos="0">
                <a:schemeClr val="bg2">
                  <a:lumMod val="25000"/>
                  <a:lumOff val="75000"/>
                  <a:shade val="30000"/>
                  <a:satMod val="115000"/>
                </a:schemeClr>
              </a:gs>
              <a:gs pos="50000">
                <a:schemeClr val="bg2">
                  <a:lumMod val="25000"/>
                  <a:lumOff val="75000"/>
                  <a:shade val="67500"/>
                  <a:satMod val="115000"/>
                </a:schemeClr>
              </a:gs>
              <a:gs pos="100000">
                <a:schemeClr val="bg2">
                  <a:lumMod val="25000"/>
                  <a:lumOff val="75000"/>
                  <a:shade val="100000"/>
                  <a:satMod val="115000"/>
                </a:schemeClr>
              </a:gs>
            </a:gsLst>
            <a:lin ang="2700000" scaled="1"/>
            <a:tileRect/>
          </a:gradFill>
          <a:ln w="95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endParaRPr lang="it-IT" b="1" dirty="0" smtClean="0">
              <a:latin typeface="Times New Roman" pitchFamily="18" charset="0"/>
              <a:cs typeface="Times New Roman" pitchFamily="18" charset="0"/>
            </a:endParaRPr>
          </a:p>
          <a:p>
            <a:pPr algn="ctr"/>
            <a:r>
              <a:rPr lang="it-IT" b="1" dirty="0" smtClean="0">
                <a:latin typeface="Times New Roman" pitchFamily="18" charset="0"/>
                <a:cs typeface="Times New Roman" pitchFamily="18" charset="0"/>
              </a:rPr>
              <a:t>regole eventuale sostituzione</a:t>
            </a:r>
          </a:p>
          <a:p>
            <a:pPr algn="just"/>
            <a:r>
              <a:rPr lang="it-IT" b="1" dirty="0" smtClean="0">
                <a:latin typeface="Times New Roman" pitchFamily="18" charset="0"/>
                <a:cs typeface="Times New Roman" pitchFamily="18" charset="0"/>
              </a:rPr>
              <a:t> </a:t>
            </a:r>
            <a:endParaRPr lang="it-IT" b="1" dirty="0">
              <a:latin typeface="Times New Roman" pitchFamily="18" charset="0"/>
              <a:cs typeface="Times New Roman" pitchFamily="18" charset="0"/>
            </a:endParaRPr>
          </a:p>
        </p:txBody>
      </p:sp>
      <p:sp>
        <p:nvSpPr>
          <p:cNvPr id="14" name="CasellaDiTesto 13"/>
          <p:cNvSpPr txBox="1"/>
          <p:nvPr/>
        </p:nvSpPr>
        <p:spPr>
          <a:xfrm>
            <a:off x="5364088" y="3861048"/>
            <a:ext cx="3240360" cy="936104"/>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95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b="1" dirty="0" smtClean="0">
                <a:latin typeface="Times New Roman" pitchFamily="18" charset="0"/>
                <a:cs typeface="Times New Roman" pitchFamily="18" charset="0"/>
              </a:rPr>
              <a:t>poteri di gestione e di rappresentanza</a:t>
            </a:r>
          </a:p>
          <a:p>
            <a:endParaRPr lang="it-IT" dirty="0"/>
          </a:p>
        </p:txBody>
      </p:sp>
      <p:sp>
        <p:nvSpPr>
          <p:cNvPr id="6146" name="AutoShape 2" descr="data:image/jpeg;base64,/9j/4AAQSkZJRgABAQAAAQABAAD/2wCEAAkGBxQPEBIUDxQUFBUUFRQUFBUUFRQVFxQUFhQWFhQUFBUYHSkgGBolHBUVITIiJSkrLi4uGCAzODMsNygtLisBCgoKDg0NFQ8PFCwcFBwsLCwsLCwsLCwrKywsLCwsLCwsLCwsLCw3KyssLCwrKys3NysrKysrKysrKysrKyssK//AABEIAJIBWQMBIgACEQEDEQH/xAAcAAABBAMBAAAAAAAAAAAAAAAEAwUGBwABAgj/xABJEAACAQMCAwUEBQcJBwUBAAABAgMABBESIQUGMQcTQVFhInGBkRQyUqGxFVNykqLB0QgjJEJigpOy0jM0Q1Rzg8IWlLPw8UT/xAAWAQEBAQAAAAAAAAAAAAAAAAAAAQL/xAAaEQEBAQADAQAAAAAAAAAAAAAAAREhMUES/9oADAMBAAIRAxEAPwBiiFGwihIaMhrbIyEUZGKEho2KoEuNKxtLgR/W7mTTjrnQenrVUcAuO7u7VwcaZ4GBG2MSr+6roiqjeISDv5TFsveuU9BrJX91QTnmdPyFx6Qrkwue9IzkmGckuPerhsfojzq1oCCAR0IBHuPSoWb2z5lkjkmiYSQW6xzKWZQHZ2I0FSNQ9ljk/aHlU1gUAADoAAPcNhRRUYohBSEdEJUUtGK3BeRtI0SupkQBmQMNSht1JXrg+dbjqDdonI5uCb2xcwXkQ1FlbQJVUeLf1XAGAehGx8xRDO2Hmdbu+jsj7ENvKomkPUucByMA4VQT4HcH0qMcS5ftbS2kmkn78yTTRWccLp7SRsV+kTtg4UjSQoAJyNwKjN3ctM7ySMWkkcu7HHtFskk+uTSFQXZ2Kc/RKsXDp0EbEnuZRssjk7I48GOwB8fed7sWvM0fZjc/kpOIxv7ekz9yAQwhG6yI4O7YGvHljG9Xl2acy/lPh0UzH+dX+am/6iYy394Yb40ErArzr/KAvS/FEj8IYEHxcs5+7TXooV5e7aUYccu9f9YQFf0e4jAx8QfvoI3ZcUdFdSxx3EsCDOyrI2plHoSWPxpblTiJtb61mBx3c8ZP6JYK4/VJFM9abpRHtzFbxQ/D5dcMTfaRG39VB3oiikrmTQjN9lS3yGa8Zce43NfzvPcuXdz4nZVzsijwUeAr2bdadDd4QE0nWWIAC49rJPQYrxvzRwk2d5PCVdVSRxHrG7Raj3bg/wBYFQDkbGg9A9gXEnn4VpkYt3EzxISckJpVgufIaiB5DarIqDdi/L7WPCo+8OWuD9IK/YV1XQvv0gE++p0aDk0mwpU0maoSYUm1KtSbVAiwpFxS7Uk9VArikHFEvQ71FDSChZBRclDSVYBJBQkooyShJaqApRQcoo6Wg5KQAzCgpRR01BS0QDKKRoiakKoIhoyKgojRkVAdDRsVAwmjYjUBLgFGB6aWz7sHNUKD5dPD3Ve1y+mKQnYCNzn3Kao20tHkWQoMiJNbnyXIX55P41FT/saH89dHO3dx7f3mx++rbjqqexdd7w/9Ef8AyGrVjNAVHRCUNGaIQ1FEx11cW6yxvG+dLqyNg4OGBBwfA4NcIaXSqPOnadyPFwhoe5maQTa9KOo1IExklxs31gOg6GoMRVk9u3Ee94ikQIxBCqn9NyXOfhoquMVB6P5t57itOExG0dXnuYUjtkQ6iCyKrMQM4K6uh6nA86deynlQ8LsFWXPfTESzDOdDEABNtsqNifE5qOdkXJdibO1ve77ydgW1OxZUkV2GUT6oII2OMirUFAoKpX+UVy+oSC+UnVqW2dcbEFZHR8+GNJHxHlV0iq47f8fkc5/5iHHv9r92aDzbmpb2WctpxPiUUMp/m0DTSDb21Qj2N/AkqD6ZojlDltLjhHFrp1y0KRrE2M6SHDyEeukAZ8ifOpH/ACcrAvf3M3hFBo/vSSKR90bfOg9CiqS7fecZ7eeC1tJXiwnfStEzIxLMyopZd8AKTjxyPKrtryT2pcR+k8XvXzkLKYl90QEe3xUn40DRf8x3dwpWe6uJVPVZJZGU+9ScGpPY8yd7wxVnFvK/D3Tu47iPUZoJHACI4IcaGG65wVI8qgtZQepZufYrE25u9ItLqNXtbiJSUT2V1QyqNxjUMMB0OCAVJMzs7tJ41khdZEcZV0IZWHmCK8k3HMXecJjsnyTDcmWIn+rE0Z1ID+mc/Grx7AL7vOE934wzSLjyDYkH+Y0FlGkzXZpMmg4ak2pRqSag4akWpRzSTmqEJKHel5DQ71AhJQ0lESGhpDVgGkoSWipDQktVAstBy0XKaDlNIA5qCloyU0FMaIElpClpjSGaoWhNGRGm+I0bEaIcIjRkRpviajYmqKF5tn0WFyR4xlf1iFP41EuQ+FNPY8TKqWZoiigf2EaQ7+/TUh55kA4fMCQM6AMnqdanA8zgH5U29n9vfCwkksSyxh5jNhoxkKiH+t121dKinLsFtBML0atOkwHpnORL6+lXDb8HVTlmLDyxj99ebeReNTWzXAt5+41Krn20TXpJAVQ31m9voPWpxwnivFLxylvNO5ALHDKoABAJLHA8RSQtXBc8PXGoZUKCSFXUzYGwHj8B1phPGcK5Sxv20gnLpHENhnPtNn7qhl7DxmFGeV7hUUEs3fR4AHjs2aj9zzJdOjK1zMQVII7xtwRuMZq4auiNulERmgrcYCgb7AfditLf3iPoXh2pdRHem4iAIzgNjSSNt8VFeauPNLf8SuNKl5JriRUQdT7ZVVGfIAD4U3cT4ZNayd3cxvE+AdLjBwehx5HFWH2R2QbmF+9HtRfS3APhIGKdPQO1G9ulro4zZyKATJHDsemUnIGfTcVBP+x21lh4TDHPG8bB5SFdSp0M5dTg776jU4Bpia/vI5IFultFWWQpiN5WcnQzewCoB+rv6U9A0CwNV529zBeDMD/XmhUem5b8FNWApqsP5QvEEThsULLl5p1KH7AjBLN7/aC4/tHyoNci2kVpyrK82As0NzLJkDfXqjQf2shUA99CfybbfFreSfamRP1Uyf8AOK1zJqXk2ABesVtnfopkU6vjt86e+wKySPhAdG1NNNI77EaGXEYX5KD/AHqCx5ZAqlj0UEn4DNeK7mRriZ2wS0sjNjqSztnHqcmvYfMhP0K609e4mx/htXkzkwqOI2ZkICrPEzE9AFcMSflQNMsZRirDBUlSPIg4Irmi+KziWeaRejyyOPczkj8aFqDVXJ/Jx4ppmvLZj9dEmQesZKvj1Idf1apypV2YcW+h8WtHJwrSCF/0ZfYyfQEg/CqPVxNJk1tjSbGqNMaTY1smk2NQaY0g5rtjSDtVHDmqq7WOd7iymS3tCIyYxI8mAze0xAVc7D6p39atFzVFdt1nKL5JWH828SpGwx1Qkup9ctn3H0qCS9lnN09930N02to1Do+ACVJwVbG222PjU6kNU92MW8hu5XVsRpHiQbe0WPsD5qT8Kt6Q1YEZDQkppeVqEkNVA8poSU0RKaDlagGlNBSmiZWoOU1UCzGkc13KaRzVR3E1GxNTbE1GRNQOUTUZDIo3dgij6zNkhR5kKCabYmpaddcbr5qR8cbVlRHPf0ObhkkdpNHNPqjYAsFfCt7WhWxjbPrRvLXN9vw7hlrAItcpjPfIhXSrkkEyMc5ZuuBny22qC/Q5B1jf9U/woqw4TLMcBdIHUuCo+G25q5DU6jNhexI1zFaJjJRXeHUAeucY0+6pnb8y2MUaqLm2UKqjSJE2AGMACqRvuHtC5QjVjByoODkZ2rhLZz0R/gjfwqfJqdcY7RROzIbOGaAOCgmZstp+q7DSQpznAwa74JzGt5crGbS1hXSx9hQzFlwR7ZUbddsUz8O5RaSMNI5jY76dOcDw1bjen3l3lTuJhIHaRlBwqpgbjG+586cHKWOcqw8wfniqjHGrkgZubjp176X/AFVb8cTqRqjcjIyApyRkZo8cp2Wf92i/VqS4tefeWeONZcYluI41JIm9lncgd5pJJY5Zjnfc7560LzFdSXnEI2kdicmQ+27CMay+lNRJVc7AZp7v+FRXPMbW9gNMWvumZcuqssTNIck7e0pGM9VOKfOH8LhsuZYrWdFlSa1VAXVT7eksG8skxkf3quxGckPLccRty7yyiPW5LyO+hdDDILk4BYqPXNXADXCcJhtkka3gVW0k4jUKXKgkLtjx/Gt20bsillwSqkjpgkDI+dS3Vhv4vd3iOi2EUEmVdpO+kZCuCoXSADnq2fcKrPn7hHEOKXNqvEEhhhiyxWNySwY+0cZO5C4G+25qQdqN1JA1q8LvG2JkyjFTg92SCR7hUBn4zcOcvPKx6ZZ2P41ZDVvcwcPR+DCAKAhijjAxsowAvy2+VRbsz4FxK2sWhhubdAkzFQ0bSYVlU7NkYGcnGD160jP2io9okDQOCoQag4YHT474O+KiFzx+fWxhlmiVjnQk0gGcddiKYavPhNndKJBfTRzBgFURxd2FGDqzknVnI+VeReKWncTzRfmpJI8/oOV/dV49l3FZ5r8rNNNIot5GCySO4Da4gDgnrgn51CO23gS2d+jRqQtxG8ruTnXMZnMnoMBoxgeGKlIrzFZit1uork068wWf0edCmweKCdMeHeRK+3ubI+FNlWlzHyfJecK4RcWy6pe5itnXoXDsRCQT5EkH0OfCgu3gXERc2lvMP+LFG/xZQT9+aLJqGdkcj/ki3WUENG00W+OiTOANuuOnwqXs1BtmpJmrTNSTPVGO1Is1Y7Ui7VBH+aecbXh2BcOdZGpY0GpyMkA+QGx3J8KhtzdrzNZcQKxyRfQRFNCFHeySFhNrVkGBuEAwDt136VBu1DigueJzlekWIB/28hv2tVPvZVfNFYcdEZw5sw4I2I0CVSR8JKBxuryLl214ebQC4a9iNxcM+Y2ZcL3KqAToA1v55Ofg4cI7Sba5kSNkkid2CrqAZdTHAGob9T5VTtxeySLGsjsyxqVjBOdCkltK+QyTXFtMY3V16qysPeDkfhQejZWoSVq3FciREdejqrD3MAf30hK1aQlI1BytS0rUHK1EIytQcrUtK1BytVCErUlmslaktVVGRtRkTU2xtRcT0DnE9FxPTZE9FxPUU6RPRcb01xPRkT1A5xSUVHJTZG9FRvRTlG9NnHeZbmxeP6M4CuralZFYFlI333Gx86KjehONcKF2E9vQUzjbIOcZz8qArkzmW/vrtRJMghT2pcxxqCN9KA4zqJ9egNTDnL+espY4rgws+ldcTLrCkjUF8sjbI3qnuOcE+irGS+vUWH1cYwAfM/8A0U1BR5UxNWTyJwSDhzRpG2cvqd3K5Y6SB6AAbAD186fb+OB+JxSuImaMjQ50kplMHDeFU1prNI8qvya9FXV/EUYCeNCVID609kkbNg7bdd6pKbmu/BZGvJGALKSvdANg41KyIDg4yMHxpi0jyFTnhXJEM0UMjSy+2iOVHd4yygkA6c4qZh2kPB+HRcQ4dbLdgybasl3DatTDVrUhs9fHehOD8I4LJEWdY42RnSRZbmUMrRuVJIaTODjIPkakPDbdLeNI4wQiDC5OTjOdyfUmqfu7RE4g8d2TGn0hu8ZcZVHcsGGR5MD06Ui1P0Xl7Vj+Z97GYL+u3s/fUmTkbh3haxfef302W/Zrw/SGIkkUgHLTHBB8cpjan+bj9naqFa4gjCgKF7xdgNgMZzUHfDeXLW1YvbwRxsRpLKoB0kg4z5ZA+VNXaRy+l9w24TulkkWNpIc7FZVGVKkbg+Hr0NOvCuYrW8YrbTxysBkqre0B54643G/rRHF5u7t5nwx0xucINTbKfqqOpqK8YClktmZHdVJRCodvBS+dAPv0n5Uko2FSeK6hj4NLFh+/muopGbSNHdRhlRdWc5yzHp40RGDXp/gfBxJwe2trjUAbaFX0sVYeypwGHTyrzRZ2zSyRxoNTO6ooHiWYAD769ZIdKgeQA+QxQasbSO3iSKBQkcahUUdAB+J9aVZ6SaSk2eqpRnpJnrhnpJnqDpnpCWXAJPQAk+4da6KsegPyNNfMYZLS5YhgBDKc4O3sGg818Rue+mlk/OSO/wCsxP76f+Q+LLbPeCQgLNY3cW+MFzGWQfNcfGovWUGUo8DKqsRgNnSfPBwfvpOnziPtcPs2AHsPcRsfeyuv4mgsbkO97zh8WTkpqj+CsdP7JFPEj1D+zJ/6LKPAS7fqLmpRK9aiOJXoOV6Uleg5Xqo4lag5WpSV6EleqhKVqS1VqRqS1UGo2oqN6bo3omN6Bziei4nprjeiopKB0jei45Ka45KKjkqKdY5KJjemuOSio5Kgc45KJjkpsSSiI5aKLurWOcASqGAORnOxxjwNJLwG2/NL82/jXSSUuklBwnALX8yvzb+NLLy/a/mU+bfxpRJKWWSgSXl61/MJ+1/GneDCKFUAKoAAGwAHQAUEslKLJUB4emHnGwie1nlaNDIsR0vj2hjpv6U5iSumYMCGAIIIIPQg7EGiqRmYuoVyWUdEYkqN87KdhXGMVZA5Dt9ZJeXSTkICoCjyzpyacbflOzT/AICt/wBQs/3E4rWs5Vd8t8yTcOkZ7buyXAVhIhYEA5GCCCOvn8KfeJ9rF40ThY7ZMqwJ0yMcYPT29jRnOXKusRtYwICNXeBNKFumnYkA+PzqB8e4JdW9tJJNA8ajClmaM/WYKNlYnxpwISBtT/dxjuSvgFH3f/lN/A1JurcKMt30OB694uKvrtFutHC7wjxj0frsE/8AKsqprs8ulh4paM/TvNGwz7UimNf2mG/hXoa9vkgRpJm0Igy7EEhR4k48KoHs1shNxODV0j1TY8ygyv7RB+FXzxbl5r+0kjEix94AA2C+MOCcgEeRHWgeYLRHVWV9asAVZcYYHoQd8ilhZoPDPvJqM8h8oT8L7xXu++ib6sKxlFRyclwSxIJ3yBgHOalrUULPaqwIAAPgQOlMPGLCcQy9yuqTQ/d6WAOvSdOCSMb+dSQ1yagh/JUvFN14okegL7MmpO9LbbMIyVIxnfbp4088x2H0m0uIR1likQe9lIH34pzNNl5xq3ibTJPCh8mkQH5E1UeSZEKkqwIIJBB6gjYg1zUw7V+6PFJmtyhVwjlkIKszICzZHUk5qIVFap2M/wDQAm3+8lh5j+aAPwpqp64Zwdp7djGheRpQqnOFRVGXJPTfKjfyoJlyCumyB+07n5YX91PcklA8Htfo9vHEeqjfH2iSW+8mlJJK0yyR6EletySUJLJVRqV6FketyPQsj1RzI9J664kauNVQcI1ERvQKPS6PQOEb0VG9Nkb0THJVDnHJRUclNUclExyUDrHJRUclNMclExy1FO0ctEJJTUktEJLUDqktLpLTWktLpLRToktKpLTYstLLLQOay0oslNqy0qstQOKyV2Jab1lo/hVm1w+ldgN2Y+A/eao7EtO3B7JLiPWHYe06MBjZkYqfwz8a6flnb2ZN/VdvuNd8pcFksxciV1fvZ2lQLnCKURcZPUkrn41AWOBp9p/2f4VD+13gyLwa6ZWbKd03tEYOJo8jp5Zqw81X/bXxtLbhjxSKzG6zEmCAFK4fU2fAYGw+6orz9y7di3u7eVlLiORWKg4LAHcA+Bq+Oc7m0vOAXc9uSVMYG+dSyCRPYceDZwPLcY2qleRuFC84hbRMMp3iNJ5FFZcqffkD416D5x4BCvCLm2tkSBGUYEaAAMZEOogdTsPWqkUL2b3Yh4rZl91eQQsN9xKO7HT+0VqyufOOT8Hv8WMmEljWV4ZcyRd4WZSyqSCmQoyFIGd6rDiPLdxaYkU6whDB4s6kIOQ2nqMHByM0/cOmn5jvAkssSTpAAGKNpkWMnUx0n2X9v3HHhVQ8z9rV8yYVLZG8XEchPvUF8A+/NR2z5xvoZRIt1KzZyVldnjbzDRk4x7semKnCdjh0+1ee146YPZz8ZM1Fua+Qbnhyd6WSaIEBpIwVKZ6F0JOBnbIJ9cU4OVv8qc1Q8ShDxkLINpIifaRvT7SnwI/Gnh5AOpA+Iry14g+I6HxHuPhXEo1fW9r37/jTDXprigimikjlkCq6lWKyaGweuGByKpHnDky3skMlpdRSKCMws8fe7nGVKbPjywDjPWocYF+yv6opy4BwxbiUoTpAQtlQPMAD76YWo5xJMMD5j99d8FERmAuQxjKyA6OoYxtoPUdG0n4U7818Ca2CtqDoWwGxggkdGHw60y2C+0T5Cpe18CEVYPI21ofWRvwAqB3K4dvf+O9TTk6f+jEfZdvvwaTsvSRSSULJJXMklDSSVpluSShpJK1JJQ0klUZI9DSPWO9IO9QY7Unqrh2rjVQcK1LI1DV2rUBqPS6SUAj0sj0DiklEJJTYj0QklUOaS0QktNaSUuktA6xy0QktNSS0uktQOyS0sktNSTUsktFOyTUsstNKzUss1QOqy0ostNazUos1A6LNQPFOYp7FopLZwCSwZWGpHGxwy/vBBFciambmnLIhAJAJz6ZHjRUkXtfnC4NrEW+0JXA/U0H/ADVMuz/m1+KRzNJEsZidUyrFlbUuroRkEbefUVQmavbsqshFwuFhjMpeVsebNhQfUKqilImGaqb+UPdKLS0jIBZ52YN4qqRkNg+utatfFVz2y8AF9FajVoZHkKtp1DBVcgjI8hUVXnY9Cvfl8e0JokB8lyCQPjirx5sP9Dm9y/51qr+RuCiyeJAxctMjM2MZOVGAMnAwPOrO5sH9Dm9y/wCdaIrY0geKvw8NcW8SM6qQcjZQ2xdtO5A28R1pY058sW6zXHdyqGSSKVHU9GVlwQfgaqGK37X7pf8AaW8D/otJH/qrte0OfiMggaKKKJgxkAJkLqBspZgABnGdqh/NnAX4ddPC2Sv1on+3GfqnP2h0PqPUVnKv+2dvsxt8yVx+Bphoy/5TOsmB10k7K2cr6ZGcihv/AEpJ4vH+1/Cr1t7OCeGN+7jYNGjA6RnBUEb9aDuOWLZuisv6LsPxzTTFK/8ApkIQ1xcLHGCNbKhYqpIBIGfWrL4JyHZwrrhklkDqMP3iEMvUFdK4pTjHIUU8bIJpUBxvhG6EHyHlRPKHKq8MSRVmkl1kEhsKikZ3RB0Jzuc74HlS1ZEJ7XOCpbWSsjOdUyLggHGzHOR7qrvlSON5mWRdWVyuSeoO/T0NXf2ncN+k8MuAPrRgTL/2zlv2dQqkeTrNp76COPGWLDJ6AaGJJx7qg55st1SZdChVKDAAwMgnP4iiuUJcLKN+qn06EfPanLtI4FJaG3MhVg4kAK6iAV0nByB5/caS7O+CtdtcBXVNAjO4Jzkv0x5Y++np4OeWh5JKljcjv+fX/Db/AFVHuYeCSWZGshkbYOoIGfssPA/jW9ZNjyUO71y70i71Bt3pF2rTPSLNQbZq5zWqygyspZYaWS3ogVc0suaLS2ohLSigUz5UsufKnCOzomOyqhtTPlS6Z8jTpHZURHY+lA1JnyNLJnyNO6WNEJYelTQzJq8jS6avI08pYelLpYelNUyLq8jSy6vI09rw/wBKWXh/pUMMS6vI0ouryNPy8P8ASlF4f6UMMI1eRrsavI0/jh9djh/pQxFzYoTkxLn9EVHLy5eGaQRPJENX1Y5HjHQeCECrOHD/AEqvuYeC3AuZSIZWVmyrIjOCMDxXOPjVhTY3FJz/AP0XP/uJv9VJNfSn600zfpTStj3amOKV/JNx/wAvP/gyf6a1+R7n/l7j/Bk/00QP9Lk/OSD1DuD8CDtWmvZT1mnI8jNKR8i2KWPCp/zE3+G/8K5/JM/5iX/Df+FAObh/tv8ArN/GuDK32m+Zoz8jXH5iX9U1n5DufzEnyH8aB05btElQmVNY1EZIyRsNt6kE1vFFDIY1ACozbbdFJ3pPlazaK2AlUq5dyQeuNWF6egFFcVg1wSqvVo3A95HSimrk/tHexgWCaIzRpkRsrBXReoTBGGAOcbjAwN6k6drVqR7UNwvwjbHyeqq4TwyW8lEVshkfSWwCowowCxLEADLAfGiuL8r3doNU8Dhftrh1HvZCdPxxUwXLwTnSzvm0Qy4kPSORTGzY66Qdm+BNPjGvMQuACCHAIIIIbBBHQgg5B9a9Ccq38lxZW8s4IkZBqyNOojI148NWM/GpVlR/tU5gjt7OSAnVLcKUVAd1Qn2pG8htgeZ+NV12WcNMvEYnIYLEHfUBsWC6Quf7xqTc/wDBI579ncvnRGCAdiAPu+FOHJkYSdVUAKI2AA8BtTB32vKh4dlhlhLHoP2WJIYn0K5HyqJ9j96qXE0RX2pEDK+egjO6Y9dWc+lTvn6MPaFWGQW3H9xvvqsey6bTxFP7cci/cG/8aC53NBX1usyMkgDKwwQf3eR9aJc0O5qip+ZOCvZyYOWjbPdvjr/ZbyYff19zI2auXiFqkyMkgyp/HwIPgarni/BWt30ndT9VvMfuPpViWI22a5pye2pB7eiBKylWhrnu6BwQURGKysoCoxRUYrKyqCoxRUYrKygKjFExisrKyomMUQgrdZQLxil1FbrKKWQUsorVZUCyilAKysoOwK7ArKyqOwK6ArKyoN4rMVlZRTTxQYfbyFANWVlEcNSbVusqqTNJmt1lEMnZ0oHG5wNh3VxsNv8AiQ1bZrKypSdEWsYs57uPPnoXPzxXD1lZUVX/ADd/vTfop+Fa5T/3n+4/7qysrTJ05x/2C/8AUH+Vqh3Kdui8QyqqDh9wADuu+9brKKn70g9ZWUA70z8wKDA+R0II9ParKykKhcgoaQVqsqsh3FJ1usoP/9k="/>
          <p:cNvSpPr>
            <a:spLocks noChangeAspect="1" noChangeArrowheads="1"/>
          </p:cNvSpPr>
          <p:nvPr/>
        </p:nvSpPr>
        <p:spPr bwMode="auto">
          <a:xfrm>
            <a:off x="0" y="-661988"/>
            <a:ext cx="3286125" cy="13906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266" name="AutoShape 2" descr="data:image/jpeg;base64,/9j/4AAQSkZJRgABAQAAAQABAAD/2wCEAAkGBhISERQTEhQUFBQTEhgWFxYSFRAUDxIVFBQZFxMQFBQXHCYeFxkjGRIVHy8gJCcpLCwsFR4xNTAqNSYrLCkBCQoKDgwOGg8PGi8lHiEpNSosNSktLCwqKTUtKSwpMCwvKik1LDIsKS0sNC0sLCw1LDUsLCwsLCksKSwtLCksKf/AABEIAK4BIgMBIgACEQEDEQH/xAAcAAACAwEBAQEAAAAAAAAAAAAABgQFBwgDAgH/xABIEAABAwIDAgsDCAgGAQUAAAABAAIDBBEFEiEGMQcTIkFRYXGBkaHBMpKxFCUzQlJygqIjYrKzwtHh8ENTY3SD03MIFSQ1o//EABsBAQADAQEBAQAAAAAAAAAAAAAEBQYDBwEC/8QANBEAAgEDAQQIBAUFAAAAAAAAAAECAwQRIQUSMVETIkFhcZGhsQZiweEjJDJSgRQzQnLx/9oADAMBAAIRAxEAPwDcUIQgBCEIAQhVtRV3PUgLDOOkL6VPxil0dVc5T3fyQE1CEIAQhCAEIQgBCEIASNtfwlNp3GGnDZJW6Oc6/FRn7OntOHgPJXu2uLGmoppGmz8oa084c8hocOsXJ7lghcoN1XcOrHianYOyqd1mtW1inhLm+/uGGo29r3m5qHjqYGNaO4BWeD8KVXEQJrTs58wDZAOpzR8QUl3RdV6rVE87zNjPZ1pOO46UcdyS9UdEYJjcVXEJYTdp0IOjmO52OHMdVPWMcF+MmKsERPInBaRzZwCWO7dCPxLZ1b0KvSQz2nnO1bD+iuHTX6XqvAEIQu5VghCEAIQhACEKJW1NuSO/+SAkl46QvpU/GL1hqsp6kBZoQhACEIQAhCEAIQhACEIQAlx01iQd4JHgmNK+1kDo/wBM0Et+vb6p5ndiA9PlAUiglvI0Dp9Ehu2j1snXZCNz2GZwIB0bfnHO7s5vFAMaEIQAhCEAIQhACEIQCjwpwl2HPI+o+Nx7M4b/ABLEsy6PxnDRUQSwu3SRubfoJGju42PcubaqJ0b3RvFnMcWuHQ5psR4hVl5B7ykbj4buV0MqXannzX2PvMjMopnQ2dQ91ml6dDHsfc19Lb/PZ4B1z5XXQSxXgkwsy1vGkcmnYXX5s7wWsHgXH8K2pWdnFqDfeYb4jrKpcxiv8Y++oIQhTDNghCEAIQhACpcSktIewfBXSodrIXCPjWAnJ7QG/L9ru9UB4/KAvwz8w3lJg2j1smvZOJ0xErgQxvs3+s7q6h8UA2MFgB0BfqEIAQhCAEIQgBCEIAQheFbJaNx6vigPKbEQPZF++wVPiVZM9pbcNaQQQBqQd4uVT0+O5qh0d/ZH9/BXYkugMG2vp6yLEmU7Z3hlS9pYRlGQPflc0G31TfustywKrmiiZGTnaxoaM1y+zRYXdvOg3m6y/hPrWsxbDD9l7Sex0zR/CVp8U1m9yAvocRad+h8QpazOPaYirEW8HyWi0Ul2A/3ogPdCEIAQhCAEIVVje1FNSD9NIA4i4YLukI6Q0c3WbBfG1FZZ0p051ZbsE2+7UtVlnCtsE+Qmspm5nW/TRt9o2GkrRzmwsR1A9KmYhwxsFxDTud0GRzWD3W5vilbFeFGvlBDHMhB0/RN5fvuJI7RZRKtelJYbyaGx2VtCjUVSMd3xfFeCyZy+Qr0o4nyPaxjS57nBrWtF3OJNgAFAx6gc28rSRryrE63+t23XzssZONEzXuDonAscHHM132h/fOuKjFw386E+VxWjc/0+71nw10xzOn9gtlvkNI2N1jK855SNRmI9gHnDRYeJ50yLGcL4W61gAlbHMOkgskPe3T8qaMO4X6d+k0UkXWLSMHhY+SkQuKWMJ4Ki62PfubqSjvZ5a+nH0H5Ci4bikNQzPC9sjelp3HoI3g9RUpSU86opJRcXuyWGgQhC+n5BCF5VL7MJ6kB5TYg1ug1Pl4qmxXEJnMc1tmAgjS+axFt/N3JXr9pSKsRbh8SmIz3bfqQGGYPSVjsVdRid+SF5cSbFxjbYtBJFyTmaO9bthdTNG0NuC0CwBG4dAI1WV7F1rXbRV/XG5o7Y3xNP7J8FrPGWQFpDiN/aFuw3CmApEr8d4uZjL+1zdnOnLDZM0YKAlIQhACEIQAhCEAKDjTrRHuU5V+OfRHt/mgM+wuK889t4hEo/4pLO/LK5MUc/JuqzY+PNXPvu+TPB/FIwW8ivexYHtO9hLfdNvRAYdwrYqX4mSD9CyNo6iP0nxettZiIdAHjc5od3EX9VzftPVcZWVD+mZ/gHEDyAW37GyGejo2fbZGw9gAa4+RQFviGG8W2iuOU8Syu6c0hjsD2NDR3J6wd94+w+ioduGWdTO63t8Q0gflKusD9k93wQFmhCEAIQhAfjnWFzzLnLHcXM88szjq95OvM2/Jb2Bth3Lftop8lJUP8AswSHvDDbzXMuJS2HYFAu9XGJrfh7FKFWs+Oi+r+hPZJdfa8BE5jix4yvYS1w6CPivQFV0lh4NnSqqcFJdpDxlo4iT7h+CqtkzyHj9b0/op20M1oH9dh4kKn2Vls57ekA+Bt6qXTjmhLxM7d1ox2rSXy++RsuvCWqsvQu0UCalllz8U0u4uN0r7WsyNntPN+bUeKjU4bzwXV3c9DT3h24O8fMFZHryJXCN4vyTm0a49jiNe3pW7LlvCpiACN41HaNy6coKrjIo5Buexr/AHmg+qsLR4zDkZD4ipqTp3CX6lh/x/30JCEIU4ywKHijrR9pUxQMYPIHb6IBHoMN46SrYPadCHt+/HJdnmbd5UqkrQYQT0KbsYy9RUO+yxrfec4/wpd2of8AJ46wbhG2Rw7C0ub5EIDIdhcaIxhst/ppZQf+UOI/MWroEz8m65Wwmp4ueKT7ErHe64H0XTQcTGAN5sB2nQICsxmPl0/S8Syd2ZjGD8rj+JP+z7rwjt9AlDbSn4uopgNwpywfgcP5hNmzn0Xf6BAWqEIQAhCEAIQhACr8Zk5Fu/wVgqLaGawd1NQFPsMGCoqR9ctYR90Odm8y1fWLWEkx5s3oL+d1F2CbeoqJT7LI2t94lx8mDxRNNna5x+uST+I39UBy5NJmc5x5yT4m63ngdmvDRX5jI3vDpAPRYVXUxjkfGd7Huae1pI9FtnBzE6KhpXc4Jk8ZXOHlbxQGobSyXkhYbW5T93OLAeTj4qfhpsbdI+Cj45S5+Ke0gFpO++rXAeoHivfDxyh1AoCyQhCAEIQgKHbt9sPqT/pEeJA9VzjXi910Vwg//W1P3B+21c7VfOq65/uLwNjsRfk5/wC30Qy7S0146KpG6po48x6ZYGiKTyaw+KpwU71GG8bs1Sy25VO9zuvI6eSNw/M0/hSKHaLjcRxLPMtdj1t6hu/tbXlw9Cj2pn5DW9Lr+A/qFV4BLaYdYI9fRe20st3tHQL+J/ooGHPtKw/rDz09VNpw/Bx3GXvbjO0t/lJL2Hh79E6bM4TxeB4jVEcqdhjaf9NhDTbte53uhIcj9FuuMYJxOASQW1joiXffDc7z72YqNbR4sudt19KcObXoYdQiy6H2DqM+H0x6I8vuOLP4VzxRlbzwWy3w6MfZfIPzk+qWr/EfgNuxzYwfKX0Y2oQhWZiAUDETfToF1PVfiA1v1ICswB9qiVotZzA46a3abDyckrhbltHWEf5AB7S0D4OT9glHlkkeSCXAAAXuBck377eCzfb5hmpq13Sx7h2M5QHg1Ac/rqXAX5m0zjzmI+Nj6rluOMuIA1JNgOknQBdPUDckDGjexrQO1oFvggLLb8NLqYH28zyPu2aHeeXwV7gTxkt1A+iWdvdfkk43HM33w1zf2SrjZye4Z2eiAYkIQgBCEIAQhCAEp7ZVGVruwfBNiROEJ+h15/gNUBO2Uo+Kw57zo6YPf18oZYx4Bp71U1n6OPUHQJvrQ0QRtZ7Byhtt2UC7fIBU2J04LbIDEto9ivldVxsL2tDyONBvcEaF7QN5I5jbXtWj4XSBkbI2izWNDQOgAWA8krbQQupJ2vYeTKbEdDhc5h3eiacCqOMA6SgHTGnf/Ea9u9rW2I3tvYHzsoOy88t/0hvc26LgqdHOz5OYnm9wRp0Hce4/BfmEsGdrW7m6+H9bIBgQhCAEIQgKDb0fN1T/AOL+ILnKu0ut14V8Z4qkEI9qodbsYwhzj45R3lYXiIvdVtxJOql3G22NSlGxlJ9sm15Y9zdtj8G4zAYoHD6Wlfa/TKXOafzgrEG7tV0pgEsbqWB0X0ZhjLOpuQZR4LnGoIL3kbi9xHYXGy/V0sKJx2BNynVT559xKxx95ndVh5X9VChdZwPQQfNScWP6aT73wUNTYLqJdxmbqX5icvmfuaXstQ8fW00R1Dp2X+6HZneTSui8ZphJTzRkgB8MjSToBmYRcnvXP/BzOG4lSE88lu97HNHm4Lbdvpi3Daot38Q4adDtD5EqNb6QbLnbGZ3FOPNL1ZzzQRm2vQtv4I5waJzbjMyZ1xzgODSDboOvgVi9KnXgyr3R17Gg8mVrmOHMbNLmnxb5lQqFTdqrv0NNtO06XZ8kn+nreX2NqQhCuTzYEr7VTS/4ZsRomhUeLtAeQRo4X9CgPjZh/wCgdI7U3ILjvIaBe3RrdKFdDdrmnc4EHrB3hN8c8babimGxtbXrNyb+KUMbm4sHp8kBmGE7CCnq+Nke0xRuzRjXMT9XNpbTf1kBaxhr+MZoCkXCGPq6k5jyIradJdex7BYrT8JpgG2QHtjVDxuGWGromB46bxe0PdDh3qNsVU5mt7fRMOE2yvadwd3WcP6FKOwrmh7g08kPOX7t+T5WQGgIQhACEIQAhCEB+OOiy7hKndxMcjNQ51ve3LUlkm3uJsggkhk9uOTMxp0LwH52Ze3cgH2ohMcVNGd7GBp7WMaFGrtyUcA4QJK+U8YxjGt5TA25Lcw1jc761rb7DnTdUm4CAQeEGMcVGefjhb3HXXzsvPuCuNt8OzUEkltYpo3X6Absd+8HglXZqo5QQGgUdHM82a29ue4t23TZhmHcU3U3cd55uwdSr9mfrdg9VeoAQhCAEIQgMc4XKvNWtZzRwtHe4ucfIjwWaVr09cJ0t8Rn6hGPCJv80jMpXTTRxM9qWRrB2vcGj4qofWqvxPRqbVKwpL5U/NZN1wSsNLs/HI7RzaO7e19+KHi9qxQblsfCwRBhccLNGmWKID9WNpcB/wDm1Y2Toul09VHkiDsGK6OdX90hMxhtpn9t/EX9VDVxtFT2cH8xFj2jd5fBV1DDmkaOvXsG9TqcluJ9xlryhJXUqfOWn8vQdKGodC+ORvtRua8drCCPgul6yBlZSOb9SogIB6pGaO/MCuZt66F4OKgvwymJ3hhZ3Me5o8mhRbWWW4l7t2luwhVXY8fX6GEx05ZoSCQbG27TTQpp4Oo74jB1F58InKu4QsOjpK2SOFxc3R5aR9GZOVxYPOACD39V1A2a2gfTzxzM3sdqOZzTo5veCQoe64VMvsZpXWjc2rhT4zg8Z70dJIXlS1LZGNkabte0OB6Q4XHkV6q7PL2mnhgomI0AlbbcRuPQf5KWhD4JFdQzRmzm6HcbjKe9Km001hbqWk7Sey3v+AWSbT1HKKAlcH0YtOefO3wym3qtBoEp8H+H2onTW1kqSL/qtYAPPMm2k0ugJ+Gcp0relgHjmCQeDkvHH59BE4sPa2+b4L22j24koZAY2sdnPKz33NvyQRuvffzWUDYrHWVMb2sGWWpne4xg5nMEkhLgTYaBul7BAa7C+7QekA+IX2vljbADoFvBfSAEIQgBCEIDItv+FOspayanhEQZHls4sLpDmja4m5Nt7uhZ5je0UlfI01VpHNaWtdq0ganLybAjuVjwsH51qu1n7liV4DyvH4IC/wBi5BDO0t0Djl3nu3/3qttzXY3sWH4LCS+MDeXt/aC3BkfJaOoBAeuJ4UZcNqIwLukie4D9ZouzzYPFY3gM9nt7V0Q1gAAG4C3gsDxqhZT4hNFGQWNlu225odysna0kt7kBsGyerHH7vqr5UmyMdqZp+0SfDT0Ku0AIQhACEIQGAcI0vzhU/fA8GNHojggwfj8SEhF20zDIejOeRGO25LvwKJt/Nmraoj/OcPdOX0WicB+FhlC+b608xv8Adi5LW+Jee9VtCO9Ub7za7UqulZQj8qXoePDVXt4ung+sXmU9TWtLB4l591ZNNcBOXCRXcbiMutxEGxD8Iu78znJTmauFee9UZabLteisoc2s+epS1OV4LXc6+KDDWxm41J5z8F64jTG1xvC8qWruuqb3OrwIM4wVddKusuDLNgW6cEleH4e1nPDI9p/Ec4P57dywuIp/4MNqIqN8wncWxyNaQcrncphPM0E6hx8F8oTUKmp12pbSuLRqCy001jy9mQuFyhMeIucfZmYx47m5HDxZ5pVporJ84TdpKStEIhzudE513FuVpa4C7ddTq0Hd0pJHQN/MOnoC5V2t97pM2VCat4OtHDSxrx00N82DcTh1Nf8Ay7dwcQPIBX6g4FQcTTQxc8cTGntDRm87qcriCxFLuPOrmanWnJcHJv1BCEL9HAptp/owegnzH9Fie0U93u7VuO0sd6Z5+zY+h8isQjo2z1scL3BrZJQ1xOgDb695GnaQgNW2Wwox4TA0jlcXxp6bvcX/AAcvqN1gexNLWACwGgFrc1uhLL4rFzRuBI80Bi+3swmnIOoYbbyO3cqvBsbfQyZ6UBjyzKXauOUkEts643gc3MrDaOAiaUHeJHfHTyS5UnldwQGpbF8LNbPVwU8oicyV+QnIRJuOoINr6dC2Vcx8HjvnOk/3A9V04gBCEIAQhCA5u4Vz861Xaz9yxK0Z5XimbhVPzrVfeZ+5YliP2vH4IB32Dpg+pjvuaC7w0HxWtOcsn2Cmy1DethHwPotRfJogGynkzMaelo+C55NI5lS8P9tsrg6/O4OIJ8V0JSR2jaOcNHjZYrQUwbiIM4u1s3LB5yDrfvCA1rZSJzaWPMLEgkA7wCdPLXvVuvxjgQCNxGnRZfqAEIQgBQsaxEQU8sx/w43O7SByR3mw71NStwmvIw2cjpjv2cay6/E3iLa5Ei1pqpXhCXBySfmYJi05Ny43LiST0k6krU+AXEC6mqIjujma4f8AIzUeMd+9ZLjjeRfoWucBNHkw2aXnknf4RsaB5lyg2i7TVfEM+MPDBn2I1XGTyyH68r3e88n1UOVERX7Iq98TXwSVNJdiIr2qgZfO6+/Mb9t0xOCXnHlu+8fipdF6NFBtKKUoS7dS1pXKUJlApHKzpaMyPYwEAve1tzuBcQLnxXKS1JtCb6PKPkSJ24MNl3VNQJ3j9DA4Oudz5Bqxg6baOPYOlW2EcCjg8GpnaWA+zCHZndWZ3s+BWnUFBHDG2KJoYxgs1rdw/mevnUqjbPezIodo7bh0bp0HlvTPL7khCEKxMcCEIQFdtBE51NKGC5y3sN5sbkDuCwLEKcul5PtF1h03JsF0cSsR2oha+vc6EWaXggDdm5yO0696A2eO7IxmNy1mp6SG6nyS61/mmIQnisp35Mp7ctilVj0BmnCHTBtSSPrsB7xp/JIUx17k/wDCFNmnA6GfE/0WfTe13IC94Pz850f+4b8V08Fy/sAfnOj/ANyz4rqAIAQhCAEKFNX23BV9Ri7hzoDBeFJ3zrV/fb+6YlqE8od613aLY6jqJ3zy8bnkcHOyyANJAA3ZbjQDnSvNszSRPDm8Y+x9l7mlneA0E+KAl7IbP1Dx8pAyxRAuzP04yw1bGPrdu7TffRaJQyBzow46Ei/ZfVKeEMqqk5WvIYAAbmzAPsgDq5k4y4eWREDWzd436BAMsmNwN3vA8VjuKYu11bM8buOcR72/170xRsz+1qgbKUrzd0LCem2qAZticdbNG5t/Yta56b8keHmmhJuF4RFELRsDB+qLK+p3kdKAtEL5jdcL6QAqXbPDjPQVMY1JiJA5y5nLaPFoVvJK1ou4gDpJAHmqqu2woofbnj7A7Mfy3XySysHSnNwmprinnyOba5wMXcmbZnhbFDh8FNBEJHh0hmMmZrBneS1sZGpOUjUjToKreEylidVl1CHGGRoc7KOSJHE58jTqBuNt1ybJIZRyNOXL/fSotKk6aZe320Kd3OLa0S1G6mdovSRRKB+ilPVXJYkbyjNTpJo+8PpuMmjZ9uRjfecB6qu25w/iMSq4wLATvc0cwa852gdzwmnYSk4zEaZvRLnPZGC/+FeXDlQcXiefmmgY7vbeM+TG+KmUI9RvvMztari5hT+Vvzf2E2kcmHA/p4f/ADR/thLNM7VNWy7M1VTDpqIv3jVzmusidaT/AApeB0mhCFbnnQIQhACF8vNgq6okJQEDbHHBBCBf2zY2O7Tcei/ossbizRUxv3gStNumzgbLRsTwqOUWkYHDodqFQO2SpWG7YWA9NkA/xY5A7c8HxS1iUoEkmU3F7jo1F/VUr4sns6diuqOiL4hfnbvO/VAZ7tds/UZflds8TxqW6uiAJHLbzA2vm3a62586qTyu7+a1vGYaqlPtniySBlJt90jm0SwNnaWaQufnYTvEbmtZ2gFpt3aICk2BPzlR/wC6Z+0uogsbwTYqjimjnZxuaN4e0GQFoc03F+Tci/WtGp8Xd0oC+Qq0YmV+ICXJRNKhT4KCrVCATcR2WzdIS/U7HBupJWpLykpmu3tBQGXUWNR0w4rQOuTqRrdSjtWOdw8U6VuyFHL9JAx3aFFg4PcOYbimjv13PxKApcLpxIMw59fFX9Ng56FbU9DGwWYxrR1Be6Agx4ZbnUmOnAXqhACEIQGJ8O0x+VwC5t8nJtzXMjrm3cPBZmyZ2up3DnPWtl4WNj56ypifE6IBsGU8Y57TfO46ZWHTUJGHBbWa8un5v8Sbr/0kAqxym+pO485XywXcm1nBdWX9un9+X/qXrBwX1YOr6f35f+tfGdE9BaozZ7h138dfVT3K/ZwZ1We+eDd9uXpP+mpJ4Oqn7UHvyf8AWqmvSlvvCN/su+oq1ipySZc8DmFZp5agjSNmRv3nm5t2Nb+ZH/qCwjNDTVIH0cjondkgzNJ6rxkfiT5sPgXySjjjNi913vLb2LnHmuBuaGjuXvtfgLayinpzYcZGcpO5r28qN3c4DuurClT3ae6ZK/vOmvXVXBPC8Fp9zlWByeuDun4yvpR0Sh3uAv8A4VGi4KawfXp/fl/60+cGew01PV8bK6MhkTrZHPJzOs2+rRpYuUd025LxLine04UKmuu68eRqqEIU8yIIQhAC85IAV6IQEGXDQedQqjBz0K7QgEXE6MMBJ5lWN2qbzOC0eejY8Wc0O7QqSo4P8Pebupo7nnFx8CgEutx6OccUbEutuI0sd6/abY8O1F09UextFF9HAxvYCrWOlY3c0BAKGHbK5eclX1PgoCtkICH/AO2t6UKYhAf/2Q=="/>
          <p:cNvSpPr>
            <a:spLocks noChangeAspect="1" noChangeArrowheads="1"/>
          </p:cNvSpPr>
          <p:nvPr/>
        </p:nvSpPr>
        <p:spPr bwMode="auto">
          <a:xfrm>
            <a:off x="0" y="-792163"/>
            <a:ext cx="2762250" cy="16573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p:cNvSpPr/>
          <p:nvPr/>
        </p:nvSpPr>
        <p:spPr>
          <a:xfrm>
            <a:off x="6588224" y="188640"/>
            <a:ext cx="2382383" cy="461665"/>
          </a:xfrm>
          <a:prstGeom prst="rect">
            <a:avLst/>
          </a:prstGeom>
        </p:spPr>
        <p:txBody>
          <a:bodyPr wrap="none">
            <a:spAutoFit/>
          </a:bodyPr>
          <a:lstStyle/>
          <a:p>
            <a:r>
              <a:rPr lang="it-IT" sz="2400" b="1" dirty="0" smtClean="0">
                <a:latin typeface="Times New Roman" pitchFamily="18" charset="0"/>
                <a:cs typeface="Times New Roman" pitchFamily="18" charset="0"/>
              </a:rPr>
              <a:t>Organo Comune</a:t>
            </a:r>
            <a:endParaRPr lang="it-IT" sz="2400" dirty="0"/>
          </a:p>
        </p:txBody>
      </p:sp>
      <p:sp>
        <p:nvSpPr>
          <p:cNvPr id="16" name="Rettangolo 15"/>
          <p:cNvSpPr/>
          <p:nvPr/>
        </p:nvSpPr>
        <p:spPr>
          <a:xfrm>
            <a:off x="2699792" y="1268761"/>
            <a:ext cx="4572000" cy="646331"/>
          </a:xfrm>
          <a:prstGeom prst="rect">
            <a:avLst/>
          </a:prstGeom>
        </p:spPr>
        <p:txBody>
          <a:bodyPr wrap="square">
            <a:spAutoFit/>
          </a:bodyPr>
          <a:lstStyle/>
          <a:p>
            <a:pPr algn="ctr"/>
            <a:r>
              <a:rPr lang="it-IT"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Il </a:t>
            </a:r>
            <a:r>
              <a:rPr lang="it-IT" b="1" dirty="0" smtClean="0">
                <a:ln w="12700">
                  <a:solidFill>
                    <a:schemeClr val="tx2">
                      <a:satMod val="155000"/>
                    </a:schemeClr>
                  </a:solidFill>
                  <a:prstDash val="solid"/>
                </a:ln>
                <a:solidFill>
                  <a:srgbClr val="FF0000"/>
                </a:solidFill>
              </a:rPr>
              <a:t>contratto</a:t>
            </a:r>
            <a:r>
              <a:rPr lang="it-IT"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it-IT" b="1" dirty="0" smtClean="0">
                <a:ln w="12700">
                  <a:solidFill>
                    <a:schemeClr val="tx2">
                      <a:satMod val="155000"/>
                    </a:schemeClr>
                  </a:solidFill>
                  <a:prstDash val="solid"/>
                </a:ln>
                <a:solidFill>
                  <a:srgbClr val="FF0000"/>
                </a:solidFill>
              </a:rPr>
              <a:t>deve</a:t>
            </a:r>
            <a:r>
              <a:rPr lang="it-IT"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prevedere </a:t>
            </a:r>
          </a:p>
          <a:p>
            <a:pPr algn="ctr"/>
            <a:endParaRPr lang="it-IT"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157192"/>
            <a:ext cx="8229600" cy="1143000"/>
          </a:xfrm>
        </p:spPr>
        <p:txBody>
          <a:bodyPr>
            <a:normAutofit/>
          </a:bodyPr>
          <a:lstStyle/>
          <a:p>
            <a:r>
              <a:rPr lang="it-IT" sz="2400" dirty="0" smtClean="0">
                <a:effectLst/>
                <a:latin typeface="Times New Roman" pitchFamily="18" charset="0"/>
                <a:cs typeface="Times New Roman" pitchFamily="18" charset="0"/>
              </a:rPr>
              <a:t>Organo Comune</a:t>
            </a:r>
            <a:endParaRPr lang="it-IT" sz="2400" dirty="0">
              <a:effectLst/>
              <a:latin typeface="Times New Roman" pitchFamily="18" charset="0"/>
              <a:cs typeface="Times New Roman" pitchFamily="18" charset="0"/>
            </a:endParaRPr>
          </a:p>
        </p:txBody>
      </p:sp>
      <p:sp>
        <p:nvSpPr>
          <p:cNvPr id="3" name="Segnaposto testo 2"/>
          <p:cNvSpPr>
            <a:spLocks noGrp="1"/>
          </p:cNvSpPr>
          <p:nvPr>
            <p:ph type="body" idx="1"/>
          </p:nvPr>
        </p:nvSpPr>
        <p:spPr>
          <a:xfrm>
            <a:off x="467544" y="332656"/>
            <a:ext cx="4023360" cy="640080"/>
          </a:xfrm>
          <a:solidFill>
            <a:schemeClr val="accent2">
              <a:lumMod val="40000"/>
              <a:lumOff val="60000"/>
            </a:schemeClr>
          </a:solidFill>
        </p:spPr>
        <p:txBody>
          <a:bodyPr>
            <a:normAutofit/>
          </a:bodyPr>
          <a:lstStyle/>
          <a:p>
            <a:pPr algn="ctr"/>
            <a:r>
              <a:rPr lang="it-IT" sz="2000" b="1" dirty="0" smtClean="0">
                <a:latin typeface="Times New Roman" pitchFamily="18" charset="0"/>
                <a:cs typeface="Times New Roman" pitchFamily="18" charset="0"/>
              </a:rPr>
              <a:t>Mandato con Rappresentanza</a:t>
            </a:r>
            <a:endParaRPr lang="it-IT" sz="2000" b="1" dirty="0">
              <a:latin typeface="Times New Roman" pitchFamily="18" charset="0"/>
              <a:cs typeface="Times New Roman" pitchFamily="18" charset="0"/>
            </a:endParaRPr>
          </a:p>
        </p:txBody>
      </p:sp>
      <p:sp>
        <p:nvSpPr>
          <p:cNvPr id="4" name="Segnaposto testo 3"/>
          <p:cNvSpPr>
            <a:spLocks noGrp="1"/>
          </p:cNvSpPr>
          <p:nvPr>
            <p:ph type="body" sz="half" idx="3"/>
          </p:nvPr>
        </p:nvSpPr>
        <p:spPr>
          <a:solidFill>
            <a:schemeClr val="accent2">
              <a:lumMod val="40000"/>
              <a:lumOff val="60000"/>
            </a:schemeClr>
          </a:solidFill>
        </p:spPr>
        <p:txBody>
          <a:bodyPr>
            <a:normAutofit/>
          </a:bodyPr>
          <a:lstStyle/>
          <a:p>
            <a:pPr algn="ctr"/>
            <a:r>
              <a:rPr lang="it-IT" sz="2000" b="1" dirty="0" smtClean="0">
                <a:latin typeface="Times New Roman" pitchFamily="18" charset="0"/>
                <a:cs typeface="Times New Roman" pitchFamily="18" charset="0"/>
              </a:rPr>
              <a:t>Mandato senza Rappresentanza</a:t>
            </a:r>
            <a:endParaRPr lang="it-IT" sz="2000" b="1" dirty="0">
              <a:latin typeface="Times New Roman" pitchFamily="18" charset="0"/>
              <a:cs typeface="Times New Roman" pitchFamily="18" charset="0"/>
            </a:endParaRPr>
          </a:p>
        </p:txBody>
      </p:sp>
      <p:sp>
        <p:nvSpPr>
          <p:cNvPr id="5" name="Segnaposto contenuto 4"/>
          <p:cNvSpPr>
            <a:spLocks noGrp="1"/>
          </p:cNvSpPr>
          <p:nvPr>
            <p:ph sz="quarter" idx="2"/>
          </p:nvPr>
        </p:nvSpPr>
        <p:spPr>
          <a:solidFill>
            <a:schemeClr val="bg1">
              <a:lumMod val="95000"/>
            </a:schemeClr>
          </a:solidFill>
        </p:spPr>
        <p:txBody>
          <a:bodyPr>
            <a:normAutofit/>
          </a:bodyPr>
          <a:lstStyle/>
          <a:p>
            <a:pPr marL="118872" indent="0" algn="just">
              <a:buNone/>
            </a:pPr>
            <a:r>
              <a:rPr lang="it-IT" sz="1800" dirty="0" err="1" smtClean="0">
                <a:latin typeface="Times New Roman" pitchFamily="18" charset="0"/>
                <a:cs typeface="Times New Roman" pitchFamily="18" charset="0"/>
              </a:rPr>
              <a:t>O.C.</a:t>
            </a:r>
            <a:r>
              <a:rPr lang="it-IT" sz="1800" dirty="0" smtClean="0">
                <a:latin typeface="Times New Roman" pitchFamily="18" charset="0"/>
                <a:cs typeface="Times New Roman" pitchFamily="18" charset="0"/>
              </a:rPr>
              <a:t> agisce per conto ed in nome delle imprese contraenti sulla base del potere di gestione e di rappresentanza conferito nel contratto;</a:t>
            </a:r>
          </a:p>
          <a:p>
            <a:pPr marL="118872" indent="0" algn="just">
              <a:buNone/>
            </a:pPr>
            <a:endParaRPr lang="it-IT" sz="1800" dirty="0" smtClean="0">
              <a:latin typeface="Times New Roman" pitchFamily="18" charset="0"/>
              <a:cs typeface="Times New Roman" pitchFamily="18" charset="0"/>
            </a:endParaRPr>
          </a:p>
          <a:p>
            <a:pPr algn="just">
              <a:buNone/>
            </a:pPr>
            <a:endParaRPr lang="it-IT" sz="1800" dirty="0" smtClean="0">
              <a:latin typeface="Times New Roman" pitchFamily="18" charset="0"/>
              <a:cs typeface="Times New Roman" pitchFamily="18" charset="0"/>
            </a:endParaRPr>
          </a:p>
          <a:p>
            <a:pPr marL="118872" indent="0" algn="just">
              <a:buNone/>
            </a:pPr>
            <a:endParaRPr lang="it-IT" sz="1800" dirty="0" smtClean="0">
              <a:latin typeface="Times New Roman" pitchFamily="18" charset="0"/>
              <a:cs typeface="Times New Roman" pitchFamily="18" charset="0"/>
            </a:endParaRPr>
          </a:p>
          <a:p>
            <a:pPr marL="118872" indent="0" algn="just">
              <a:buNone/>
            </a:pPr>
            <a:r>
              <a:rPr lang="it-IT" sz="1800" dirty="0" smtClean="0">
                <a:latin typeface="Times New Roman" pitchFamily="18" charset="0"/>
                <a:cs typeface="Times New Roman" pitchFamily="18" charset="0"/>
              </a:rPr>
              <a:t>gli effetti giuridici (e tributari) delle attività poste in essere dall’O.C. si </a:t>
            </a:r>
            <a:r>
              <a:rPr lang="it-IT" sz="1800" b="1" dirty="0" smtClean="0">
                <a:latin typeface="Times New Roman" pitchFamily="18" charset="0"/>
                <a:cs typeface="Times New Roman" pitchFamily="18" charset="0"/>
              </a:rPr>
              <a:t>riflettono automaticamente </a:t>
            </a:r>
            <a:r>
              <a:rPr lang="it-IT" sz="1800" dirty="0" smtClean="0">
                <a:latin typeface="Times New Roman" pitchFamily="18" charset="0"/>
                <a:cs typeface="Times New Roman" pitchFamily="18" charset="0"/>
              </a:rPr>
              <a:t>nella sfera giuridica delle singole imprese.</a:t>
            </a:r>
            <a:endParaRPr lang="it-IT" sz="1800" dirty="0">
              <a:latin typeface="Times New Roman" pitchFamily="18" charset="0"/>
              <a:cs typeface="Times New Roman" pitchFamily="18" charset="0"/>
            </a:endParaRPr>
          </a:p>
        </p:txBody>
      </p:sp>
      <p:sp>
        <p:nvSpPr>
          <p:cNvPr id="6" name="Segnaposto contenuto 5"/>
          <p:cNvSpPr>
            <a:spLocks noGrp="1"/>
          </p:cNvSpPr>
          <p:nvPr>
            <p:ph sz="quarter" idx="4"/>
          </p:nvPr>
        </p:nvSpPr>
        <p:spPr>
          <a:xfrm>
            <a:off x="4663440" y="969336"/>
            <a:ext cx="4023360" cy="4115848"/>
          </a:xfrm>
          <a:solidFill>
            <a:schemeClr val="bg1">
              <a:lumMod val="95000"/>
            </a:schemeClr>
          </a:solidFill>
        </p:spPr>
        <p:txBody>
          <a:bodyPr>
            <a:normAutofit/>
          </a:bodyPr>
          <a:lstStyle/>
          <a:p>
            <a:pPr marL="118872" indent="0" algn="just">
              <a:buNone/>
            </a:pPr>
            <a:r>
              <a:rPr lang="it-IT" sz="1800" dirty="0" err="1" smtClean="0">
                <a:latin typeface="Times New Roman" pitchFamily="18" charset="0"/>
                <a:cs typeface="Times New Roman" pitchFamily="18" charset="0"/>
              </a:rPr>
              <a:t>O.C.</a:t>
            </a:r>
            <a:r>
              <a:rPr lang="it-IT" sz="1800" dirty="0" smtClean="0">
                <a:latin typeface="Times New Roman" pitchFamily="18" charset="0"/>
                <a:cs typeface="Times New Roman" pitchFamily="18" charset="0"/>
              </a:rPr>
              <a:t> agisce per conto, ma non in nome, delle imprese contraenti sulla base del potere di gestione conferito nel contratto;</a:t>
            </a:r>
          </a:p>
          <a:p>
            <a:pPr algn="just">
              <a:buNone/>
            </a:pPr>
            <a:endParaRPr lang="it-IT" sz="1800" dirty="0" smtClean="0">
              <a:latin typeface="Times New Roman" pitchFamily="18" charset="0"/>
              <a:cs typeface="Times New Roman" pitchFamily="18" charset="0"/>
            </a:endParaRPr>
          </a:p>
          <a:p>
            <a:pPr algn="just">
              <a:buNone/>
            </a:pPr>
            <a:endParaRPr lang="it-IT" sz="1800" dirty="0" smtClean="0">
              <a:latin typeface="Times New Roman" pitchFamily="18" charset="0"/>
              <a:cs typeface="Times New Roman" pitchFamily="18" charset="0"/>
            </a:endParaRPr>
          </a:p>
          <a:p>
            <a:pPr marL="118872" indent="0" algn="just">
              <a:buNone/>
            </a:pPr>
            <a:endParaRPr lang="it-IT" sz="1800" dirty="0" smtClean="0">
              <a:latin typeface="Times New Roman" pitchFamily="18" charset="0"/>
              <a:cs typeface="Times New Roman" pitchFamily="18" charset="0"/>
            </a:endParaRPr>
          </a:p>
          <a:p>
            <a:pPr marL="118872" indent="0" algn="just">
              <a:buNone/>
            </a:pPr>
            <a:r>
              <a:rPr lang="it-IT" sz="1800" dirty="0" smtClean="0">
                <a:latin typeface="Times New Roman" pitchFamily="18" charset="0"/>
                <a:cs typeface="Times New Roman" pitchFamily="18" charset="0"/>
              </a:rPr>
              <a:t>gli effetti giuridici (e tributari) delle attività poste in essere dall’O.C. </a:t>
            </a:r>
            <a:r>
              <a:rPr lang="it-IT" sz="1800" b="1" dirty="0" smtClean="0">
                <a:latin typeface="Times New Roman" pitchFamily="18" charset="0"/>
                <a:cs typeface="Times New Roman" pitchFamily="18" charset="0"/>
              </a:rPr>
              <a:t>non si riflettono automaticamente </a:t>
            </a:r>
            <a:r>
              <a:rPr lang="it-IT" sz="1800" dirty="0" smtClean="0">
                <a:latin typeface="Times New Roman" pitchFamily="18" charset="0"/>
                <a:cs typeface="Times New Roman" pitchFamily="18" charset="0"/>
              </a:rPr>
              <a:t>nella sfera giuridica delle singole imprese. </a:t>
            </a:r>
            <a:endParaRPr lang="it-IT" sz="1800" dirty="0">
              <a:latin typeface="Times New Roman" pitchFamily="18" charset="0"/>
              <a:cs typeface="Times New Roman" pitchFamily="18" charset="0"/>
            </a:endParaRPr>
          </a:p>
        </p:txBody>
      </p:sp>
      <p:pic>
        <p:nvPicPr>
          <p:cNvPr id="7" name="Immagine 6" descr="imagesCA94Y4AF.jpg"/>
          <p:cNvPicPr>
            <a:picLocks noChangeAspect="1"/>
          </p:cNvPicPr>
          <p:nvPr/>
        </p:nvPicPr>
        <p:blipFill>
          <a:blip r:embed="rId3" cstate="print"/>
          <a:stretch>
            <a:fillRect/>
          </a:stretch>
        </p:blipFill>
        <p:spPr>
          <a:xfrm>
            <a:off x="971600" y="2204864"/>
            <a:ext cx="1170875" cy="854762"/>
          </a:xfrm>
          <a:prstGeom prst="rect">
            <a:avLst/>
          </a:prstGeom>
          <a:ln>
            <a:noFill/>
          </a:ln>
          <a:effectLst>
            <a:softEdge rad="112500"/>
          </a:effectLst>
        </p:spPr>
      </p:pic>
      <p:pic>
        <p:nvPicPr>
          <p:cNvPr id="10" name="Immagine 9" descr="imagesCA94Y4AF.jpg"/>
          <p:cNvPicPr>
            <a:picLocks noChangeAspect="1"/>
          </p:cNvPicPr>
          <p:nvPr/>
        </p:nvPicPr>
        <p:blipFill>
          <a:blip r:embed="rId3" cstate="print"/>
          <a:stretch>
            <a:fillRect/>
          </a:stretch>
        </p:blipFill>
        <p:spPr>
          <a:xfrm>
            <a:off x="5868144" y="2050564"/>
            <a:ext cx="1216252" cy="887889"/>
          </a:xfrm>
          <a:prstGeom prst="rect">
            <a:avLst/>
          </a:prstGeom>
          <a:solidFill>
            <a:schemeClr val="bg1"/>
          </a:solidFill>
          <a:ln>
            <a:noFill/>
          </a:ln>
          <a:effectLst>
            <a:softEdge rad="112500"/>
          </a:effectLst>
        </p:spPr>
      </p:pic>
      <p:pic>
        <p:nvPicPr>
          <p:cNvPr id="12" name="Immagine 11" descr="untitled.bmp"/>
          <p:cNvPicPr>
            <a:picLocks noChangeAspect="1"/>
          </p:cNvPicPr>
          <p:nvPr/>
        </p:nvPicPr>
        <p:blipFill>
          <a:blip r:embed="rId4" cstate="print"/>
          <a:stretch>
            <a:fillRect/>
          </a:stretch>
        </p:blipFill>
        <p:spPr>
          <a:xfrm>
            <a:off x="2915816" y="4245090"/>
            <a:ext cx="1279920" cy="853279"/>
          </a:xfrm>
          <a:prstGeom prst="rect">
            <a:avLst/>
          </a:prstGeom>
          <a:ln>
            <a:noFill/>
          </a:ln>
          <a:effectLst>
            <a:softEdge rad="112500"/>
          </a:effectLst>
        </p:spPr>
      </p:pic>
      <p:pic>
        <p:nvPicPr>
          <p:cNvPr id="14" name="Immagine 13" descr="untitled.bmp"/>
          <p:cNvPicPr>
            <a:picLocks noChangeAspect="1"/>
          </p:cNvPicPr>
          <p:nvPr/>
        </p:nvPicPr>
        <p:blipFill>
          <a:blip r:embed="rId5" cstate="print"/>
          <a:stretch>
            <a:fillRect/>
          </a:stretch>
        </p:blipFill>
        <p:spPr>
          <a:xfrm>
            <a:off x="7596336" y="4077072"/>
            <a:ext cx="1064450" cy="932959"/>
          </a:xfrm>
          <a:prstGeom prst="rect">
            <a:avLst/>
          </a:prstGeom>
          <a:ln>
            <a:noFill/>
          </a:ln>
          <a:effectLst>
            <a:softEdge rad="112500"/>
          </a:effectLst>
        </p:spPr>
      </p:pic>
      <p:pic>
        <p:nvPicPr>
          <p:cNvPr id="11" name="Picture 3"/>
          <p:cNvPicPr>
            <a:picLocks noChangeAspect="1" noChangeArrowheads="1"/>
          </p:cNvPicPr>
          <p:nvPr/>
        </p:nvPicPr>
        <p:blipFill>
          <a:blip r:embed="rId6" cstate="print"/>
          <a:srcRect/>
          <a:stretch>
            <a:fillRect/>
          </a:stretch>
        </p:blipFill>
        <p:spPr bwMode="auto">
          <a:xfrm>
            <a:off x="7286135" y="6237312"/>
            <a:ext cx="1534337" cy="356171"/>
          </a:xfrm>
          <a:prstGeom prst="rect">
            <a:avLst/>
          </a:prstGeom>
          <a:noFill/>
          <a:ln w="9525">
            <a:noFill/>
            <a:miter lim="800000"/>
            <a:headEnd/>
            <a:tailEnd/>
          </a:ln>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effectLst/>
                <a:latin typeface="Times New Roman" pitchFamily="18" charset="0"/>
                <a:cs typeface="Times New Roman" pitchFamily="18" charset="0"/>
              </a:rPr>
              <a:t>Modelli organizzativi</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idx="1"/>
          </p:nvPr>
        </p:nvSpPr>
        <p:spPr>
          <a:xfrm>
            <a:off x="1541952" y="1412776"/>
            <a:ext cx="7602048" cy="5040560"/>
          </a:xfrm>
        </p:spPr>
        <p:txBody>
          <a:bodyPr/>
          <a:lstStyle/>
          <a:p>
            <a:pPr>
              <a:buNone/>
            </a:pPr>
            <a:r>
              <a:rPr lang="it-IT" sz="1800" dirty="0" smtClean="0">
                <a:latin typeface="Times New Roman" pitchFamily="18" charset="0"/>
                <a:cs typeface="Times New Roman" pitchFamily="18" charset="0"/>
              </a:rPr>
              <a:t>La natura eventuale dell’istituzione dell’Organo Comune, introduce due modelli:</a:t>
            </a:r>
          </a:p>
          <a:p>
            <a:pPr>
              <a:buNone/>
            </a:pPr>
            <a:endParaRPr lang="it-IT" sz="1800" dirty="0" smtClean="0">
              <a:latin typeface="Times New Roman" pitchFamily="18" charset="0"/>
              <a:cs typeface="Times New Roman" pitchFamily="18" charset="0"/>
            </a:endParaRPr>
          </a:p>
        </p:txBody>
      </p:sp>
      <p:sp>
        <p:nvSpPr>
          <p:cNvPr id="4" name="Rettangolo 3"/>
          <p:cNvSpPr/>
          <p:nvPr/>
        </p:nvSpPr>
        <p:spPr>
          <a:xfrm>
            <a:off x="1691680" y="3140968"/>
            <a:ext cx="2448272" cy="864096"/>
          </a:xfrm>
          <a:prstGeom prst="rect">
            <a:avLst/>
          </a:prstGeom>
          <a:solidFill>
            <a:schemeClr val="accent2">
              <a:lumMod val="40000"/>
              <a:lumOff val="60000"/>
            </a:schemeClr>
          </a:solidFill>
          <a:ln>
            <a:solidFill>
              <a:schemeClr val="tx1"/>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Times New Roman" pitchFamily="18" charset="0"/>
                <a:cs typeface="Times New Roman" pitchFamily="18" charset="0"/>
              </a:rPr>
              <a:t>Modello senza Organo Comune</a:t>
            </a:r>
            <a:endParaRPr lang="it-IT" b="1" dirty="0">
              <a:solidFill>
                <a:schemeClr val="tx1"/>
              </a:solidFill>
              <a:latin typeface="Times New Roman" pitchFamily="18" charset="0"/>
              <a:cs typeface="Times New Roman" pitchFamily="18" charset="0"/>
            </a:endParaRPr>
          </a:p>
        </p:txBody>
      </p:sp>
      <p:sp>
        <p:nvSpPr>
          <p:cNvPr id="5" name="Rettangolo 4"/>
          <p:cNvSpPr/>
          <p:nvPr/>
        </p:nvSpPr>
        <p:spPr>
          <a:xfrm>
            <a:off x="6228184" y="3140968"/>
            <a:ext cx="2448272" cy="864096"/>
          </a:xfrm>
          <a:prstGeom prst="rect">
            <a:avLst/>
          </a:prstGeom>
          <a:solidFill>
            <a:schemeClr val="bg2">
              <a:lumMod val="75000"/>
              <a:lumOff val="25000"/>
            </a:schemeClr>
          </a:solidFill>
          <a:ln>
            <a:solidFill>
              <a:schemeClr val="tx1"/>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Times New Roman" pitchFamily="18" charset="0"/>
                <a:cs typeface="Times New Roman" pitchFamily="18" charset="0"/>
              </a:rPr>
              <a:t>Modello con Organo Comune</a:t>
            </a:r>
            <a:endParaRPr lang="it-IT" b="1" dirty="0">
              <a:solidFill>
                <a:schemeClr val="tx1"/>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cstate="print"/>
          <a:srcRect/>
          <a:stretch>
            <a:fillRect/>
          </a:stretch>
        </p:blipFill>
        <p:spPr bwMode="auto">
          <a:xfrm>
            <a:off x="7236296" y="6165304"/>
            <a:ext cx="1606345" cy="356171"/>
          </a:xfrm>
          <a:prstGeom prst="rect">
            <a:avLst/>
          </a:prstGeom>
          <a:noFill/>
          <a:ln w="9525">
            <a:noFill/>
            <a:miter lim="800000"/>
            <a:headEnd/>
            <a:tailEnd/>
          </a:ln>
        </p:spPr>
      </p:pic>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r"/>
            <a:r>
              <a:rPr lang="it-IT" sz="1800" b="1" dirty="0" smtClean="0">
                <a:effectLst/>
                <a:latin typeface="Times New Roman" pitchFamily="18" charset="0"/>
                <a:cs typeface="Times New Roman" pitchFamily="18" charset="0"/>
              </a:rPr>
              <a:t>Modelli organizzativi</a:t>
            </a:r>
            <a:endParaRPr lang="it-IT" sz="1800" b="1" dirty="0">
              <a:effectLst/>
              <a:latin typeface="Times New Roman" pitchFamily="18" charset="0"/>
              <a:cs typeface="Times New Roman" pitchFamily="18" charset="0"/>
            </a:endParaRPr>
          </a:p>
        </p:txBody>
      </p:sp>
      <p:graphicFrame>
        <p:nvGraphicFramePr>
          <p:cNvPr id="10" name="Segnaposto contenuto 9"/>
          <p:cNvGraphicFramePr>
            <a:graphicFrameLocks noGrp="1"/>
          </p:cNvGraphicFramePr>
          <p:nvPr>
            <p:ph idx="1"/>
            <p:extLst>
              <p:ext uri="{D42A27DB-BD31-4B8C-83A1-F6EECF244321}">
                <p14:modId xmlns:p14="http://schemas.microsoft.com/office/powerpoint/2010/main" xmlns="" val="413083907"/>
              </p:ext>
            </p:extLst>
          </p:nvPr>
        </p:nvGraphicFramePr>
        <p:xfrm>
          <a:off x="1619672" y="1772815"/>
          <a:ext cx="2268108" cy="640080"/>
        </p:xfrm>
        <a:graphic>
          <a:graphicData uri="http://schemas.openxmlformats.org/drawingml/2006/table">
            <a:tbl>
              <a:tblPr>
                <a:effectLst>
                  <a:reflection blurRad="6350" stA="52000" endA="300" endPos="35000" dir="5400000" sy="-100000" algn="bl" rotWithShape="0"/>
                </a:effectLst>
              </a:tblPr>
              <a:tblGrid>
                <a:gridCol w="2268108"/>
              </a:tblGrid>
              <a:tr h="504056">
                <a:tc>
                  <a:txBody>
                    <a:bodyPr/>
                    <a:lstStyle/>
                    <a:p>
                      <a:pPr algn="ctr"/>
                      <a:r>
                        <a:rPr lang="it-IT" dirty="0" smtClean="0">
                          <a:latin typeface="Times New Roman" pitchFamily="18" charset="0"/>
                          <a:cs typeface="Times New Roman" pitchFamily="18" charset="0"/>
                        </a:rPr>
                        <a:t>Organo Comune onnicomprensivo</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2700000" scaled="1"/>
                      <a:tileRect/>
                    </a:gradFill>
                  </a:tcPr>
                </a:tc>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xmlns="" val="534796880"/>
              </p:ext>
            </p:extLst>
          </p:nvPr>
        </p:nvGraphicFramePr>
        <p:xfrm>
          <a:off x="5724128" y="1700808"/>
          <a:ext cx="2218393" cy="648072"/>
        </p:xfrm>
        <a:graphic>
          <a:graphicData uri="http://schemas.openxmlformats.org/drawingml/2006/table">
            <a:tbl>
              <a:tblPr>
                <a:effectLst>
                  <a:reflection blurRad="6350" stA="50000" endA="300" endPos="55000" dir="5400000" sy="-100000" algn="bl" rotWithShape="0"/>
                </a:effectLst>
              </a:tblPr>
              <a:tblGrid>
                <a:gridCol w="2218393"/>
              </a:tblGrid>
              <a:tr h="648072">
                <a:tc>
                  <a:txBody>
                    <a:bodyPr/>
                    <a:lstStyle/>
                    <a:p>
                      <a:pPr algn="ctr"/>
                      <a:r>
                        <a:rPr lang="it-IT" dirty="0" smtClean="0">
                          <a:latin typeface="Times New Roman" pitchFamily="18" charset="0"/>
                          <a:cs typeface="Times New Roman" pitchFamily="18" charset="0"/>
                        </a:rPr>
                        <a:t>Organo Comune </a:t>
                      </a:r>
                      <a:r>
                        <a:rPr lang="it-IT" dirty="0" err="1" smtClean="0">
                          <a:latin typeface="Times New Roman" pitchFamily="18" charset="0"/>
                          <a:cs typeface="Times New Roman" pitchFamily="18" charset="0"/>
                        </a:rPr>
                        <a:t>onnic.vo</a:t>
                      </a:r>
                      <a:r>
                        <a:rPr lang="it-IT" dirty="0" smtClean="0">
                          <a:latin typeface="Times New Roman" pitchFamily="18" charset="0"/>
                          <a:cs typeface="Times New Roman" pitchFamily="18" charset="0"/>
                        </a:rPr>
                        <a:t> «con soglia»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a:tcPr>
                </a:tc>
              </a:tr>
            </a:tbl>
          </a:graphicData>
        </a:graphic>
      </p:graphicFrame>
      <p:graphicFrame>
        <p:nvGraphicFramePr>
          <p:cNvPr id="12" name="Tabella 11"/>
          <p:cNvGraphicFramePr>
            <a:graphicFrameLocks noGrp="1"/>
          </p:cNvGraphicFramePr>
          <p:nvPr>
            <p:extLst>
              <p:ext uri="{D42A27DB-BD31-4B8C-83A1-F6EECF244321}">
                <p14:modId xmlns:p14="http://schemas.microsoft.com/office/powerpoint/2010/main" xmlns="" val="2133355999"/>
              </p:ext>
            </p:extLst>
          </p:nvPr>
        </p:nvGraphicFramePr>
        <p:xfrm>
          <a:off x="1619672" y="3861049"/>
          <a:ext cx="2664296" cy="720080"/>
        </p:xfrm>
        <a:graphic>
          <a:graphicData uri="http://schemas.openxmlformats.org/drawingml/2006/table">
            <a:tbl>
              <a:tblPr>
                <a:effectLst>
                  <a:reflection blurRad="6350" stA="52000" endA="300" endPos="35000" dir="5400000" sy="-100000" algn="bl" rotWithShape="0"/>
                </a:effectLst>
              </a:tblPr>
              <a:tblGrid>
                <a:gridCol w="2664296"/>
              </a:tblGrid>
              <a:tr h="720080">
                <a:tc>
                  <a:txBody>
                    <a:bodyPr/>
                    <a:lstStyle/>
                    <a:p>
                      <a:pPr algn="ctr"/>
                      <a:r>
                        <a:rPr lang="it-IT" dirty="0" smtClean="0">
                          <a:latin typeface="Times New Roman" pitchFamily="18" charset="0"/>
                          <a:cs typeface="Times New Roman" pitchFamily="18" charset="0"/>
                        </a:rPr>
                        <a:t>Organo</a:t>
                      </a:r>
                      <a:r>
                        <a:rPr lang="it-IT" baseline="0" dirty="0" smtClean="0">
                          <a:latin typeface="Times New Roman" pitchFamily="18" charset="0"/>
                          <a:cs typeface="Times New Roman" pitchFamily="18" charset="0"/>
                        </a:rPr>
                        <a:t> Comune pluripersonale «ristretto»</a:t>
                      </a:r>
                      <a:endParaRPr lang="it-IT" baseline="0" dirty="0">
                        <a:latin typeface="Times New Roman" pitchFamily="18" charset="0"/>
                        <a:cs typeface="Times New Roman"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gradFill flip="none" rotWithShape="1">
                      <a:gsLst>
                        <a:gs pos="0">
                          <a:schemeClr val="bg2">
                            <a:lumMod val="50000"/>
                            <a:lumOff val="50000"/>
                            <a:tint val="66000"/>
                            <a:satMod val="160000"/>
                          </a:schemeClr>
                        </a:gs>
                        <a:gs pos="50000">
                          <a:schemeClr val="bg2">
                            <a:lumMod val="50000"/>
                            <a:lumOff val="50000"/>
                            <a:tint val="44500"/>
                            <a:satMod val="160000"/>
                          </a:schemeClr>
                        </a:gs>
                        <a:gs pos="100000">
                          <a:schemeClr val="bg2">
                            <a:lumMod val="50000"/>
                            <a:lumOff val="50000"/>
                            <a:tint val="23500"/>
                            <a:satMod val="160000"/>
                          </a:schemeClr>
                        </a:gs>
                      </a:gsLst>
                      <a:lin ang="0" scaled="1"/>
                      <a:tileRect/>
                    </a:gradFill>
                  </a:tcPr>
                </a:tc>
              </a:tr>
            </a:tbl>
          </a:graphicData>
        </a:graphic>
      </p:graphicFrame>
      <p:graphicFrame>
        <p:nvGraphicFramePr>
          <p:cNvPr id="13" name="Tabella 12"/>
          <p:cNvGraphicFramePr>
            <a:graphicFrameLocks noGrp="1"/>
          </p:cNvGraphicFramePr>
          <p:nvPr>
            <p:extLst>
              <p:ext uri="{D42A27DB-BD31-4B8C-83A1-F6EECF244321}">
                <p14:modId xmlns:p14="http://schemas.microsoft.com/office/powerpoint/2010/main" xmlns="" val="929219940"/>
              </p:ext>
            </p:extLst>
          </p:nvPr>
        </p:nvGraphicFramePr>
        <p:xfrm>
          <a:off x="5816008" y="3848986"/>
          <a:ext cx="2356391" cy="732142"/>
        </p:xfrm>
        <a:graphic>
          <a:graphicData uri="http://schemas.openxmlformats.org/drawingml/2006/table">
            <a:tbl>
              <a:tblPr>
                <a:effectLst>
                  <a:reflection blurRad="6350" stA="50000" endA="300" endPos="55000" dir="5400000" sy="-100000" algn="bl" rotWithShape="0"/>
                </a:effectLst>
              </a:tblPr>
              <a:tblGrid>
                <a:gridCol w="2356391"/>
              </a:tblGrid>
              <a:tr h="732142">
                <a:tc>
                  <a:txBody>
                    <a:bodyPr/>
                    <a:lstStyle/>
                    <a:p>
                      <a:pPr algn="ctr"/>
                      <a:r>
                        <a:rPr lang="it-IT" dirty="0" smtClean="0">
                          <a:latin typeface="Times New Roman" pitchFamily="18" charset="0"/>
                          <a:cs typeface="Times New Roman" pitchFamily="18" charset="0"/>
                        </a:rPr>
                        <a:t>modello</a:t>
                      </a:r>
                      <a:r>
                        <a:rPr lang="it-IT" baseline="0" dirty="0" smtClean="0">
                          <a:latin typeface="Times New Roman" pitchFamily="18" charset="0"/>
                          <a:cs typeface="Times New Roman" pitchFamily="18" charset="0"/>
                        </a:rPr>
                        <a:t> </a:t>
                      </a:r>
                    </a:p>
                    <a:p>
                      <a:pPr algn="ctr"/>
                      <a:r>
                        <a:rPr lang="it-IT" baseline="0" dirty="0" smtClean="0">
                          <a:latin typeface="Times New Roman" pitchFamily="18" charset="0"/>
                          <a:cs typeface="Times New Roman" pitchFamily="18" charset="0"/>
                        </a:rPr>
                        <a:t>monocratico</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lin ang="2700000" scaled="1"/>
                      <a:tileRect/>
                    </a:gradFill>
                  </a:tcPr>
                </a:tc>
              </a:tr>
            </a:tbl>
          </a:graphicData>
        </a:graphic>
      </p:graphicFrame>
      <p:pic>
        <p:nvPicPr>
          <p:cNvPr id="7" name="Picture 3"/>
          <p:cNvPicPr>
            <a:picLocks noChangeAspect="1" noChangeArrowheads="1"/>
          </p:cNvPicPr>
          <p:nvPr/>
        </p:nvPicPr>
        <p:blipFill>
          <a:blip r:embed="rId2" cstate="print"/>
          <a:srcRect/>
          <a:stretch>
            <a:fillRect/>
          </a:stretch>
        </p:blipFill>
        <p:spPr bwMode="auto">
          <a:xfrm>
            <a:off x="7020272" y="6021288"/>
            <a:ext cx="1656184" cy="356171"/>
          </a:xfrm>
          <a:prstGeom prst="rect">
            <a:avLst/>
          </a:prstGeom>
          <a:noFill/>
          <a:ln w="9525">
            <a:noFill/>
            <a:miter lim="800000"/>
            <a:headEnd/>
            <a:tailEnd/>
          </a:ln>
        </p:spPr>
      </p:pic>
    </p:spTree>
    <p:extLst>
      <p:ext uri="{BB962C8B-B14F-4D97-AF65-F5344CB8AC3E}">
        <p14:creationId xmlns:p14="http://schemas.microsoft.com/office/powerpoint/2010/main" xmlns="" val="2016082548"/>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7051864" y="6093296"/>
            <a:ext cx="1624592" cy="356171"/>
          </a:xfrm>
          <a:prstGeom prst="rect">
            <a:avLst/>
          </a:prstGeom>
          <a:noFill/>
          <a:ln w="9525">
            <a:noFill/>
            <a:miter lim="800000"/>
            <a:headEnd/>
            <a:tailEnd/>
          </a:ln>
        </p:spPr>
      </p:pic>
      <p:sp>
        <p:nvSpPr>
          <p:cNvPr id="7" name="CasellaDiTesto 6"/>
          <p:cNvSpPr txBox="1"/>
          <p:nvPr/>
        </p:nvSpPr>
        <p:spPr>
          <a:xfrm>
            <a:off x="2699792" y="692696"/>
            <a:ext cx="3888432" cy="461665"/>
          </a:xfrm>
          <a:prstGeom prst="rect">
            <a:avLst/>
          </a:prstGeom>
          <a:noFill/>
        </p:spPr>
        <p:txBody>
          <a:bodyPr wrap="square" rtlCol="0">
            <a:spAutoFit/>
          </a:bodyPr>
          <a:lstStyle/>
          <a:p>
            <a:pPr algn="ctr"/>
            <a:r>
              <a:rPr lang="it-IT" sz="2400" b="1" dirty="0" smtClean="0">
                <a:latin typeface="Times New Roman" pitchFamily="18" charset="0"/>
                <a:cs typeface="Times New Roman" pitchFamily="18" charset="0"/>
              </a:rPr>
              <a:t>Evoluzione normativa</a:t>
            </a:r>
            <a:endParaRPr lang="it-IT" sz="2400" b="1" dirty="0">
              <a:latin typeface="Times New Roman" pitchFamily="18" charset="0"/>
              <a:cs typeface="Times New Roman" pitchFamily="18" charset="0"/>
            </a:endParaRPr>
          </a:p>
        </p:txBody>
      </p:sp>
      <p:sp>
        <p:nvSpPr>
          <p:cNvPr id="24578" name="AutoShape 2" descr="data:image/jpeg;base64,/9j/4AAQSkZJRgABAQAAAQABAAD/2wCEAAkGBhQSERUUExQWFRUVGB4YGBgYGR8cGBwfHR4aHhcXHBkYGyYeGBokHRgYHy8gJCcpLC4sGB4xNTAqNScrLCkBCQoKDgwOGg8PGi8kHyQsLDAsLS4sLCoqLCwvLCwpLCwwKiwtLCwqLCwsLCwsLCw0LCwqLCwsLCwsLCwsLCwsLP/AABEIALcBEwMBIgACEQEDEQH/xAAcAAABBQEBAQAAAAAAAAAAAAAFAAMEBgcCAQj/xABAEAACAgAFAgQEAwgABAUFAQABAgMRAAQSITEFQQYTIlEyYXGBBxSRI0JSobHB0fAVM2JyFoKS4fEXJEOi0iX/xAAaAQADAQEBAQAAAAAAAAAAAAABAgMABAUG/8QAMREAAQMDAgMGBgMBAQEAAAAAAQACEQMhMRJBBFFhE3GBkbHwBSIyocHxFNHhI2JC/9oADAMBAAIRAxEAPwDDcLCwsZZLHuOliJBIBIXckDYdt/bfHgGBKMLwjHmOqx4RjLELzHQOHI4lKMS4DCqWj6ru9+BW3Pvhs1jSiBF12ISRe22/xAH9CbOGsdA/LHWg80axkYnCcyc+g38qxIfqF96+ij+urDU6FnJVNGo2FvYfIXjkZJv9OJENNyupnbtGhkx4rzMyhqO9/Sh/U4YrExemse/+/ph5onKAMfSpqtI23o79t8HWBYIO4eq4lzgh1XjzBfp/SI2mjSSTSjMAW22Bvfn3offHvVukxRTOiuWRSKO17gEg1YsEkfbG7RqTsH6tJie9CngYBWI2YWD70SD/ADBxyzk8nDxjSuTz/K/p7Y8Yp7HDByU0iP8A6HmmRvhMtEjn6cYcZl7DDd4ZTcI3XqJZrHrREdsepp73h0xJWxP+j6YBcnbS1CZHmmSKOxBr2w7l1pg9HSpBP0BF17ncfriTH09D/wDk3+2PJchQAD8197ah/S8J2jVc8HVAmLd4UGiT7k4l5DpTyhylVGpc2a2HtfJ+WOj04C/VwPlh5elL6fVueeNsB1URY/ZMzgqhMEfcKJFAfcC/97Ym5fo8ro8iIWSMephwL2746m6JpXVq+1fYfrjrN9PkTQpl1azVAn5c/riRqg4K6Dw1SmLtxG47lAhVl4IB9/684kfmX/i/phjqZXzWCilGwH9/74jH/eMU06gCVyueKbi3kiqZiUDe/maGFLnpVF+Zt8nU8/IHAqJbO3+9v74L5uGpAqJrKqNQJJ3/AF+2Ec1rTBCowl7JAwhs2UcC9J03zyP1GxxxDlHYWqkjBvqHXMw0QhkQaOVAWt/exyfreAlFfcYoxziLx6qD6bQ689USy+fzcahEkkVRwA1Afa8LAq/rj3G0d3kllvXz/wAXGrHmJ1Rj2/rhHNqOB/bDa+QVP44H1vHqmcvmZEDBCyiQaW9mHsfuMcfl2sDi8dy5qxVY4bME98G/JIRSFpJ93TwyB7kY9/KIOW/piM7HvjwH/RgQ7mm7SkMM8ypJVAfcV/8AGEsqi9vpxiLhA4OhL28GwA8FM/OjsP8Af0xy+dsVXP8AvviLj1UJ/wB/xgaGhE8TVdaVIOd424/+Owwv+IN8v5/rzhtcqxF0fb+3fDoyJ7kD6nAOgJg3iHc14eov/Fz8hhs5tz+8fb2/piQuSGxJAvn5bfM4ZzMOk7EEe4r+2CNMwEj6VRo1O9U20h4JP645xPjCkaypqt6uvr/p746hVDdKW0ixwCb97J2xtcbJxw5MXz0M+iGlcKsEPy4YFdl9Vg7+26g1XthoBk9JBB5ogjjfvR7YOpT7GM4v5hRCuPMFXyJfggkk0QLGwurUE2ARtgYyV3wQ6Uj6em4wuceg48wsMpJ1Za4JH0OFJOT37VxhrCwICfW6IXWs+5w7+YYdz998MqN8S8tkjISAeBe/+/PCuIFyqUmveYZlcx51vcb+4/TgYf8A+JMSCSCV4Optrri2+WI/kFWo+2CfT1hK1Jp1X3NbdvlhNLXGysXPYPn5qCyKdyrfMgiv6HHJjTuzD6gH+4wZbo8Tbr/I2P5YYk6KL2c/f/ThtBCmX03KHkVjSRWLWoOrcVxwNg314OJ2VmjDuxcEsdqPbt8YXfEHPZMotlr7DYYhFv8ARhHU9WVanXNI/wDPa6sSQq0tlqUCh8LWe+yOSOBiSOm99YF8Wkw/mYq/nipiT33x2MwQfTt/vywhodV0D4g8XlWT/hl//mh+8qg/oTeFgXF1gBQC2Yut9M1D7DRthYHZFL/Od/58ihGFhY7iiLMFFWTQs1/M7DHWvLAmy4x6Rjp1A4N7fTfuMIAUT3wJRDVxjvyj/fEogMbDgGhyDqJqiLUG/vjppCd6sLQawe/uB22wCSqtY0gmSo8eVJF2Pp3w9PktABP7wNduP7c4JZTw9LMT5aFiD6lRaCjvZ7DvZOGJUKAxt5Iu2VgwdhdCtUZathwa5vE9RJsuk0202jUBJ6z48lBk9VUbICjsBttzt8h/fDuTtiVFA3qvv7FduRuNvliRNCWkVUQhz+zPr1BmG1LW+kigBZ7UcM5TJtIwMK7qPUCQBsNySaFH2PHzwxMiylTGh41i0z1XWahcLV8se1D35P1HfHUGTCoHO4JIrc2RVgFQVNAqef3hzjzKugVtaiwdyKPftZo/bE45xFLWHMDSXR2IalqymxrsAwrf33mJ+ldlTS0iqDkWGYzknu9wowi/gDAPakUB3Bq9RN+n2w9mFDh00kMotQG1HlAb2F2GJ2HbihjvJzyKBoiClbc2Pi+Cr8y7/e4N+1YZjzNs2twF2Nai177gUCRtt2474EGb7eaPasLIaTLonl5Ae+qhxTlD5ZAIuiG2Fbbcgjv3GJWUfamkEdGyQdyNtgYwSKrvX1xz1XJgUyB6A1UyFe+4G5sCxvtziVNmFZASqj1Vu9BgpG1BeOO+NqxAyiKRl2p30xAi0eOBt42TS6pGLBpNDHSzH1MdQNAK7An4G3v78Yj9QhXUwVGWhQ9IBvbkBiBzXJwXeXQDJHCoKny7EJeIMAKVXlZvX6mJv2FVthp5ZRT7I4COj6o0YAMx5Sjqoj/rFDtgjYqdSNLmkQSdoIEeFvPrdBBOwRtiDajkgjYjgbGx/u+JGYyvpVdBWTcMCCOKr4juxOobdxVYk9XgsicymVXcDUxdn9IHLOovYjue2IUueUqQNSkMStAAAXY35u6/TDi+FzvAZOo3x63HRQGWiQeRtjzEuXMBqXTpQMTsLbetVnYtWm6v34vEeGFnOlVLE9gLP6DFVxlcYWCUvh6dBbxlNgfWQho8GmINfPgd8Q1caarfVd/KuL5H++2BM4R0kZTZFYK9Dbdh/FQHy5/XA7NMC2xBFDi/YXzvziRkc35dGvnvt+hxKqC5kbrs4N7adcEmw/SdzcVB2/69ArjYb4hTHYff/f5YdzOZJVRfu33JP9qxHlxW3ygclF7iS8nc+t14rkcGvph9OoyD98/ff+uI9Y8wVBS5800gGqqHthi/bvtjtuPpj2FbYD/bPGEnddAZcNC9fKtV6TXv2wyY/rg/IaAH2/TArPydv92/98Sp1C6y7+K4JlFuqVF836YWOMLF4C8rW7mumSjRxJy0Gog2EHFsGIv6qp3/AExNObgisRRiZjt5kgNf+WMGv/VfPAxDkLNZLX6t99ro/btWBKcNmwTkuTJdirLNpatQ2DezU1NRrmsO5ku0J1MFW70KAq3xuBVn/wB8OLkireYtBDR9dLsRexGxI3G2+3HIxNyfUl0ukMStKTZlk0sAL28tGT0k9ySftiRcczZdlOky7C0l5wPzblyQjJWTqXQKFGyF7GiLO/Hbv9cM5fMtenkMwJBJAJ3AuqNUzD6E4N5bJC1kNuzGiCL3PsoHvtXzxEzeRSOc+akgRrIQeh/l8amhd9jxgMqBzjCevwtSlTaXkZx3gX/C7yubDXA3mMNW2hjpoCjaXvVfFfF4cnykYAjdgGSjoQB2f2AZSVX52dvY8YH9UyQUllGldWnQW1Ou1+o6QDfuPnxgvknjGWV/SGU/csORfzB/nhah0gOF1bhAapfSdDRBm14kSP2vMzljMzMkKxaQdmJdia+LstkVwAL3rHY6VGmh2OpSD8W4urBr6A48zHUX8waVaJX9GrTqY1dUuxvcDEHOdHmZtMZMqAKQ1gCmrTyaG5oYl878mF1k8PwzSabC8iLnzBjlG8Qo+byduSisUdvRSkAk8KL5N7AC8EOnZZ/KfRKEEbE7bEsByWNHg0Pazj3N59hAIyVDwMKKuDZXgh0NbX2PbnD3Ss1HKq+ZIyFjIJfXWokqyuQKoepwQNiVHviw1FucLiLaQrCwIcJ3ABPoAU4+WhVoyxaT022q22NaDXv8vnjnMdQiQSBV0qaIRqViGFHSRYHvv798TH6d5L+UsoOqJlYQW8h3DKx0GrJq9TekAmgdIxAlSOM/A2pQQPMAJbywrU8S+lUquCSe92cJ2YmHX8VZ3FPuaQDRuQBGIz7/AApEPVfzURTy4daJQ9B8xtt9IVwCTR/dJ2GB2SgEc/ly6owuoiwQRxt3I4PGLOelMzoxYlWXUdCrEgArQVEYUKlk8HvfvgD1npyW/ksrlRrGg+YAKqRXYE0b3HIq98KCCYGPRUe002h1WC4ETeSd4jljfIUyWGHSV1a2dvQdRcgbbkKSR32okgYkJm4lLssZQqpXdAFNeoXurceynkfbjpHXIW8tZFZAi6hRG9Iwokg6b9QvSQDV7XiHmOqxysh0qkpYVbEimGkk6QoB0hNgd75HGFDJ+pXqcQGD/kRNohsDzPenf+E6iiiPZgW/aSFlv0BtIiVSARpFEtwN/cFmOn1rBUAhyQouivcKWsmq+eLZFlZYxKxk0RBQthF0C9Q0gyB9PwjYEHAzqk37KEec7FRq0u7MBtv6LpByL0jnDNe7n9lGpw9MZbGcuE+A57hBZ4hNbDTGECgLudjfcLQo+9c98S+kZyfIy+ZBIFcqy2QLo7MASPSSNrBB9sQ/3vLB9EjKxFUOTX9Tv/k4L5jJRs2l20ELqDKQaB96uuNwcUe/QQBhctHhm8RTe90apABJifxjCHR9UdkcMiOz2NbatYJ+JhTBdZ2tiCT74kieGOFfK9cwcMVliHYbBfUQyg+/N8Yg5BIl88u7gqjCLSgbWxIAsn4BpJNjf2wxnM6GckKAp3Cjte5Au9rvnfFSCVwte1vQ45ozloZZIVc5ctFFbyMIlUbswV2k0+pQdqaxsRhmXMhlhnlVSoYjQihVG9mwBQvsAAK+mImW6kUP7F2TWCjC9tLCm5422vBLK9QljZdXlyhDYSUAgk/9J2b5mvb5Yk4xC6qLZnTGwsO4332xCH5GCFiZJg4jMukaRS1TEj3v4Nh2J+WGOsNGs8ggJMeo6bFfatR2+5xesvnY89OkP5VMvIiuyJA6ZdS7BQSWm1obCgaQATWKL1jokuWlMcy6G5rUrbfVCRf+MVbpJkLkq6mDSRec7qNJKNOx5+IVQ2v50eR2/wDdvQOxwWynhaWSB5wVCKGbc7sF+Kv9/wDedlfAE8uWE8TJISLEMayPL7bhIioP1bDAg2CkWuF3DKrgO+JWQXe/v/j+v8sR3y+klXtWBoqVIIPzHI/TEnMwtE1EEUBuBt+jfPbtvgPEiFXh3hrw52yJSUEs/wC+2AU72302GJcmcLLypr7H9OMQMJSYWzK6eP4ptWA3CWFhYWLry10HI42rBfI5mERnzDJIzm9CkL6hYUsxVtQKseN7PG3qiR5QCMO6vudtwoI4sXZbf2Hb9GJIGQK1UG3U/TCmFVocZOwz6IhJnxMSJXkHqOlNRZV2AHO98DjD3SIZ5ZXaGFnHDFFJVdtmYjYAVe9d+MBklIYMDRBsH2POJq9czHkmETOsW5MYbSps72orWfrew9hhSycqv8hzWhrbQZkZ6I6fEEaRr5IIkDXLMY1sBrsKGdrNkEVo+HfucDXzWnMDyZL1bmSVRuSDyKNLRHp33+gx08Ub5dBG6BzQK8MSeSfeiLHyJxByOeOWkJ0KzLa+rgfMUQQfmCPuCRhGw63LZdNcOpEOmZg6s+A9/ZE36cMsgaUxytIjFYykmtSTVkuijhSeTXyO+FPL6/KZlmHlt5aB2McRYAr5ZZqLdqI+W5rDEuQYG1kClkBcAGgHF7BR8AsA1vzth/K9NWAo0zwhwDpjFSuSKKh1Q6BqvTTG6uxsLIIddRcDT+SL+imRZVFiQ55GUx0yRqArODQqQlgy3QPpUkjfbnDXiDOyE+QdGXhW5ooAFIH8KtIACzVq3Yk2Pnh/rmadazEulZpWMbqqIFRQQCqooAvSKJ76hvzbXT4xJK2bdfNjjIUC2BLDSFICsrE8GrBs/I4RpvIwr1maWw+7/l8vce8E+q+Coly8eafMo0bAKmhXR5QPioPGRrr07FgSAb3NVPrOXVJG0Ax6dK6GYM9V8RKKFvbcbHf64J9d69JJLJ5rIzCNVXYkR/D6YyxJsd2+RrgWSyXQiqyPnBJ5zaVSAKgnakYBtMqkolA22kUFB32w4MX2UKgk6cu/Y8ShsvUEEMFIRHXqdFphIB7mgT7g3Yb6Usv1Lz5F/Zo7mQ07HS+mgBSqQoYAA3vZqrog+db6O6QIwlQx0AygqKetWnSu5Okj1Hc/bauqSpB3B5B7/X5YzA0iyfiX1muh9hawxa3vqrTkOiTu5aaMkftEImIQp5enf16QWF0F5Ok0MLp6RO9s0rAAfs4FWtrA1OxUKCe1HYng48/4kZMokmYlkmcSaI1kdnRaKkggngjnvxXGLJ0HKZud5QsKpHGwDsyn0hbKnUF2GlmO5A2vtWJ1CTJaOi6qIaxrW1XxMOsL3nfpmLqhwTmDMI8dcgqGpwL2phwedwfveLUmQeORNLLF6WH7NAh9OnbUSzHnub2wW6+vRcuuhfPz0691bRHf7x1Bb+e1j6YA/wDh5Zv2jSSaX9SqTZUHcKWPxEDa6F+wwtRxgSY+66uB4ZtV79FPVgi+mOfuE3n3iKTedO0khY0XdnYmhp779hddsDuqeRKSMuK0qzNYoEemgK77HnbB2DoOWQ1pDH/qNn9Dt/LHPVcsDGyLpTY0BQ/kMQFQAi5Xrv8AhdQ03ag0CMC5tcCbR5KvdLyhCxylRINRtSTuoI4ogg3e4IwZz2Qy0LPLlswasgwyCyUO5UyLa67FURyPiJ2wa8Hvk/LiyWay035ifUY5o3LaQf8AlkRqTW4exp7KaN7Vzq/QpshNqbL64nDpG0sZpqUanCljTC9V3XJHy7AHGZwvlqtSkzR2QIcImcSN46rnP506VDZRAjOPU0dObUErrHuCCB9T3wzkfD/nQs4NUWO/AUGrN78nsT9MM5aeT8v5AdzrdW8kEFGu9L87SDjjggdji0ZDw208ejJFyyCpllCxBSTflpqmYysSp224B7gYm8QIYunh3tqOLuIiDPS5jfA8SqZm+hyRgkjYd7FfY9/0FYjR5l027ex4/Tt9sWqXxWoRYJRaq+5UbkUd+dyG0n2b+vHUPDw3GkRsACV5XfuKOw+lccYArED/AKBF3w8Pe7+M642388fpVxMwGaydJrbmh778j+eLX0Lxxm8rH5dxz5cneKVQ8Z969jzwe++Kk+SOjWoNdwefqP4l+fbv7lqDMsh9Jr39j9Qdj98X0z9K80VSLVBM+5V5ifKZ2cJqHTUVaUMWmjPqDFdypj33satueMTs70+fKTvmfNKwbmLMQMTE1khRrTYN8R0ncGvliiJnEf4hoPuN1+68j7X9MHOk9cnyYLwONBNm1WSMkb1Tg6SR9DWJPaDZy66FSJ0QRyPT+vFFYPGgIWbNQR5kSSsGMsa62pVClZVXWukj3N7ihRwC8TJDM7yZcupLU8cj6zyd1kKrqHHpNn5nBnxKV6kyTkZDJtQDaJy2ofxGKMN5YG5NgH3vEHNeCXyaefPJEYj/AMqSNxKkrUSKUbkChYYLze9UbRGCuKQ7IzuLIZ1DwpLDlUzEkciK/BK+k/42335wCxNGVaV1jiV21fADyedwBt2OwvcHfDObyvlyOh/cJH6fQnDNtlTfBuBCYwse6cLDKaO5t1zE48tYwiICFSPyweCyVZZyCSoZiSQBxwJecRPLKmtBGtD7Hkr/AL2JHbDfRoKjUgi2OpT/ANQ2Kn5Ef39sQOuZuzpXYH1Eezbhh+uOEzUqQNl9NTazhOF1uE6h5zt76Hmh86AcG73+nyx4ItwLAurP17/zw2Th5kuyu+/FUd/kCdr2/THZhfPGHEwFwRR9wD9sS0zrA/sr01urAMt16tmBFXdbcYhvERyCPqMdxZggEb/LfYe+3fGIWa4YdhS5eqMw9SrdaSVGj07ECkIX37YiJIFYMtgqQR9Rv8u+Ojm9qIUj5Cj+o+mHBmk/gr3N37e4+v64W42VoY4zr8wZ/PqifiDqK5p1ZT5YIFh+NXBIqxwAN64wvD2aZMzCZGLItxg3qVQ11W/pFuT9z88DfLiNU5X3LD/H3x3+VjalVvUe5+H5/wC/LE/lDdN47l1/9H1u2lpMg/ULnlH+BeZ7M1mGkSwA9rfsPh/pi2dA6oZlaeSi8bBFUelQhBCxqOAL3+ifW6snSHa9LWvv8hudh7VhQZSRGZ1GpYnGog7Eg0D8+f54D9LmaQVSg2rR4gVXsJBJP5kZsMyjXhpogJHaQGdmYRZcwrIrNpNO3mHQoBJUbE0Sfq34m6dFDCiA24bUNvUysoOo12sUB8sBMjmjDOkh30OGPz33GLblMuGLTyct8IO+hP3VH2ofT74Wq7QQ7ZX+G8L/ACmvpj6jknYc++fcIR4W8OHNTRQ+n9o1kvJ5aoqkazZB9TDYbH6HtcvHXXWjSTJ5QrFlo1Ussc8ky6l1E6Xkru1UBXpuzQqi9dzNOQpIurNUdrHPtVYleHcqJGZSbjVgxv8AeNbA/IUTjF50alqfBUzxfYNvFvG99+UnlgbKRkunPIKiUJH/ABsN2+YHLfU4NlfJjVSSwVQLrc0P0GwxLDitsDuuZkJHff6X7/8Ax98cZOqy+zZQbwtMvm4HcB3DA9yUxm86YpR+z1BxqVmvRtsdkYEnYpV3ZHBFYl+ITl4sukySPMXWjGwCFXVu4UsCmnUQQbBAvmhTeqdSeTm6PO1A1/o/TEF8w5UISdKmwvzOx/pjup0W6bhfEcZ8Trmq7Q4wT4RGIuJ6qZmc6ryEKD5bEkBjZUtX7wVbrjisFcj1V8shTQJcu5uVCzjWPSQG0t6SunZ1APqNkigOOheHDINT0EO1VufnfbD3Usg+WB5eOtm7r7BvcfPCuqfNDVal8NeeHNSsCAbg7jvHL3bKHRv52bBycXl02uNC+ojSATbvVgaSd/et8SurKkpLD0EKNTVuT+8WH1++K6bGHYZSDsxU32P8+fpiz2SQQV5PD1xTBY5sg+uFacrm0zMMMedkSKNJG/bKmvM0wPxDWNSWvte1i+8iTJTHzTHIcxABQzIjcKRpoE7fsyO6sQeecVbLnXIA9Ht8qHHH+84n5brM+Qkb8tM8fmLTBTsRvQI4bvVjazhHgOOkrp4d1Sgzt24Bg3984U3855vlQmgsKn1Kd+NjfY3ZxE630NU8vy2DO66iBQ7b0L+vHzobYgZHPeXZKj1d+D89/wC2JPT83GzuZBQr3+d7Hm+Kr2xPS5hkY9V0l9DiKYa4gOO5kaRtfGB90IZSDR2w9kz6qLMqnZtPNdxVgH77YnJmUkJV659LcE7ne+x4+vPN2x1OX4Y6SkFAqgVje/qYbsfrjoD5OkrzKnD6GCqCCMdZ5H+/RRyo7WPr/nj29sONnX0hTRAOoWBzxseftdbfLDcclbdu4PB/3f2w3r+X6f79f1w0KGojCtWW8YxSsz52OZ5tJEcsEiQut86qitybItidjVYlhOhmPW0vUTKTbCorJvfc7fe/8YpBOPMEBIXE5WsZfq/htUUfl5WoDd1ct9yJAL7bCvbCxk+FjQhKI9NzxT0M1ITvY4PYj2xClkLMSeSbxJzeWeFlIOzLasDsRurV8rDLXyxDZrN/0wrWidQV6lV5aKRNgrL4V8DSZ0ufNiiji/5juwNDiwo+L9QPngNnMuiysiNqUMQre4/cJokA8XRwa6K2VeJps7KzmLQkWWT0tIB2LgHQgvnk71vix+M/BMhy5zpXLZRAiCPLxkbrybfZXktr2skDsRvj3pBA2Wdtmn06C7af4bNfpxgp0vwrm5Ymniy7vGgLFyvooXqrVsxG+ws7YFZhSG35O9jB/JeNcyMuuTEvlwMGVwRa+s+pjQuq7D5kbnBm1kC2HEHKBPOD+4v2sf3rEsdKby0kMZKSNpXS6k32XSLYE9gavtjzrskLZiQ5VWWG/wBmGNtpArUfYmi1drrerwd6JnnyiLm8nqfy20uJIwyqzLSOCOKJPfnTd3WAdkzYvKFdR6CYCFnSeBjwJYSt1sSLayL22GBsTKriwJFHIsi/lfIxv/jToeY6hkIBmZ4MsupW1SKyuzlCAAgPo1En0fEALO/pGC9U6a+XmeJ61I1EqQV+oI5GD0Su7k9lc+0UpeDWqjegbIW+5qvbevbC6XO3mFUBcEk6LoNV1f05xonhDx1FlcjJBDl0OaclXckmJgbDOy6jZ5GlaU2p23GKLk+gy+bpjVnYIW/ZgkoRfOncUQN/Y/PEnOaQR0XXQbUbVbtf98/yOaLL08yUZljVRwiXv/3N/jE+P/4/tgp+G2dyroIp8tJmJZDQ0epq320Gitcl1b2ugDdi6h4PjyrRTzgeUZKbLo37QX8KK7f8wgkX8PsDuDjhdRecbL6zhPinCUpaAQSAZNy7pP2GB5qmS5dH5QN9Rt+mH4s1BCUedWMAIDiKgwB2tbFHetvri6v+HPmZoJlzLHERrcTqS0YutKudpS3IAZtNHURYuh9V8NR5fNzwSPJMhJ0qlqwkJBKaATqIvkWpo0T2ZtBwu7CNT43QqsIpfK9wIk2i1jOInqrX4y6Jl4sn+fymYSTL6lGjVZBO2lXUbtZBIYAij9MDm8M5pUjdstKVkQONKmTkXTaASpreiMZb1LJvDI0bLLHR+GRSre3qU9+2D+R/FDqMcZj/ADMjqVZPWS5AYUaLG9tiLOx4qzfU7h2OuF4FD45xfDmC7V33+6sssKgm1UHa/qRYB9jW9c4EdY8No7+o+U3FHY+/B+W+IcP4k5kZAZFgjQhtVkHzD6i9FiSKs+wwc6t+MZzEPlvkcsKKHUq/wkHTTAjSdNEexIxMcOWmWld9T48yuzRWpAjfPn67qV0voMqwu25SEqHugV1/Da8i/piP1eJ2hdU02QR6r4Io1XfEbrH4u5idkZcrlomjs2sQawV002sG1o/0xLy0jPGjE7soJrbciziVSn2dwvX+F8f/AD2PpObEDacY33999Mi6CS6hl0r3o32539zgwPC6aaADD52rf+oAg/dfvg2FAPa8V3xL16RGVI2K16iRzzsPlxf3wGvfVcBKTiOA4LgKDqlRs+vdy+y5/wDC1cJLY/6k2++oH+X2w3nfBOeMZnMDtENtYqtgSfrQBuh2xI6R4vmUtNM0eZ9QBimLa249SshBvatyfoce9U8bOIny0DTxRlyxXzCAN/gqySBQ3JvazZx0sDgb3Xy/EVuFdT00muG5kgfYC/jCrLEodJCn+3y274cyeRlmkWOONnkegqqNzfFD5jFr6b4dyP5Jcy2cvMajcRUhRxXqsWw3Pz2297t0Hx1F1LRkpsms87MFbNJUVIKqUtpDK60BpFAkKARdYuHNJsvOdr03ws1zvR/y6Ks8QYh2UhXUSWvxjYNWk+myK22vemOoxQkhMoszM12GIYldiopVBVhW4o+4NYuP4qeC8zC4lbMvmYyAitINMpZLVgy8sKWxJvqsbnnGaBiL7dj/AIwWthapVc+CdhHl6or4c6OuYzAheZIb2tgTZH7ora/qRfAs0CX8Q+GYMlJaTpmdAVmRQWQEn/lSOnpG4O4ayOy96pFEWIAqya3IA39ydgPmcXPMfhfmITA0hSVJl1fsZO21DzWTy7NjgnazxvgqbZNgqjKzSyEhACx+FFofQKMGOo+As7l4fOmgZE9zRI/7gpJT/wA1XiR1r8pBqjWBvN0gElzSmvUNJsE78g1Y2rEZvGGbMH5ZJ5jCQF8rUSO3pHJ02B6br9cBrgRhM5sG6AkYWCLdKlv1nQ3dXBDD2sEdxR+hwsDWENHIHyRXqfQJohozK07hmiN86SVI33o0CPkRiuyDYED641LLeFFzMX5rqHUGZRbCRWXQOLClgb+EjSAN+B75r1KJY5ZEQ6kDEK1FbHZtJ3AIogHG0kGQrGqHsAdkCJ5jbyx3QoitWLF0CeCchM9mMwEUBYlQggHcDeQ0ijUTQFH3GK5WHcoU1r5mrRe+mtVfK9sMeig10WKldQywQsjWHjYqbvejV0eB3wPxonQspH1KT8rE3lws/myNKNUqkAKuiQk/EPTvtqbfV6FwL8e+C0yLARu59RRlfSTsAVfUmyhwdkamAF8MMYdP0mqOLokf6qnDOyG1NbV9u4+YxfOp+LIl6RBDBJ5czuxlSP0Uo2Aegdd0DswPBI4rP8LBUwSEe6z4zzWay8cE8ryLG5cF21MTpCgajvQF1/3HE7p/icDLFJYYpSWIHmBizEJpUu+rVSBvSq0LNntdTw7BKVYMrFWG4INEH3BHGFITtcZU/MtI8wRNWtTQAUq23PpslfmPlix9M/EtstlTBDCsZZaeQNbOxDBpGJBJbcEb0unbk4DeGOv/AJVpA6kpMmiQoQJNPdUerUMa1URY2vG05TqXS5OjzplgrosdusigSlq0r8YI1gbKwvTW2FLW8lU1ajjqJklU38vDBDFNDmj5rlZVkgsLE5IWTzXYaWBLVo0oKocHcf4u8Q5jKdRUyZtc7JGA2tBpVGI+AACvSDwNvVvvYBiL8JmlPndNzYGXdxuGYsmkqRZAGvS29iiKBAOM98WeHnyOZMMksMzABi0Talo8AmgQxFGv+oHvgaQbH/UDVdYz08Fe85+Ib5kxHPRTGFSCigGNZHBGrVIuwAQmzR2JFLyXuo+LMtBJHncpH5UyM1mRjKhBG0a3KTZs+sad6sAYCZb8Wp3yv5R44BGsemMhTqXTZItib11pPHP1xTM91Ay/uhVUk6V2UXQ2XjsB77fLA0mw9/tEOEH35ox4y8fT9Rk1yhV2rSt6QNqoMTXHbmzgCJNSrGEF6ibr1EtQC3/CK2HuT74kdOyJkksD0g2fp7Y1XJfhtDJFDmvzuWjB0vpkIF0bKH1b2B7Xvja4dpaFUcODSNSo6NhbP9KueDfAigNN1HLZpYaHlsoKEk7qwLekrQa/qva8Wrw54TyUsrjMiTyGDNyaYq/p1PEoI2l4JNkE2AKxdz4EzTwqkmcPpoqgBKLQoUx0tx8sQOnGfLH8u8euRW9UkU7JGplFAtEEVXRdvU1WfvjDUbkKOvSNLTnw92VA8Y+EDl2RemO2c2CugAzHIO4j0sukCJQTRq1F71gB07wt1TO5r8u2uGRlJqa4VpdIIAC70CDQHAONNy0svS52lklimQAj0NbsvoCitRAYE8Egeg0N7wW8deFfzRE8eYUMqKzllIVkN7hkU16Wrgng9jbx0WFSoDOojbJWbZL8PJOn55Is7MgimUW8TA7k0B+101TEAsdgHX3rAz8QPDGSys58nNGc7EqWRt6B0loiCt+qqXagCdwcWjPfhkGyjTfmYNK+sGMDytm0+qRiDqI1ADTRIokc4B+Fv+ENnRBnIyyta+dJIyKrg0t6WAAYCiTsDRsb4QZkiCqPqvdSFPVLRjOT+VnbadyLG+w5+pvHDuSbO5xr34peHelHKh8hPlEeHmOORWMgNA02olnXY17X3rGUw5GSgwR9DHSDRpjsdIPDHjYYoFzZsEZ8E5vJRZgHqEDyxEbaWI0/9RUEGQfIEcd+MWTxTmunZOVfyGYaQbOPL1BkP7v7XayL+q998BV/DvPTZZs5oDxqaanBcADclfYAi+4BuucCc10PSoqyQLY1tzwN7bajdCr++Ju0nJg98dFVsgnRcdR7hEOmNnOpZgRQ3JM1+p3HmEDuXc70Pb9MFPEn4VZrIKJZ9EiH95CWGoi9LWFI32vvvWKzm8kIFjkSYeZd0pIdCDsbApWBHF2MGesfilns1lVy0zo6qbLlR5jVxZ4se4AJ73jNG7FnSHaaiZzHVUWIRiJYyOTX2JVlIYkg19DRvuJzHXZWQR62EYFKgY6B8OqgxNAlbIFC+w4xAZix3sk/c4sXhbKZGQOmZlfLzg3HKyh4NuUkjC6xf8QJ/wAuAQLpJE/LZAcrk3ldURSzuQqjuSdgB9Ti/wCbyUPT4hLl5HgzKXHLqIdwxBBiKFQCupSNQHAJ32xW550ZWDEUDsy3paroiwCeTQIvfAbqGdeWQu7vIdhqcktSgBRZN0AAB8hhWP1WhXrUBRhwIIOOfiFbf/qOCAXyqs2kAtr5IAF0UNXXHbCxScLFIC5g9wtKfkzjuqIzsUTZVJsLe5ocCzjQfw8ig0zvO0TxhQWWUIzMDwDqPooqN79qq8ZvhYxErB8T1RzxlLA2bk/LRGKNfTpY2dQ+I7k0L2qzxgHhYWDbZKTNyulkIIINEcEbEVwdu+O5syzsWZizMbZibYk8kk7kn3wTPhTMfl/zCoHi7sjBivvqVTqWu9jbAfAythO5bLNI2lQSewG5/lhLlmLhArFydIWjqviq5u9qwsvmnQ2jFT8jXz/ri5eBvF0EWc/MZ2NpZAvok1ABSo+IrpOp6AVT29rojXRtCrvXPCuayZAzMDx3sGItD8g4tSfocCsXjxh4+fqY0vqigj9SqBquSjp1VVAiwOas83h7pn4O5qfLrKjRq7DV5T2CFPwkvRVWbkKaNbnGmBJW08lQ1esTendTaF9cZCtpZeARTKVYb8WpIu++O+s+Hp8q+ieMqexBDKfmGUlT9jiFLlnUAsrKGFgkEAg8EXyMaxwtJGVdunfivnsukaQeWiRitKoCpAvkHv8AMUfmcUeWTUxO25J22G/yHGEkpHBIvb/OOMBrYTPfqulib03LGRtPa/tZ4v2w1BGGGkAly3b2o39+P0xdemjIRgRSzvl3AvV5JkVrqyWV9QrcVpPHzxKq8/S0XXZwdFs9rVMMGbE+C2jwf4VgTI5a4lYGIOS0amy4DEkkE7Xtvii+PegQy5qk0ZcrEP2XlRsprzKa/wB2/TewFFTvRxVpmKktl+qZWRW5DqyvXfeaIN8tmuvbHidazVk6crM50gyeazOQrowW/OI30BdhwSLGCBEWUHkucYJ393Vkz3XM50waI+pSToqgFhl/PjUixpWR3NEEEECu23FS+hz5vNZ6F5c3C2ph+0SIqw9MiohUlBZJ7auVJ4rFJ8mUV/8A55Gr+CQ8+90QMLLdZnglRosrNG8bh7L3uquAN4gKtgd7HprvjAum4t3pdIi0z3Lauvfh1lPyuYYhfMZHJdiVUsQTZVWUUW7X3xO8A9NIycDynVKieWHUVqRDUZvQr6SqqdLd9/njHut+POqZmExLHONezX5Tgr7BVgUg3Ru+3GHeg5nxKUcRDMMr2D5xXYnfUhmIKc7aTX9nbpGApuJO61rxh4TbMKZUzk0MyrSaWURGtzaEWTV16tjuOMZn48/DyDp3TY8x5ay5jWFke2KkP5hD6CasfsxsAOfrgZ4gynXqyyTh9SK6qwcO7B2XUZSrsKBZF1GgBVnviy5XonU89k4cq+byccaxIylBI0xQXHZJADcMrUe9GrGGQLgBlY71fqEbZhngUrGWtVaga7KQgCigANttsa10v8WsnL08wdS1u6AaDGtuw/dYEUscq7g3QPPcjFHzn4atBnVy2YnRVZgPMFEgNehil2NWwANbnGpQfgVkoYiwllMoplmcroUjcHRQUqSNwxP1wukSn1EiVlOV8XS5clss2Ziy7kK5U0HAJoA7hXAJ4OGel9FzPUMwkUX7NJSSjSUoKqdyO8hHst/yJBXK9W09QiXMyNNCJRrj/wCZGzfCTpXZjqtqAIG1WMW7x/CvUJ4khJV41KQrVEMSpssm8dBKoBq5OmjjNpMgnljdK+q8EN2OVQvEf4cyZaUok8eZABZjEbZNO7B1ugwX1UCTV+2LN+GP4UQZ2Fp8xKGXdRFG3rQ3zI1ek1uFrg3fbDuV6g0TNB1R1SSEERjUUEux0s7ohOg2KYUe+x5oOX8TzxZlpMq5y7SehvLb0m9jyN1vcXZGxsnfADjN1dzBpaWzJ9ffcp/jXw03S8w0SvHIDurKfWFPAdeUb+vzxUcW3pngfMZxZJmlXShYuzFmbZdRagDe3zvnDuQ/DKd0jkeRFSQBhVs9EWp00BuD73jNe0kkJa2sQx822Kp14VY1jwT4UyMEjfnU8wqGdZHYGEKtatUfNi7ttS/TvG8Yjo2aRmykyZeZF2Xy3jikrtQjoNWwO3z9wwcCYUAJWX4WJsfR5mFrFIw91UkGtjRAo7jCxtQ5raSoWFhYWGQUrI5eNifMk8sAX8JYn5ACsEFSEKF30uw1Ti2aNdwyBAQDfO5sgAbb2Fw557URZo1YvY1xY71hSDOU4cNMQtmTr+RyOQ/+yOpK3c2CzEbiyvrlI/dApRuaFBsm6uCXUlFj1IpWiDqBGzMV2LnuaG44GICgnYb/ACxMzuSWNIzruRtRZQNkArT6u7H1HbYCvtmhokHKEHMWXvUegzwKjzROiyAMjMNmB4o8XW9c4ggY1Lwzn81n+k5uFpg8mpQrTNtoq2BLA9lPqPF8jFHyfheSXNRZZCjPLW6MHVf4ixH8NNdX8Jq8MASCeS0ITG5Vgbqje3uODi6f/WDPfl2hZ0bVX7TRUg9QLbrStq3BJF7nfF2z34B5dowIcxIsg5LgMp+yhSv6n6YyrxX4VkyE/kysjmrtCSPobAIPBqu+FgHKMkKX/wCKzmXjGct4kbUQvpJ2agWAJAJIBI3rjfFjyObykrvqcR3bhUYqC77kBGpmrgAjexjOLw6My/pGpvSfSL+He9vbffbCmmDHRVZXc0Ec88/BWnM+EfMzkcTSRQeaAxJNLEKOzdiw08g7k/PBLqP4MZlZTFDPlp5Auryw+iTSeDpcAf8A7f2xSM5n5HkaR2JduTtfFdsGOn+MJYgG1SF/UC+s2RpqOmNldJJO1X3+TOJyEgDDYyo2W6eyZpEUamvTpT1HUQRQC3q34q77XjnxJAyyDUCCBRBBBBBNgg8Ee2JLeLpdNAD4Cn/arMCyp3AO45NBjVYu34YZyDMjNGbLZeSSCHXCmkamFSal036xuouiRYxNzAHBwvZdY4o9i6gQACZ8f6tjZZThY0zNQdOzeaUwxLErjVpD+gWllW2JDaq+HgHcWMRJOgZKLKTT5iKRWE4y8flv6dQUszG7JUV3NnFNWFxaDfoqArkcEjD69TlHEsn/AKj/AJxacr4fyWYVxFJJG8fJf1Qtz8LKNQYgbBhVg+rvgT4v6AmTnEccvmqUDaqA3N2tAkbccnDbApdyOSgx9dzC8TzD6SMP741D8HfxJeMy5fMvrSvMjaSVVIa1Vk1TOAVIOqrsaSQDZxkOFjLSvoXx1+I2SlyzxLPGZLBTT6qYG1OrgdxfzOM/H4pzQyRMjq4hYsq6AAVkUebGXADAFjx7oh7YIeGfwWjzmXSdc2VDWCvlatJB3F6xfY388A/EPgFcrmjARMVUi5zGTGQQCWCob2BOwYn0kYlmCqkZEKJ4q/EWTqG80UakClMeoMAd9JLMdW+/y398AJuuTu2t5ZHb3ZyftuePli4+BcnlBnRBLHFOJFOl2DVqBNUrEUCurZhey189WzXhGCTLvE8MKqVAuONFK7/GCqgivSfs2CQGyIShxMAL53yWTnmJ8qOSQ3+4pYgncbqPfGmeE/EPUUY5RsnWZf1ee0dTCPuSpH7TeqJ2v4g2B3hiDNjMTZTJ6opoVZmRn1RyOhCvyP2ZOxWyR2OzHFo8MdVkkZZszKkGZiLqUataigspKMNksBgOxU/O3IAMbdEhJ3+6pHinoMyZ6H/iImfzjZKuGlZS2lQthlDBrOkbUQABjSsl+EPTolBeOSRhuSZGFH/ylf6Yh/id4eMuWMxn1zQglRIygMvDhRtTA7gjutd8VeL8X8z+XjUoGfQVeTljVjUQCPVWk373xeM7TthMC4mSuM203Q80jEtLl5dSt6QAycBbv/mKKNH37g4L9C68vklc1oRG9KuBphcEUoU3qPprstVV3gefHWWzGRaHO3vsKUsxK8OhGwYXtZ9wbB3zibq0poeYxVQFHbZdl2v27YR3zRoACo50k6zPXdaN1zw1lYclJKksjBlpWUhhuaU7cDcqTe4Zu5xl3fE1uuzmD8v5h8kG9G3N3zV1e9XWIGGAhQWgw/htFOolgzQ8txahl3HYg+ocEEfbCxS8v1mZFCpIwUcAfrhY0FCXKJePCMad4zbpyZdaSOSTTpj8pqoVtZU7gc73/PGdx5O4Wk1L6WClL9W/71e3bDUwak6RhMTGVEwsGOieGZc1qManSvetr7KCaF9z7DELqvTmglaNwQVNUefldbcVxjLQmVStJLCjzW5AvexYxPiyu/lIYpDIQA5NVY92rRzue1c4F4WFIlM10K19U6skEIyWUbXqIM0o5kY1SJ7INhtyf53zoH4VS5eFJo5tGbKepHAMSkkMBtyVIW7DC144xlHQuptl50mRUdozqUOLWwDvQI3HI35AxqPQ/wAazK6RyZUl3IVfLfYsdh6XGwvvqONAwtKtuVk6qkTo8mVeSj5bkMCTVgkAaKs+3AxmPizwXndM2bzhBk1LpEal0a/iFoP2XIIugSW742tHuj3OJUcmx09tv8/4wQQ28SsSSvmTpXhTMZmKWWGIskAuQ6lGnYk7MRdBSTXGBi5NipcAlQaJrYccngcjH1B1HJQspMsKv2rQGZt9l4s2fc177XipeJfA+UaE1lYUzErCKHQWVQ7A1ek6WCqGc+mjpoDCThaRusIMR9seasaN4v8Aw0mymT81hl6h+KRHfW+pqUaGjA1DUBd8LikQ9PmddSo7ji9BYWACRdHeiP1w7oG8otbMwh5OJnR+szZWVZoHMci8MK77EUdiCNqxLGTh8olxMsvYBAUPtuXBXav3T3w2ehv5KTaGEbnSGBBFgkVWxB24xmy6YGErhpyUOklLEk8k2cetMxFEkj2xe/Af4cpnVkZ2f0lNOkqo9QYkteo8AbbHfF0j/CnJQTgvVEqFVyzLqY0FAocn+It9BzgSMrAOmAsRy2aaNtSGiO+Os3nGkILtqrj7kk8fMnF5/FDwNHlZVlgYBJyx8skDSRRaiaAS2AA+XOK4uXiOXiQafODSF639J0aLI2PD7X/XAc4NuqUqTqrgwIFhYLN0n5j+eJX/AIRlOTfNqU8uKTy3GqmsgMPTW4+/bAbVa7CvW4KrSEuCuv4RfiLFlUky+ak0ozqY2IJAJAVgxHwrSob+Rxqr5+LNIWgm1qjFC0T7WKJWxs3I498fKyrZobk4n9OzU8TDymlQk7iNirH/ANP+DhjC5LlXXxREx6wSC5KBd/3yRGDQJFavn29wcWXpP4twZeFI8yMw8ygh/QCfialLO6lqBA47YzjNdEzs581cpmAQLZtLngAatRF8C+TgC6sx3Nn6j/OEAkzKq7ERdWjxj4zXMZp5soJIBKgWTcAuQeSENbgJ35GCc/4sTTwRI8cRzERUjMMW1MFPwsFoNvpYhjpOgmrrFY6F4ZbMyGPzYYTp1DzmKhtwKUhTZ3uvYHBfN/hvJE8CNmISZ5BEpQSEBjxqJjWh9Lw8tCkZOUKy0STSSSZqU6QCRo3LMT6UWxSCz3G2BLMykgEj6H3+mLj1v8LM7lgfSskepFDq6gEuQF9LepRqIXet6wM8P+G0kz65TNMYSTotab18qps1v8N77kYYNJbq2+yxIwq6WwguNSz/AOD5TMmJGlZJIi0MoUaVkUWY5io9Kt2axyBvvjNg3lvpkQEo/qVrB2NMh/SvljC5WMJqDLM7Kii2YgADkk8DFhj/AA6zxkMf5dwV5ZqVPqGJAP2N4G9M6++Xn86EaOxUEgFdrXUDqo1vRGNx8M+KIs7D5kXpI2dCd0O+3zHcHuPYgjGcIJAMpZWewfg7OVBM8KnuNLmvvpF4WNOPVIu7qp7qxAI+oJwsJKEnmvnGOr3w/mMiVAbkHCwsK9xa4QuukwPY6dkf8KeNzkydUZkUgAANp0+5Aoizt+mGev8AioZomRk/aNtwNKKp9CqeWO5LMedgABhYWLEl2VzYsgUGXLmlG9E18hucNMtc4WFhJvCbIJ97p3L0DqO4Burq/lfbDrdTfzRKlRMPh8v0afaq3+5JJ7k4WFjAXlYmwVgyn4m9RUiswW/71Rv5st/zxcOkfjpwMxl692ia/wD9H/8A6x7hYO602Rbpn40ZMsRL5w3oOUBBA2BIRrBO5IA744Xxxk5epwlZNOWy0ZZTof1SScnTp1bJY3HJb3wsLGKwGq3coH4xeNYMxl4YMvJrDSF5CFZaCikHrUXZcnb+EYneEs/F0/p+XErANMDLp0ltWr4dwNttA3+eFhYk6wVmsDjp6oin4gZEUXlAatwscg39rC/zxiuazjOGGldzfFVvd0KBPayDj3CwocRhdn8VgCuHgXxwmRiI0EvJIPM/h0jZWQKO24Kn32PbEPqPj+WXMNI1/wDMDrpY0umgukN8he45O+FhYDvmEFEUAy4JVqy/VpOoOWHkSgIVEc8ZMZNRFmXTRUggEE7jzHHAGM2zWeVnBVaoIlnk0ptjt+8d+9UOcLCwxeSNJxHqoCk2nUD25n0Tms4N9AlDZfPRsLH5fWo7BlZV1fWpCL+eFhY525Xt8TdkHoqRG2lgfY3+mN9/COVP+HLQGuOaRL0gNzqrVyRpcY8wsdb180MHvV1nGsCnZPpRv5epTjLfGXSIoGzOYihiZomXzg6WpWTSQ4SwusEqdq5e+RhYWFY4tcCEHfM2CpngnwbFAY89l5pSWslGVUUxnZwQpaiFtgNR3UYsuZ8cdPeMO8oZLDAtE5ojhgClgg8HCwsF+xVWMBJHVcL4xyGe/wDtVm1mVSunRItiiTRZAAQBYN8gYwDrnS3ymakhJ9UT0GHet1Ye1ij8sLCxmG8JazQ0wERl/EPqDCjm5vs1H9RRwBzE7OzO7FmYksxNkk8kk8k4WFiqim8Eeg9elykwliNEbEH4WHdWHcf05GFhYyCsc34r5ssSBCoPA0XX3Js4WFhYELL/2Q=="/>
          <p:cNvSpPr>
            <a:spLocks noChangeAspect="1" noChangeArrowheads="1"/>
          </p:cNvSpPr>
          <p:nvPr/>
        </p:nvSpPr>
        <p:spPr bwMode="auto">
          <a:xfrm>
            <a:off x="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2" name="AutoShape 6" descr="data:image/jpeg;base64,/9j/4AAQSkZJRgABAQAAAQABAAD/2wCEAAkGBhQSEBUQEhQUFBQWFBUVGBUVFxQUFhUYFxQVFxUWFBQXHSYeFxojGhcWHy8hIycpLCwsHB4xNTAqNSYrLCkBCQoKDgwOGg8PGiwkHxwuKiksKSwpKSwsLCwsLCwsLCksKSwsLCksLCkpLCkpKSkpKSwqLCksKSkpLCkpLCksKf/AABEIAMAApgMBIgACEQEDEQH/xAAbAAACAgMBAAAAAAAAAAAAAAAABQQGAQMHAv/EAEEQAAIBAgMFBAUKBQMFAQAAAAECAAMRBAUhBhIxQXETUWGBIjJSkcEjM3JzgqGxstHhFGJjkvBCU6IVJDRDswf/xAAaAQACAwEBAAAAAAAAAAAAAAAABAIDBQEG/8QAKhEAAgICAQMCBQUBAAAAAAAAAAECAwQRIRIxQRNRBSIyYYEUI3GRscH/2gAMAwEAAhEDEQA/AO4whCABCExeAEbMsetGk1VrkKL2HE62AEg5ftVh6tgHCt7L+ifv0Pvin/8AQcbaklEcXbePRf3I9xlEkWx+jFVkNs7QDC85Nl2bV6ZAou/0R6QP2Jb6OZYqrSKVAlInTfF963P0OAPjfykJWwh9T0VW40odmmRdpc+LuKdNiFQ+sptvN4EchJWT7Vm27WBPc44/aHxiWvghTYrx7j4TErtzouPTXH8sy4VWKfVJ/gsdfa32E82PwH6xrlGYdtSDmwa5DAcLj9rSjyflmeDDByVLA2sB38BfuGvHwi1WRJz+Z8DSLsWA46TM5vmOb1a7bzEgcQo0A7vPxMseUbVr2YFckONL2J3h36c4zHJg3oJyrit9a/tFlhF2Ez+jUbcVjc8iCPxjG8vjJS5TIxkpcxewhCEkSCEIQAIQhADF4iz3aFqFQIqqbqGub8yRy6R7Kbth8+Pqx+LRbJnKMNxFcqcoV7iYqbX1jwCDyJ/EzU+1Vc/6lHRR8ZCw+V1H5bo720+7jGmGyVF1a7Hx0HumU8izzJidVWVdztpe74F262KqF6o3yFsDwAF+GmnMybTyCn/qVelvjGYFhYcO6Eg75ta2bNNMoRSlNv8ALNWHwqU9EVV6AD75umISltvuMkHN6N1D92h6H94qlidN4FTwItK9UTdJB4g2lsHwL2rT2Ynl0uCDzE9QlhTrfDIVI6WPEaHynuFdbPfk2nmISprTPPXV+nNxJ2StauvX9J0ETmAxvYntbX3SDbv1lvwG2mHqAAsaZ7nFvvGk1cJ/I/5Nf4fCUqm0uzLDCa6WIVhdSGHeCDNkeHAhCEACEIQAR5htMqEqgLMCQSdACOPiYhbMS9YVXsTw4aAeHvvNON+cf6b/AJjNBmPbbKb0+xwssxI+XV96mO8aGSIg+44ntBCEJw6EIQgARXm1CzBxz0PURpNWLobyEc+XUSUXpkJraEMITUcQN7s1DO/sIC7D6QHq/atGFyK6DEU95SOfEdRNCNcXkp0qI4SrT7Msu+vpBiRezA20DAldATow1kUjdcryOo+I985NGbn1cKfsacwF6Tj+UxanAdI1xY+Tb6J/AxRSPoiPYT+Vmr8Bf7c19yRh8U9M3RmU/wApIlw2R2hrVahp1G3lA4kelfqOPOUqXjYPA2Q1COJjyNbL6VDbXJcYQhJmOEIQgBz/ABvztT6x/wAxmmbsb86/1j/nM0zDl3IkvKq+69uTaefL4xzaVu/OWHD1t9Q3ePv5yiaGKn4PUIQlRcEJqxOLSmAajBb8L8W8FUasegM8U+2qfN0+zX264N+q0VO8ftFfOSUWyLZIJsLmwA4k6AdSdBIqZgX+YRq38w9CkOtVtD9kNJlLZ9Lhqxauw1+UtuA/y0h6A8wTGgligkc2yv0dlt5i1eoSCbmlSuieIL+u/vUeEdYTBJSXcpIqL3KAo6m3E+Jm6Y3tbc+6T6mR0kJdrMJegKwF2ontPEpa1Uf23PVRKzi1uoYcteoPH9Z0Ei+nEd3f4Sh/wvZO+HP/AK2sPGm3pUz/AG3XqpnVyii+tTi0/JFqi6nxB/CJcP6o6RphEKqUY3KltSbndud3U8fRtFWG9WN4fHUg+BrpdkX40bZaNk9oDRUI+qE8RxX9RKse7v0/zyvGarYWm3j1KSbYfF8qULIwi+3J1LD4lXUMpBB5ibZzfLM3eg11OnNTwP6S8ZTnCV1uuhHFTxEhZU4fwLUZEbePIwhMQlQyUDGfOP8AWP8AnaaZ4Z/lqqnlVqEdC7fGZdwAWJAA4kmwHUnhMOX1MJRaejMZZNX4p5j4xdhKFWt8zTLL/uPenT6hiN5vsgxzhNkhxr1GqH2EvSp+I0O83mfKRceOSUE0zNTMU3iiXq1BxSkN9h9Ig7qfaIm2nl9ep67CgvspapV86hG6v2VPWNsPhlpqERVRRwVQFHuE2SGki7kiYLKaVIlkX0zxdiXqHq7XPle0lwi/CbQ0KmJqYNKgNekFL09QQDwIv6w1F7cLiS02HCGEV43abD0qyYZqqmu5stJfTfUXF1W+4PFrCUrMdsKuIy7MVf5CrRJKNRZgTQFfc3wTrcGnVU/vIA2nQ/LArUxODq9qmJVCgzDC01CV7MQN91pNdgLi6XGnC+NL8kXIuOVbaLiHFPcaj21Mvhna1qhAIqUz7FamwN0N9BcXlIx2Y1X/AOm4kNXbFNgKhptSQ1GqVlqUt5aqCwNNhvBrkAXvyEtuG2fWpUxOGKt/C1TTxuGr07Dsqj+v2T/6XDgVB4MeIk/Z7ZEUEwpqVC9TDUq1IMvoq4quCSwOt7KPO8l1Qh2OcslbN7RDFIwZDSxFIha9Bj6VJyL/AGlI1VuYkPazC2eniB9S/RjemT0f0ftyxhACSALm1zYXNuFzzmnMMEtak9FuDqVvzFxoR4g2PlF+pb4OtcFExS2YN3+ifhENHgep/GWBLshV9HBKN4OhIb7xfoZXMIx9Pe5VHHkGtr48fujmL3ZPAh0XSfuiXhku/QX/AM90nyNgV0Ld/wCElT0lUemCR5zNt9W+UvuZRCTYS9bOZX2SXPEyr7IulSuQeXD+bvtOgqIpbap8R7D2NjutdUlywhMwlA4cvx77td27qtS/Qu15vRlStSrOqsqPZt4AgK9lLi+gKndN+QDTTmA+Vq/WVPztChZ0KNrxVh3gi2vUGJ5OK6oKfv3KVlq21peOx0MzEU7MY41MOAxu9Mmk5PElLbrH6SlW843vMtrkeXYj43HJRQ1KrBEBUFm0ALMFX3kgRFmGe4qpiamGwNKi3Yhe2q4h3VAzjeWlTFMEs27qTwFxK0cPiUq4/AuXxdA3c0GN6ww+IBtUwrt6zI4cGm3sqQQTaY2LzXEmm2Mo0v4oVN2liaW8KNZMRh1FLtVFSwK1KaoxU2IPujKqSW+5DZHzrMKdfFK2Pw9Z1QPhquEV3qKmI3e2o1KSoQKi1ae+FJ1uo5yNlOX7wwOJWtZ66tQWurdo+Hr0jUfBrVPF/ki9Cop9bS/Ii24HZZ8QMTWxg7GpiKuHdUpuGbDjDWNEipaxqXuSQLa2llw+WUqdR6qU0V6hBdlUBnIvYsRxtczrtUVpBrZQcNsPiK+GAqBMPWZsdRqjV1NHEVXqKadtWtU3XW5Gl7y91cppOtMVEWp2RBQso9Fgu7vKOWl/DWTISiVjkSS0AWwsOAhIWY5zSoWFVwGPqoAWqN9Gmt2byFotqZpiavzVMYdPbrenVP0aCmy9XbykdeWdHlfEKil3ZUUcWYhVHUnQSv4rbNTphqZrf1D8nR/vI3n+yp6xXmeUDfWpUZ67cmqkPunnuJbcTyAnkzq14K5Sa4NVMOXerUZS9QhiEXdQEKF9EEknQC5J1tyifNsPu1Cw4VPzcD91jHsjZhht9PEEMPLl7oxjz1Ym/JX6koJuPsyNSSygeE0Yqpc9mvE8fAfqZ7r4jdW44ngP85CYwtDdFzqx1Jm1nZPpx6I92JfDsP1ZepPsv9JGDc0ipTQrYzpGVZgK1MOPPwPMTm0cbN5t2VXdPqMbHwPIzJx7Ol6fZm9fV1La7ov0J5BvCaJnHM8f89U+sf8AO0X4PE2reD+j5/6fiJNzVrVKp/qVPztEzcuoP3y/M1KCiU/DKFJWWPxx/wBLbkWL7LFAH1a4CH6aAmmfNd5fJe6XCc+cF0uDutoyn2XU3U+TAeV5eMrx4r0UrDTeW5Hsngyno1x5Tzcu2xmuW0eKmUI2ITFekKiU3pAg2DI5UkMOdioI7tZLWmBewAubmwAuTxJ8ZmacXjEpIalR1RBxZyFHvMjy+C3g3QiOptC9TTDUSw/3a16NPqqkdo/kAPGR6mVtV/8AJqtW/pj5KiPDslN3H02aDSXcO5Or7TUt4pRDYhxoVo2ZVP8APVJCL0Jv4SHU/ia3zlQUE/26Gr9GxDD8ijrJlOmFUKoCgcAAAB0A0EzIueuxLp9yPg8up0r9mgUn1m1Lt9Oo12bzMkQmJU22dNGOobyEcxqOo/aIpZQYix1DdcjkdR0P+GWQZTavJohCEtKBP/C2rNfqvQ/veSJtx6aBxy49D+9pswWXvUNlHnL/AJrH7mnTOKrXjRGAvpHOU7OvUILCwj7KdmVSzNqY9RABYRyvHS5kUWZDfETzRp7qgd0JshGxU5RnjfKuP6lQ/wDMxY0m5w18RV+scf8AMyE3CF0upmpg0+njpPu9v+x3h2sxXv1H4GMcnz5MKalOrvbrntKYRWdix0qooUcb7r/aMUk6BhysZNVri/fMFM89h27i4+xMxe0uIq6UlGHX2ntVq+SA7ieZbpFqYYb4quWq1QbipVO+w+jfRPsgTfCd2OuTZYaVXeUMOYnu8X5NX0KHlqPjJ8WktMZi9ozeYhCRJhCEIAEh5tQum9zX8DJkGW4seBnU9MjJbWiuQnqrS3WKnkbTzGBQwwuLGXPIETslKjlrKbHuy+MsxpnnqPjHMWepa9wRaYQhNM6EIQgBx/Mvn6v1tT/6NIpkrMvn6v1tT87SMZWehj9KG1E3UdB+E24RuK93DoeE0YX1F6Ce97dYN5Hof3mH2k0eDqn6d7+7aJkIQkjZNmGrbjhvf05yw+MrJjrLK+9TseK6fpITXkuqfglQmTMSgYCEIQAJkTEIALc2oahx0Pwi6WDEUt5SvePv5SvkS+D2haxaYTZhq+44ccjf9ZrgBLI7T4K0dBw1YMoYcxNsUbOFuys3Lh0jebie1s6EIQnQOQZqhFarcEfK1PztIs63isop1PWUaxFjthqbapofCR0adebHWpIqeCPya9PjNzLcWnpsCaJNI8VJ+/WYmBZxNnish/vS17v/AE24apddeI0PlNsi0Ws/g34jhJUkjZx7PUrTCScur7rjubQ/CRoQYwnp7LIZiasJX30B58D1E2xdjiewhCE4dCEw7hRckADiSbD3xPi9qaY0pA1T3jRf7jx8hJKLZXO2Fa3J6HVohzCovbbikMx13RqQed7cItxOMr1tHfcX2E9EeZ4mTdm8Kq11sBzl9MF1pPyZss+M5qEUNsHs47atoI9weR005XPjGImZuQrjD6UNGFW3CZhCTAIQhAAmDMwMAKJtMv8A3LeIX8Iql1zbZwVn7S9jYD3SuZ9svUppv020HEWEyrcWbk5eDKng2WWNprkVVBp48R1kuk+8A3eIqp4SqxsHJ6W/SNaGU1KKfKEkFiQTyvxEojVJRcvA5Th2Y++prnwj1CEJEvJ2U1rMV5HXzEbSo1M3SmwIO8wN7Lrz58p4xWcYyuD2SGineurnT2zw8u6T/SWT51pfcYpkpPp2iz47NaVEXq1FTuDGxPReJiOvtrTbSkyAe09z7lX4+6VZssAa7glzxZ7knzM2rQHdGYYcF3HniuS+rX8DOvikrsoNU1WudLNYdBawk+llT8km/YbLQ1QuQLDThOgCkO4S79JB99mLkYNfqPbb/Jz4ZRV9mT8oyeotVWK6DjLnuDumbSUcWuL2iqGHVB7X+gJmEI0NhCEIAEIQgAQhCABPFWkGBB4Ge4QAW4PIqdM3AE9Zzgu0pEDiNR5RhMETjimtHSiUMsqObBSOsiZtszXHpMxK+yugHlz4zoqoBwEHQEWMhVVCp7S/srnDrWjmuTZPvuFUaAzoWFwCooWw4TOGwCISVAF5Jl859b2QpqVa0LsXkNKpxUe6IMbsGp1Q2lwhK9DMbJQ+libZvJv4dN06m51jmEJ0i229sIQhA4EIQgAQhCABCEIAf//Z"/>
          <p:cNvSpPr>
            <a:spLocks noChangeAspect="1" noChangeArrowheads="1"/>
          </p:cNvSpPr>
          <p:nvPr/>
        </p:nvSpPr>
        <p:spPr bwMode="auto">
          <a:xfrm>
            <a:off x="0" y="-876300"/>
            <a:ext cx="1581150" cy="1828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4" name="AutoShape 8" descr="data:image/jpeg;base64,/9j/4AAQSkZJRgABAQAAAQABAAD/2wCEAAkGBhQSEBUQEhQUFBQWFBUVGBUVFxQUFhUYFxQVFxUWFBQXHSYeFxojGhcWHy8hIycpLCwsHB4xNTAqNSYrLCkBCQoKDgwOGg8PGiwkHxwuKiksKSwpKSwsLCwsLCwsLCksKSwsLCksLCkpLCkpKSkpKSwqLCksKSkpLCkpLCksKf/AABEIAMAApgMBIgACEQEDEQH/xAAbAAACAgMBAAAAAAAAAAAAAAAABQQGAQMHAv/EAEEQAAIBAgMFBAUKBQMFAQAAAAECAAMRBAUhBhIxQXETUWGBIjJSkcEjM3JzgqGxstHhFGJjkvBCU6IVJDRDswf/xAAaAQACAwEBAAAAAAAAAAAAAAAABAIDBQEG/8QAKhEAAgICAQMCBQUBAAAAAAAAAAECAwQRIRIxQRNRBSIyYYEUI3GRscH/2gAMAwEAAhEDEQA/AO4whCABCExeAEbMsetGk1VrkKL2HE62AEg5ftVh6tgHCt7L+ifv0Pvin/8AQcbaklEcXbePRf3I9xlEkWx+jFVkNs7QDC85Nl2bV6ZAou/0R6QP2Jb6OZYqrSKVAlInTfF963P0OAPjfykJWwh9T0VW40odmmRdpc+LuKdNiFQ+sptvN4EchJWT7Vm27WBPc44/aHxiWvghTYrx7j4TErtzouPTXH8sy4VWKfVJ/gsdfa32E82PwH6xrlGYdtSDmwa5DAcLj9rSjyflmeDDByVLA2sB38BfuGvHwi1WRJz+Z8DSLsWA46TM5vmOb1a7bzEgcQo0A7vPxMseUbVr2YFckONL2J3h36c4zHJg3oJyrit9a/tFlhF2Ez+jUbcVjc8iCPxjG8vjJS5TIxkpcxewhCEkSCEIQAIQhADF4iz3aFqFQIqqbqGub8yRy6R7Kbth8+Pqx+LRbJnKMNxFcqcoV7iYqbX1jwCDyJ/EzU+1Vc/6lHRR8ZCw+V1H5bo720+7jGmGyVF1a7Hx0HumU8izzJidVWVdztpe74F262KqF6o3yFsDwAF+GmnMybTyCn/qVelvjGYFhYcO6Eg75ta2bNNMoRSlNv8ALNWHwqU9EVV6AD75umISltvuMkHN6N1D92h6H94qlidN4FTwItK9UTdJB4g2lsHwL2rT2Ynl0uCDzE9QlhTrfDIVI6WPEaHynuFdbPfk2nmISprTPPXV+nNxJ2StauvX9J0ETmAxvYntbX3SDbv1lvwG2mHqAAsaZ7nFvvGk1cJ/I/5Nf4fCUqm0uzLDCa6WIVhdSGHeCDNkeHAhCEACEIQAR5htMqEqgLMCQSdACOPiYhbMS9YVXsTw4aAeHvvNON+cf6b/AJjNBmPbbKb0+xwssxI+XV96mO8aGSIg+44ntBCEJw6EIQgARXm1CzBxz0PURpNWLobyEc+XUSUXpkJraEMITUcQN7s1DO/sIC7D6QHq/atGFyK6DEU95SOfEdRNCNcXkp0qI4SrT7Msu+vpBiRezA20DAldATow1kUjdcryOo+I985NGbn1cKfsacwF6Tj+UxanAdI1xY+Tb6J/AxRSPoiPYT+Vmr8Bf7c19yRh8U9M3RmU/wApIlw2R2hrVahp1G3lA4kelfqOPOUqXjYPA2Q1COJjyNbL6VDbXJcYQhJmOEIQgBz/ABvztT6x/wAxmmbsb86/1j/nM0zDl3IkvKq+69uTaefL4xzaVu/OWHD1t9Q3ePv5yiaGKn4PUIQlRcEJqxOLSmAajBb8L8W8FUasegM8U+2qfN0+zX264N+q0VO8ftFfOSUWyLZIJsLmwA4k6AdSdBIqZgX+YRq38w9CkOtVtD9kNJlLZ9Lhqxauw1+UtuA/y0h6A8wTGgligkc2yv0dlt5i1eoSCbmlSuieIL+u/vUeEdYTBJSXcpIqL3KAo6m3E+Jm6Y3tbc+6T6mR0kJdrMJegKwF2ontPEpa1Uf23PVRKzi1uoYcteoPH9Z0Ei+nEd3f4Sh/wvZO+HP/AK2sPGm3pUz/AG3XqpnVyii+tTi0/JFqi6nxB/CJcP6o6RphEKqUY3KltSbndud3U8fRtFWG9WN4fHUg+BrpdkX40bZaNk9oDRUI+qE8RxX9RKse7v0/zyvGarYWm3j1KSbYfF8qULIwi+3J1LD4lXUMpBB5ibZzfLM3eg11OnNTwP6S8ZTnCV1uuhHFTxEhZU4fwLUZEbePIwhMQlQyUDGfOP8AWP8AnaaZ4Z/lqqnlVqEdC7fGZdwAWJAA4kmwHUnhMOX1MJRaejMZZNX4p5j4xdhKFWt8zTLL/uPenT6hiN5vsgxzhNkhxr1GqH2EvSp+I0O83mfKRceOSUE0zNTMU3iiXq1BxSkN9h9Ig7qfaIm2nl9ep67CgvspapV86hG6v2VPWNsPhlpqERVRRwVQFHuE2SGki7kiYLKaVIlkX0zxdiXqHq7XPle0lwi/CbQ0KmJqYNKgNekFL09QQDwIv6w1F7cLiS02HCGEV43abD0qyYZqqmu5stJfTfUXF1W+4PFrCUrMdsKuIy7MVf5CrRJKNRZgTQFfc3wTrcGnVU/vIA2nQ/LArUxODq9qmJVCgzDC01CV7MQN91pNdgLi6XGnC+NL8kXIuOVbaLiHFPcaj21Mvhna1qhAIqUz7FamwN0N9BcXlIx2Y1X/AOm4kNXbFNgKhptSQ1GqVlqUt5aqCwNNhvBrkAXvyEtuG2fWpUxOGKt/C1TTxuGr07Dsqj+v2T/6XDgVB4MeIk/Z7ZEUEwpqVC9TDUq1IMvoq4quCSwOt7KPO8l1Qh2OcslbN7RDFIwZDSxFIha9Bj6VJyL/AGlI1VuYkPazC2eniB9S/RjemT0f0ftyxhACSALm1zYXNuFzzmnMMEtak9FuDqVvzFxoR4g2PlF+pb4OtcFExS2YN3+ifhENHgep/GWBLshV9HBKN4OhIb7xfoZXMIx9Pe5VHHkGtr48fujmL3ZPAh0XSfuiXhku/QX/AM90nyNgV0Ld/wCElT0lUemCR5zNt9W+UvuZRCTYS9bOZX2SXPEyr7IulSuQeXD+bvtOgqIpbap8R7D2NjutdUlywhMwlA4cvx77td27qtS/Qu15vRlStSrOqsqPZt4AgK9lLi+gKndN+QDTTmA+Vq/WVPztChZ0KNrxVh3gi2vUGJ5OK6oKfv3KVlq21peOx0MzEU7MY41MOAxu9Mmk5PElLbrH6SlW843vMtrkeXYj43HJRQ1KrBEBUFm0ALMFX3kgRFmGe4qpiamGwNKi3Yhe2q4h3VAzjeWlTFMEs27qTwFxK0cPiUq4/AuXxdA3c0GN6ww+IBtUwrt6zI4cGm3sqQQTaY2LzXEmm2Mo0v4oVN2liaW8KNZMRh1FLtVFSwK1KaoxU2IPujKqSW+5DZHzrMKdfFK2Pw9Z1QPhquEV3qKmI3e2o1KSoQKi1ae+FJ1uo5yNlOX7wwOJWtZ66tQWurdo+Hr0jUfBrVPF/ki9Cop9bS/Ii24HZZ8QMTWxg7GpiKuHdUpuGbDjDWNEipaxqXuSQLa2llw+WUqdR6qU0V6hBdlUBnIvYsRxtczrtUVpBrZQcNsPiK+GAqBMPWZsdRqjV1NHEVXqKadtWtU3XW5Gl7y91cppOtMVEWp2RBQso9Fgu7vKOWl/DWTISiVjkSS0AWwsOAhIWY5zSoWFVwGPqoAWqN9Gmt2byFotqZpiavzVMYdPbrenVP0aCmy9XbykdeWdHlfEKil3ZUUcWYhVHUnQSv4rbNTphqZrf1D8nR/vI3n+yp6xXmeUDfWpUZ67cmqkPunnuJbcTyAnkzq14K5Sa4NVMOXerUZS9QhiEXdQEKF9EEknQC5J1tyifNsPu1Cw4VPzcD91jHsjZhht9PEEMPLl7oxjz1Ym/JX6koJuPsyNSSygeE0Yqpc9mvE8fAfqZ7r4jdW44ngP85CYwtDdFzqx1Jm1nZPpx6I92JfDsP1ZepPsv9JGDc0ipTQrYzpGVZgK1MOPPwPMTm0cbN5t2VXdPqMbHwPIzJx7Ol6fZm9fV1La7ov0J5BvCaJnHM8f89U+sf8AO0X4PE2reD+j5/6fiJNzVrVKp/qVPztEzcuoP3y/M1KCiU/DKFJWWPxx/wBLbkWL7LFAH1a4CH6aAmmfNd5fJe6XCc+cF0uDutoyn2XU3U+TAeV5eMrx4r0UrDTeW5Hsngyno1x5Tzcu2xmuW0eKmUI2ITFekKiU3pAg2DI5UkMOdioI7tZLWmBewAubmwAuTxJ8ZmacXjEpIalR1RBxZyFHvMjy+C3g3QiOptC9TTDUSw/3a16NPqqkdo/kAPGR6mVtV/8AJqtW/pj5KiPDslN3H02aDSXcO5Or7TUt4pRDYhxoVo2ZVP8APVJCL0Jv4SHU/ia3zlQUE/26Gr9GxDD8ijrJlOmFUKoCgcAAAB0A0EzIueuxLp9yPg8up0r9mgUn1m1Lt9Oo12bzMkQmJU22dNGOobyEcxqOo/aIpZQYix1DdcjkdR0P+GWQZTavJohCEtKBP/C2rNfqvQ/veSJtx6aBxy49D+9pswWXvUNlHnL/AJrH7mnTOKrXjRGAvpHOU7OvUILCwj7KdmVSzNqY9RABYRyvHS5kUWZDfETzRp7qgd0JshGxU5RnjfKuP6lQ/wDMxY0m5w18RV+scf8AMyE3CF0upmpg0+njpPu9v+x3h2sxXv1H4GMcnz5MKalOrvbrntKYRWdix0qooUcb7r/aMUk6BhysZNVri/fMFM89h27i4+xMxe0uIq6UlGHX2ntVq+SA7ieZbpFqYYb4quWq1QbipVO+w+jfRPsgTfCd2OuTZYaVXeUMOYnu8X5NX0KHlqPjJ8WktMZi9ozeYhCRJhCEIAEh5tQum9zX8DJkGW4seBnU9MjJbWiuQnqrS3WKnkbTzGBQwwuLGXPIETslKjlrKbHuy+MsxpnnqPjHMWepa9wRaYQhNM6EIQgBx/Mvn6v1tT/6NIpkrMvn6v1tT87SMZWehj9KG1E3UdB+E24RuK93DoeE0YX1F6Ce97dYN5Hof3mH2k0eDqn6d7+7aJkIQkjZNmGrbjhvf05yw+MrJjrLK+9TseK6fpITXkuqfglQmTMSgYCEIQAJkTEIALc2oahx0Pwi6WDEUt5SvePv5SvkS+D2haxaYTZhq+44ccjf9ZrgBLI7T4K0dBw1YMoYcxNsUbOFuys3Lh0jebie1s6EIQnQOQZqhFarcEfK1PztIs63isop1PWUaxFjthqbapofCR0adebHWpIqeCPya9PjNzLcWnpsCaJNI8VJ+/WYmBZxNnish/vS17v/AE24apddeI0PlNsi0Ws/g34jhJUkjZx7PUrTCScur7rjubQ/CRoQYwnp7LIZiasJX30B58D1E2xdjiewhCE4dCEw7hRckADiSbD3xPi9qaY0pA1T3jRf7jx8hJKLZXO2Fa3J6HVohzCovbbikMx13RqQed7cItxOMr1tHfcX2E9EeZ4mTdm8Kq11sBzl9MF1pPyZss+M5qEUNsHs47atoI9weR005XPjGImZuQrjD6UNGFW3CZhCTAIQhAAmDMwMAKJtMv8A3LeIX8Iql1zbZwVn7S9jYD3SuZ9svUppv020HEWEyrcWbk5eDKng2WWNprkVVBp48R1kuk+8A3eIqp4SqxsHJ6W/SNaGU1KKfKEkFiQTyvxEojVJRcvA5Th2Y++prnwj1CEJEvJ2U1rMV5HXzEbSo1M3SmwIO8wN7Lrz58p4xWcYyuD2SGineurnT2zw8u6T/SWT51pfcYpkpPp2iz47NaVEXq1FTuDGxPReJiOvtrTbSkyAe09z7lX4+6VZssAa7glzxZ7knzM2rQHdGYYcF3HniuS+rX8DOvikrsoNU1WudLNYdBawk+llT8km/YbLQ1QuQLDThOgCkO4S79JB99mLkYNfqPbb/Jz4ZRV9mT8oyeotVWK6DjLnuDumbSUcWuL2iqGHVB7X+gJmEI0NhCEIAEIQgAQhCABPFWkGBB4Ge4QAW4PIqdM3AE9Zzgu0pEDiNR5RhMETjimtHSiUMsqObBSOsiZtszXHpMxK+yugHlz4zoqoBwEHQEWMhVVCp7S/srnDrWjmuTZPvuFUaAzoWFwCooWw4TOGwCISVAF5Jl859b2QpqVa0LsXkNKpxUe6IMbsGp1Q2lwhK9DMbJQ+libZvJv4dN06m51jmEJ0i229sIQhA4EIQgAQhCABCEIAf//Z"/>
          <p:cNvSpPr>
            <a:spLocks noChangeAspect="1" noChangeArrowheads="1"/>
          </p:cNvSpPr>
          <p:nvPr/>
        </p:nvSpPr>
        <p:spPr bwMode="auto">
          <a:xfrm>
            <a:off x="0" y="-876300"/>
            <a:ext cx="1581150" cy="1828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6" name="AutoShape 10" descr="data:image/jpeg;base64,/9j/4AAQSkZJRgABAQAAAQABAAD/2wCEAAkGBhQSEBUQEhQUFBQWFBUVGBUVFxQUFhUYFxQVFxUWFBQXHSYeFxojGhcWHy8hIycpLCwsHB4xNTAqNSYrLCkBCQoKDgwOGg8PGiwkHxwuKiksKSwpKSwsLCwsLCwsLCksKSwsLCksLCkpLCkpKSkpKSwqLCksKSkpLCkpLCksKf/AABEIAMAApgMBIgACEQEDEQH/xAAbAAACAgMBAAAAAAAAAAAAAAAABQQGAQMHAv/EAEEQAAIBAgMFBAUKBQMFAQAAAAECAAMRBAUhBhIxQXETUWGBIjJSkcEjM3JzgqGxstHhFGJjkvBCU6IVJDRDswf/xAAaAQACAwEBAAAAAAAAAAAAAAAABAIDBQEG/8QAKhEAAgICAQMCBQUBAAAAAAAAAAECAwQRIRIxQRNRBSIyYYEUI3GRscH/2gAMAwEAAhEDEQA/AO4whCABCExeAEbMsetGk1VrkKL2HE62AEg5ftVh6tgHCt7L+ifv0Pvin/8AQcbaklEcXbePRf3I9xlEkWx+jFVkNs7QDC85Nl2bV6ZAou/0R6QP2Jb6OZYqrSKVAlInTfF963P0OAPjfykJWwh9T0VW40odmmRdpc+LuKdNiFQ+sptvN4EchJWT7Vm27WBPc44/aHxiWvghTYrx7j4TErtzouPTXH8sy4VWKfVJ/gsdfa32E82PwH6xrlGYdtSDmwa5DAcLj9rSjyflmeDDByVLA2sB38BfuGvHwi1WRJz+Z8DSLsWA46TM5vmOb1a7bzEgcQo0A7vPxMseUbVr2YFckONL2J3h36c4zHJg3oJyrit9a/tFlhF2Ez+jUbcVjc8iCPxjG8vjJS5TIxkpcxewhCEkSCEIQAIQhADF4iz3aFqFQIqqbqGub8yRy6R7Kbth8+Pqx+LRbJnKMNxFcqcoV7iYqbX1jwCDyJ/EzU+1Vc/6lHRR8ZCw+V1H5bo720+7jGmGyVF1a7Hx0HumU8izzJidVWVdztpe74F262KqF6o3yFsDwAF+GmnMybTyCn/qVelvjGYFhYcO6Eg75ta2bNNMoRSlNv8ALNWHwqU9EVV6AD75umISltvuMkHN6N1D92h6H94qlidN4FTwItK9UTdJB4g2lsHwL2rT2Ynl0uCDzE9QlhTrfDIVI6WPEaHynuFdbPfk2nmISprTPPXV+nNxJ2StauvX9J0ETmAxvYntbX3SDbv1lvwG2mHqAAsaZ7nFvvGk1cJ/I/5Nf4fCUqm0uzLDCa6WIVhdSGHeCDNkeHAhCEACEIQAR5htMqEqgLMCQSdACOPiYhbMS9YVXsTw4aAeHvvNON+cf6b/AJjNBmPbbKb0+xwssxI+XV96mO8aGSIg+44ntBCEJw6EIQgARXm1CzBxz0PURpNWLobyEc+XUSUXpkJraEMITUcQN7s1DO/sIC7D6QHq/atGFyK6DEU95SOfEdRNCNcXkp0qI4SrT7Msu+vpBiRezA20DAldATow1kUjdcryOo+I985NGbn1cKfsacwF6Tj+UxanAdI1xY+Tb6J/AxRSPoiPYT+Vmr8Bf7c19yRh8U9M3RmU/wApIlw2R2hrVahp1G3lA4kelfqOPOUqXjYPA2Q1COJjyNbL6VDbXJcYQhJmOEIQgBz/ABvztT6x/wAxmmbsb86/1j/nM0zDl3IkvKq+69uTaefL4xzaVu/OWHD1t9Q3ePv5yiaGKn4PUIQlRcEJqxOLSmAajBb8L8W8FUasegM8U+2qfN0+zX264N+q0VO8ftFfOSUWyLZIJsLmwA4k6AdSdBIqZgX+YRq38w9CkOtVtD9kNJlLZ9Lhqxauw1+UtuA/y0h6A8wTGgligkc2yv0dlt5i1eoSCbmlSuieIL+u/vUeEdYTBJSXcpIqL3KAo6m3E+Jm6Y3tbc+6T6mR0kJdrMJegKwF2ontPEpa1Uf23PVRKzi1uoYcteoPH9Z0Ei+nEd3f4Sh/wvZO+HP/AK2sPGm3pUz/AG3XqpnVyii+tTi0/JFqi6nxB/CJcP6o6RphEKqUY3KltSbndud3U8fRtFWG9WN4fHUg+BrpdkX40bZaNk9oDRUI+qE8RxX9RKse7v0/zyvGarYWm3j1KSbYfF8qULIwi+3J1LD4lXUMpBB5ibZzfLM3eg11OnNTwP6S8ZTnCV1uuhHFTxEhZU4fwLUZEbePIwhMQlQyUDGfOP8AWP8AnaaZ4Z/lqqnlVqEdC7fGZdwAWJAA4kmwHUnhMOX1MJRaejMZZNX4p5j4xdhKFWt8zTLL/uPenT6hiN5vsgxzhNkhxr1GqH2EvSp+I0O83mfKRceOSUE0zNTMU3iiXq1BxSkN9h9Ig7qfaIm2nl9ep67CgvspapV86hG6v2VPWNsPhlpqERVRRwVQFHuE2SGki7kiYLKaVIlkX0zxdiXqHq7XPle0lwi/CbQ0KmJqYNKgNekFL09QQDwIv6w1F7cLiS02HCGEV43abD0qyYZqqmu5stJfTfUXF1W+4PFrCUrMdsKuIy7MVf5CrRJKNRZgTQFfc3wTrcGnVU/vIA2nQ/LArUxODq9qmJVCgzDC01CV7MQN91pNdgLi6XGnC+NL8kXIuOVbaLiHFPcaj21Mvhna1qhAIqUz7FamwN0N9BcXlIx2Y1X/AOm4kNXbFNgKhptSQ1GqVlqUt5aqCwNNhvBrkAXvyEtuG2fWpUxOGKt/C1TTxuGr07Dsqj+v2T/6XDgVB4MeIk/Z7ZEUEwpqVC9TDUq1IMvoq4quCSwOt7KPO8l1Qh2OcslbN7RDFIwZDSxFIha9Bj6VJyL/AGlI1VuYkPazC2eniB9S/RjemT0f0ftyxhACSALm1zYXNuFzzmnMMEtak9FuDqVvzFxoR4g2PlF+pb4OtcFExS2YN3+ifhENHgep/GWBLshV9HBKN4OhIb7xfoZXMIx9Pe5VHHkGtr48fujmL3ZPAh0XSfuiXhku/QX/AM90nyNgV0Ld/wCElT0lUemCR5zNt9W+UvuZRCTYS9bOZX2SXPEyr7IulSuQeXD+bvtOgqIpbap8R7D2NjutdUlywhMwlA4cvx77td27qtS/Qu15vRlStSrOqsqPZt4AgK9lLi+gKndN+QDTTmA+Vq/WVPztChZ0KNrxVh3gi2vUGJ5OK6oKfv3KVlq21peOx0MzEU7MY41MOAxu9Mmk5PElLbrH6SlW843vMtrkeXYj43HJRQ1KrBEBUFm0ALMFX3kgRFmGe4qpiamGwNKi3Yhe2q4h3VAzjeWlTFMEs27qTwFxK0cPiUq4/AuXxdA3c0GN6ww+IBtUwrt6zI4cGm3sqQQTaY2LzXEmm2Mo0v4oVN2liaW8KNZMRh1FLtVFSwK1KaoxU2IPujKqSW+5DZHzrMKdfFK2Pw9Z1QPhquEV3qKmI3e2o1KSoQKi1ae+FJ1uo5yNlOX7wwOJWtZ66tQWurdo+Hr0jUfBrVPF/ki9Cop9bS/Ii24HZZ8QMTWxg7GpiKuHdUpuGbDjDWNEipaxqXuSQLa2llw+WUqdR6qU0V6hBdlUBnIvYsRxtczrtUVpBrZQcNsPiK+GAqBMPWZsdRqjV1NHEVXqKadtWtU3XW5Gl7y91cppOtMVEWp2RBQso9Fgu7vKOWl/DWTISiVjkSS0AWwsOAhIWY5zSoWFVwGPqoAWqN9Gmt2byFotqZpiavzVMYdPbrenVP0aCmy9XbykdeWdHlfEKil3ZUUcWYhVHUnQSv4rbNTphqZrf1D8nR/vI3n+yp6xXmeUDfWpUZ67cmqkPunnuJbcTyAnkzq14K5Sa4NVMOXerUZS9QhiEXdQEKF9EEknQC5J1tyifNsPu1Cw4VPzcD91jHsjZhht9PEEMPLl7oxjz1Ym/JX6koJuPsyNSSygeE0Yqpc9mvE8fAfqZ7r4jdW44ngP85CYwtDdFzqx1Jm1nZPpx6I92JfDsP1ZepPsv9JGDc0ipTQrYzpGVZgK1MOPPwPMTm0cbN5t2VXdPqMbHwPIzJx7Ol6fZm9fV1La7ov0J5BvCaJnHM8f89U+sf8AO0X4PE2reD+j5/6fiJNzVrVKp/qVPztEzcuoP3y/M1KCiU/DKFJWWPxx/wBLbkWL7LFAH1a4CH6aAmmfNd5fJe6XCc+cF0uDutoyn2XU3U+TAeV5eMrx4r0UrDTeW5Hsngyno1x5Tzcu2xmuW0eKmUI2ITFekKiU3pAg2DI5UkMOdioI7tZLWmBewAubmwAuTxJ8ZmacXjEpIalR1RBxZyFHvMjy+C3g3QiOptC9TTDUSw/3a16NPqqkdo/kAPGR6mVtV/8AJqtW/pj5KiPDslN3H02aDSXcO5Or7TUt4pRDYhxoVo2ZVP8APVJCL0Jv4SHU/ia3zlQUE/26Gr9GxDD8ijrJlOmFUKoCgcAAAB0A0EzIueuxLp9yPg8up0r9mgUn1m1Lt9Oo12bzMkQmJU22dNGOobyEcxqOo/aIpZQYix1DdcjkdR0P+GWQZTavJohCEtKBP/C2rNfqvQ/veSJtx6aBxy49D+9pswWXvUNlHnL/AJrH7mnTOKrXjRGAvpHOU7OvUILCwj7KdmVSzNqY9RABYRyvHS5kUWZDfETzRp7qgd0JshGxU5RnjfKuP6lQ/wDMxY0m5w18RV+scf8AMyE3CF0upmpg0+njpPu9v+x3h2sxXv1H4GMcnz5MKalOrvbrntKYRWdix0qooUcb7r/aMUk6BhysZNVri/fMFM89h27i4+xMxe0uIq6UlGHX2ntVq+SA7ieZbpFqYYb4quWq1QbipVO+w+jfRPsgTfCd2OuTZYaVXeUMOYnu8X5NX0KHlqPjJ8WktMZi9ozeYhCRJhCEIAEh5tQum9zX8DJkGW4seBnU9MjJbWiuQnqrS3WKnkbTzGBQwwuLGXPIETslKjlrKbHuy+MsxpnnqPjHMWepa9wRaYQhNM6EIQgBx/Mvn6v1tT/6NIpkrMvn6v1tT87SMZWehj9KG1E3UdB+E24RuK93DoeE0YX1F6Ce97dYN5Hof3mH2k0eDqn6d7+7aJkIQkjZNmGrbjhvf05yw+MrJjrLK+9TseK6fpITXkuqfglQmTMSgYCEIQAJkTEIALc2oahx0Pwi6WDEUt5SvePv5SvkS+D2haxaYTZhq+44ccjf9ZrgBLI7T4K0dBw1YMoYcxNsUbOFuys3Lh0jebie1s6EIQnQOQZqhFarcEfK1PztIs63isop1PWUaxFjthqbapofCR0adebHWpIqeCPya9PjNzLcWnpsCaJNI8VJ+/WYmBZxNnish/vS17v/AE24apddeI0PlNsi0Ws/g34jhJUkjZx7PUrTCScur7rjubQ/CRoQYwnp7LIZiasJX30B58D1E2xdjiewhCE4dCEw7hRckADiSbD3xPi9qaY0pA1T3jRf7jx8hJKLZXO2Fa3J6HVohzCovbbikMx13RqQed7cItxOMr1tHfcX2E9EeZ4mTdm8Kq11sBzl9MF1pPyZss+M5qEUNsHs47atoI9weR005XPjGImZuQrjD6UNGFW3CZhCTAIQhAAmDMwMAKJtMv8A3LeIX8Iql1zbZwVn7S9jYD3SuZ9svUppv020HEWEyrcWbk5eDKng2WWNprkVVBp48R1kuk+8A3eIqp4SqxsHJ6W/SNaGU1KKfKEkFiQTyvxEojVJRcvA5Th2Y++prnwj1CEJEvJ2U1rMV5HXzEbSo1M3SmwIO8wN7Lrz58p4xWcYyuD2SGineurnT2zw8u6T/SWT51pfcYpkpPp2iz47NaVEXq1FTuDGxPReJiOvtrTbSkyAe09z7lX4+6VZssAa7glzxZ7knzM2rQHdGYYcF3HniuS+rX8DOvikrsoNU1WudLNYdBawk+llT8km/YbLQ1QuQLDThOgCkO4S79JB99mLkYNfqPbb/Jz4ZRV9mT8oyeotVWK6DjLnuDumbSUcWuL2iqGHVB7X+gJmEI0NhCEIAEIQgAQhCABPFWkGBB4Ge4QAW4PIqdM3AE9Zzgu0pEDiNR5RhMETjimtHSiUMsqObBSOsiZtszXHpMxK+yugHlz4zoqoBwEHQEWMhVVCp7S/srnDrWjmuTZPvuFUaAzoWFwCooWw4TOGwCISVAF5Jl859b2QpqVa0LsXkNKpxUe6IMbsGp1Q2lwhK9DMbJQ+libZvJv4dN06m51jmEJ0i229sIQhA4EIQgAQhCABCEIAf//Z"/>
          <p:cNvSpPr>
            <a:spLocks noChangeAspect="1" noChangeArrowheads="1"/>
          </p:cNvSpPr>
          <p:nvPr/>
        </p:nvSpPr>
        <p:spPr bwMode="auto">
          <a:xfrm>
            <a:off x="0" y="-876300"/>
            <a:ext cx="1581150" cy="1828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8" name="AutoShape 12" descr="data:image/jpeg;base64,/9j/4AAQSkZJRgABAQAAAQABAAD/2wCEAAkGBhQSEBUQEhQUFBQWFBUVGBUVFxQUFhUYFxQVFxUWFBQXHSYeFxojGhcWHy8hIycpLCwsHB4xNTAqNSYrLCkBCQoKDgwOGg8PGiwkHxwuKiksKSwpKSwsLCwsLCwsLCksKSwsLCksLCkpLCkpKSkpKSwqLCksKSkpLCkpLCksKf/AABEIAMAApgMBIgACEQEDEQH/xAAbAAACAgMBAAAAAAAAAAAAAAAABQQGAQMHAv/EAEEQAAIBAgMFBAUKBQMFAQAAAAECAAMRBAUhBhIxQXETUWGBIjJSkcEjM3JzgqGxstHhFGJjkvBCU6IVJDRDswf/xAAaAQACAwEBAAAAAAAAAAAAAAAABAIDBQEG/8QAKhEAAgICAQMCBQUBAAAAAAAAAAECAwQRIRIxQRNRBSIyYYEUI3GRscH/2gAMAwEAAhEDEQA/AO4whCABCExeAEbMsetGk1VrkKL2HE62AEg5ftVh6tgHCt7L+ifv0Pvin/8AQcbaklEcXbePRf3I9xlEkWx+jFVkNs7QDC85Nl2bV6ZAou/0R6QP2Jb6OZYqrSKVAlInTfF963P0OAPjfykJWwh9T0VW40odmmRdpc+LuKdNiFQ+sptvN4EchJWT7Vm27WBPc44/aHxiWvghTYrx7j4TErtzouPTXH8sy4VWKfVJ/gsdfa32E82PwH6xrlGYdtSDmwa5DAcLj9rSjyflmeDDByVLA2sB38BfuGvHwi1WRJz+Z8DSLsWA46TM5vmOb1a7bzEgcQo0A7vPxMseUbVr2YFckONL2J3h36c4zHJg3oJyrit9a/tFlhF2Ez+jUbcVjc8iCPxjG8vjJS5TIxkpcxewhCEkSCEIQAIQhADF4iz3aFqFQIqqbqGub8yRy6R7Kbth8+Pqx+LRbJnKMNxFcqcoV7iYqbX1jwCDyJ/EzU+1Vc/6lHRR8ZCw+V1H5bo720+7jGmGyVF1a7Hx0HumU8izzJidVWVdztpe74F262KqF6o3yFsDwAF+GmnMybTyCn/qVelvjGYFhYcO6Eg75ta2bNNMoRSlNv8ALNWHwqU9EVV6AD75umISltvuMkHN6N1D92h6H94qlidN4FTwItK9UTdJB4g2lsHwL2rT2Ynl0uCDzE9QlhTrfDIVI6WPEaHynuFdbPfk2nmISprTPPXV+nNxJ2StauvX9J0ETmAxvYntbX3SDbv1lvwG2mHqAAsaZ7nFvvGk1cJ/I/5Nf4fCUqm0uzLDCa6WIVhdSGHeCDNkeHAhCEACEIQAR5htMqEqgLMCQSdACOPiYhbMS9YVXsTw4aAeHvvNON+cf6b/AJjNBmPbbKb0+xwssxI+XV96mO8aGSIg+44ntBCEJw6EIQgARXm1CzBxz0PURpNWLobyEc+XUSUXpkJraEMITUcQN7s1DO/sIC7D6QHq/atGFyK6DEU95SOfEdRNCNcXkp0qI4SrT7Msu+vpBiRezA20DAldATow1kUjdcryOo+I985NGbn1cKfsacwF6Tj+UxanAdI1xY+Tb6J/AxRSPoiPYT+Vmr8Bf7c19yRh8U9M3RmU/wApIlw2R2hrVahp1G3lA4kelfqOPOUqXjYPA2Q1COJjyNbL6VDbXJcYQhJmOEIQgBz/ABvztT6x/wAxmmbsb86/1j/nM0zDl3IkvKq+69uTaefL4xzaVu/OWHD1t9Q3ePv5yiaGKn4PUIQlRcEJqxOLSmAajBb8L8W8FUasegM8U+2qfN0+zX264N+q0VO8ftFfOSUWyLZIJsLmwA4k6AdSdBIqZgX+YRq38w9CkOtVtD9kNJlLZ9Lhqxauw1+UtuA/y0h6A8wTGgligkc2yv0dlt5i1eoSCbmlSuieIL+u/vUeEdYTBJSXcpIqL3KAo6m3E+Jm6Y3tbc+6T6mR0kJdrMJegKwF2ontPEpa1Uf23PVRKzi1uoYcteoPH9Z0Ei+nEd3f4Sh/wvZO+HP/AK2sPGm3pUz/AG3XqpnVyii+tTi0/JFqi6nxB/CJcP6o6RphEKqUY3KltSbndud3U8fRtFWG9WN4fHUg+BrpdkX40bZaNk9oDRUI+qE8RxX9RKse7v0/zyvGarYWm3j1KSbYfF8qULIwi+3J1LD4lXUMpBB5ibZzfLM3eg11OnNTwP6S8ZTnCV1uuhHFTxEhZU4fwLUZEbePIwhMQlQyUDGfOP8AWP8AnaaZ4Z/lqqnlVqEdC7fGZdwAWJAA4kmwHUnhMOX1MJRaejMZZNX4p5j4xdhKFWt8zTLL/uPenT6hiN5vsgxzhNkhxr1GqH2EvSp+I0O83mfKRceOSUE0zNTMU3iiXq1BxSkN9h9Ig7qfaIm2nl9ep67CgvspapV86hG6v2VPWNsPhlpqERVRRwVQFHuE2SGki7kiYLKaVIlkX0zxdiXqHq7XPle0lwi/CbQ0KmJqYNKgNekFL09QQDwIv6w1F7cLiS02HCGEV43abD0qyYZqqmu5stJfTfUXF1W+4PFrCUrMdsKuIy7MVf5CrRJKNRZgTQFfc3wTrcGnVU/vIA2nQ/LArUxODq9qmJVCgzDC01CV7MQN91pNdgLi6XGnC+NL8kXIuOVbaLiHFPcaj21Mvhna1qhAIqUz7FamwN0N9BcXlIx2Y1X/AOm4kNXbFNgKhptSQ1GqVlqUt5aqCwNNhvBrkAXvyEtuG2fWpUxOGKt/C1TTxuGr07Dsqj+v2T/6XDgVB4MeIk/Z7ZEUEwpqVC9TDUq1IMvoq4quCSwOt7KPO8l1Qh2OcslbN7RDFIwZDSxFIha9Bj6VJyL/AGlI1VuYkPazC2eniB9S/RjemT0f0ftyxhACSALm1zYXNuFzzmnMMEtak9FuDqVvzFxoR4g2PlF+pb4OtcFExS2YN3+ifhENHgep/GWBLshV9HBKN4OhIb7xfoZXMIx9Pe5VHHkGtr48fujmL3ZPAh0XSfuiXhku/QX/AM90nyNgV0Ld/wCElT0lUemCR5zNt9W+UvuZRCTYS9bOZX2SXPEyr7IulSuQeXD+bvtOgqIpbap8R7D2NjutdUlywhMwlA4cvx77td27qtS/Qu15vRlStSrOqsqPZt4AgK9lLi+gKndN+QDTTmA+Vq/WVPztChZ0KNrxVh3gi2vUGJ5OK6oKfv3KVlq21peOx0MzEU7MY41MOAxu9Mmk5PElLbrH6SlW843vMtrkeXYj43HJRQ1KrBEBUFm0ALMFX3kgRFmGe4qpiamGwNKi3Yhe2q4h3VAzjeWlTFMEs27qTwFxK0cPiUq4/AuXxdA3c0GN6ww+IBtUwrt6zI4cGm3sqQQTaY2LzXEmm2Mo0v4oVN2liaW8KNZMRh1FLtVFSwK1KaoxU2IPujKqSW+5DZHzrMKdfFK2Pw9Z1QPhquEV3qKmI3e2o1KSoQKi1ae+FJ1uo5yNlOX7wwOJWtZ66tQWurdo+Hr0jUfBrVPF/ki9Cop9bS/Ii24HZZ8QMTWxg7GpiKuHdUpuGbDjDWNEipaxqXuSQLa2llw+WUqdR6qU0V6hBdlUBnIvYsRxtczrtUVpBrZQcNsPiK+GAqBMPWZsdRqjV1NHEVXqKadtWtU3XW5Gl7y91cppOtMVEWp2RBQso9Fgu7vKOWl/DWTISiVjkSS0AWwsOAhIWY5zSoWFVwGPqoAWqN9Gmt2byFotqZpiavzVMYdPbrenVP0aCmy9XbykdeWdHlfEKil3ZUUcWYhVHUnQSv4rbNTphqZrf1D8nR/vI3n+yp6xXmeUDfWpUZ67cmqkPunnuJbcTyAnkzq14K5Sa4NVMOXerUZS9QhiEXdQEKF9EEknQC5J1tyifNsPu1Cw4VPzcD91jHsjZhht9PEEMPLl7oxjz1Ym/JX6koJuPsyNSSygeE0Yqpc9mvE8fAfqZ7r4jdW44ngP85CYwtDdFzqx1Jm1nZPpx6I92JfDsP1ZepPsv9JGDc0ipTQrYzpGVZgK1MOPPwPMTm0cbN5t2VXdPqMbHwPIzJx7Ol6fZm9fV1La7ov0J5BvCaJnHM8f89U+sf8AO0X4PE2reD+j5/6fiJNzVrVKp/qVPztEzcuoP3y/M1KCiU/DKFJWWPxx/wBLbkWL7LFAH1a4CH6aAmmfNd5fJe6XCc+cF0uDutoyn2XU3U+TAeV5eMrx4r0UrDTeW5Hsngyno1x5Tzcu2xmuW0eKmUI2ITFekKiU3pAg2DI5UkMOdioI7tZLWmBewAubmwAuTxJ8ZmacXjEpIalR1RBxZyFHvMjy+C3g3QiOptC9TTDUSw/3a16NPqqkdo/kAPGR6mVtV/8AJqtW/pj5KiPDslN3H02aDSXcO5Or7TUt4pRDYhxoVo2ZVP8APVJCL0Jv4SHU/ia3zlQUE/26Gr9GxDD8ijrJlOmFUKoCgcAAAB0A0EzIueuxLp9yPg8up0r9mgUn1m1Lt9Oo12bzMkQmJU22dNGOobyEcxqOo/aIpZQYix1DdcjkdR0P+GWQZTavJohCEtKBP/C2rNfqvQ/veSJtx6aBxy49D+9pswWXvUNlHnL/AJrH7mnTOKrXjRGAvpHOU7OvUILCwj7KdmVSzNqY9RABYRyvHS5kUWZDfETzRp7qgd0JshGxU5RnjfKuP6lQ/wDMxY0m5w18RV+scf8AMyE3CF0upmpg0+njpPu9v+x3h2sxXv1H4GMcnz5MKalOrvbrntKYRWdix0qooUcb7r/aMUk6BhysZNVri/fMFM89h27i4+xMxe0uIq6UlGHX2ntVq+SA7ieZbpFqYYb4quWq1QbipVO+w+jfRPsgTfCd2OuTZYaVXeUMOYnu8X5NX0KHlqPjJ8WktMZi9ozeYhCRJhCEIAEh5tQum9zX8DJkGW4seBnU9MjJbWiuQnqrS3WKnkbTzGBQwwuLGXPIETslKjlrKbHuy+MsxpnnqPjHMWepa9wRaYQhNM6EIQgBx/Mvn6v1tT/6NIpkrMvn6v1tT87SMZWehj9KG1E3UdB+E24RuK93DoeE0YX1F6Ce97dYN5Hof3mH2k0eDqn6d7+7aJkIQkjZNmGrbjhvf05yw+MrJjrLK+9TseK6fpITXkuqfglQmTMSgYCEIQAJkTEIALc2oahx0Pwi6WDEUt5SvePv5SvkS+D2haxaYTZhq+44ccjf9ZrgBLI7T4K0dBw1YMoYcxNsUbOFuys3Lh0jebie1s6EIQnQOQZqhFarcEfK1PztIs63isop1PWUaxFjthqbapofCR0adebHWpIqeCPya9PjNzLcWnpsCaJNI8VJ+/WYmBZxNnish/vS17v/AE24apddeI0PlNsi0Ws/g34jhJUkjZx7PUrTCScur7rjubQ/CRoQYwnp7LIZiasJX30B58D1E2xdjiewhCE4dCEw7hRckADiSbD3xPi9qaY0pA1T3jRf7jx8hJKLZXO2Fa3J6HVohzCovbbikMx13RqQed7cItxOMr1tHfcX2E9EeZ4mTdm8Kq11sBzl9MF1pPyZss+M5qEUNsHs47atoI9weR005XPjGImZuQrjD6UNGFW3CZhCTAIQhAAmDMwMAKJtMv8A3LeIX8Iql1zbZwVn7S9jYD3SuZ9svUppv020HEWEyrcWbk5eDKng2WWNprkVVBp48R1kuk+8A3eIqp4SqxsHJ6W/SNaGU1KKfKEkFiQTyvxEojVJRcvA5Th2Y++prnwj1CEJEvJ2U1rMV5HXzEbSo1M3SmwIO8wN7Lrz58p4xWcYyuD2SGineurnT2zw8u6T/SWT51pfcYpkpPp2iz47NaVEXq1FTuDGxPReJiOvtrTbSkyAe09z7lX4+6VZssAa7glzxZ7knzM2rQHdGYYcF3HniuS+rX8DOvikrsoNU1WudLNYdBawk+llT8km/YbLQ1QuQLDThOgCkO4S79JB99mLkYNfqPbb/Jz4ZRV9mT8oyeotVWK6DjLnuDumbSUcWuL2iqGHVB7X+gJmEI0NhCEIAEIQgAQhCABPFWkGBB4Ge4QAW4PIqdM3AE9Zzgu0pEDiNR5RhMETjimtHSiUMsqObBSOsiZtszXHpMxK+yugHlz4zoqoBwEHQEWMhVVCp7S/srnDrWjmuTZPvuFUaAzoWFwCooWw4TOGwCISVAF5Jl859b2QpqVa0LsXkNKpxUe6IMbsGp1Q2lwhK9DMbJQ+libZvJv4dN06m51jmEJ0i229sIQhA4EIQgAQhCABCEIAf//Z"/>
          <p:cNvSpPr>
            <a:spLocks noChangeAspect="1" noChangeArrowheads="1"/>
          </p:cNvSpPr>
          <p:nvPr/>
        </p:nvSpPr>
        <p:spPr bwMode="auto">
          <a:xfrm>
            <a:off x="0" y="-876300"/>
            <a:ext cx="1581150" cy="1828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aphicFrame>
        <p:nvGraphicFramePr>
          <p:cNvPr id="15" name="Diagramma 14"/>
          <p:cNvGraphicFramePr/>
          <p:nvPr/>
        </p:nvGraphicFramePr>
        <p:xfrm>
          <a:off x="1259632" y="1124744"/>
          <a:ext cx="7488832"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effectLst/>
                <a:latin typeface="Times New Roman" pitchFamily="18" charset="0"/>
                <a:cs typeface="Times New Roman" pitchFamily="18" charset="0"/>
              </a:rPr>
              <a:t>Tipologie di reti</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idx="1"/>
          </p:nvPr>
        </p:nvSpPr>
        <p:spPr>
          <a:xfrm>
            <a:off x="1403648" y="1124744"/>
            <a:ext cx="7498080" cy="5400600"/>
          </a:xfrm>
        </p:spPr>
        <p:txBody>
          <a:bodyPr>
            <a:normAutofit/>
          </a:bodyPr>
          <a:lstStyle/>
          <a:p>
            <a:pPr algn="just">
              <a:buNone/>
            </a:pPr>
            <a:r>
              <a:rPr lang="it-IT" sz="1800" dirty="0" smtClean="0">
                <a:latin typeface="Times New Roman" pitchFamily="18" charset="0"/>
                <a:cs typeface="Times New Roman" pitchFamily="18" charset="0"/>
              </a:rPr>
              <a:t>Al comma 4-ter D.L. 5/2009 e </a:t>
            </a:r>
            <a:r>
              <a:rPr lang="it-IT" sz="1800" dirty="0" err="1" smtClean="0">
                <a:latin typeface="Times New Roman" pitchFamily="18" charset="0"/>
                <a:cs typeface="Times New Roman" pitchFamily="18" charset="0"/>
              </a:rPr>
              <a:t>s.m.i.</a:t>
            </a:r>
            <a:r>
              <a:rPr lang="it-IT" sz="1800" dirty="0" smtClean="0">
                <a:latin typeface="Times New Roman" pitchFamily="18" charset="0"/>
                <a:cs typeface="Times New Roman" pitchFamily="18" charset="0"/>
              </a:rPr>
              <a:t> :</a:t>
            </a:r>
          </a:p>
          <a:p>
            <a:pPr algn="just">
              <a:buNone/>
            </a:pPr>
            <a:r>
              <a:rPr lang="it-IT" sz="1800" i="1" dirty="0" smtClean="0">
                <a:latin typeface="Times New Roman" pitchFamily="18" charset="0"/>
                <a:cs typeface="Times New Roman" pitchFamily="18" charset="0"/>
              </a:rPr>
              <a:t>“il contratto di rete che prevede l’organo comune e il fondo patrimoniale non è dotato di soggettività giuridica, salva la facoltà di acquisto della stessa..”</a:t>
            </a:r>
          </a:p>
          <a:p>
            <a:pPr algn="just">
              <a:buNone/>
            </a:pPr>
            <a:r>
              <a:rPr lang="it-IT" sz="1800" dirty="0" smtClean="0">
                <a:latin typeface="Times New Roman" pitchFamily="18" charset="0"/>
                <a:cs typeface="Times New Roman" pitchFamily="18" charset="0"/>
              </a:rPr>
              <a:t>Al comma 4-quater: </a:t>
            </a:r>
          </a:p>
          <a:p>
            <a:pPr algn="just">
              <a:buNone/>
            </a:pPr>
            <a:r>
              <a:rPr lang="it-IT" sz="1800" dirty="0" smtClean="0">
                <a:latin typeface="Times New Roman" pitchFamily="18" charset="0"/>
                <a:cs typeface="Times New Roman" pitchFamily="18" charset="0"/>
              </a:rPr>
              <a:t>“</a:t>
            </a:r>
            <a:r>
              <a:rPr lang="it-IT" sz="1800" i="1" dirty="0" smtClean="0">
                <a:latin typeface="Times New Roman" pitchFamily="18" charset="0"/>
                <a:cs typeface="Times New Roman" pitchFamily="18" charset="0"/>
              </a:rPr>
              <a:t>se è prevista la costituzione del fondo comune, la rete può iscriversi nella sezione ordinaria del registro delle imprese nella cui circoscrizione è stabilita la sua sede; con l’iscrizione nella sezione ordinaria del registro delle imprese, nella cui circoscrizione è stabilita la sua sede, la rete acquista soggettività giuridica”</a:t>
            </a:r>
          </a:p>
          <a:p>
            <a:pPr algn="just">
              <a:buNone/>
            </a:pPr>
            <a:endParaRPr lang="it-IT" sz="1800" i="1" dirty="0" smtClean="0">
              <a:latin typeface="Times New Roman" pitchFamily="18" charset="0"/>
              <a:cs typeface="Times New Roman" pitchFamily="18" charset="0"/>
            </a:endParaRPr>
          </a:p>
          <a:p>
            <a:pPr algn="just">
              <a:buNone/>
            </a:pPr>
            <a:endParaRPr lang="it-IT" sz="1800" i="1" dirty="0" smtClean="0">
              <a:latin typeface="Times New Roman" pitchFamily="18" charset="0"/>
              <a:cs typeface="Times New Roman" pitchFamily="18" charset="0"/>
            </a:endParaRPr>
          </a:p>
          <a:p>
            <a:pPr algn="just">
              <a:buNone/>
            </a:pPr>
            <a:r>
              <a:rPr lang="it-IT" sz="1800" dirty="0" smtClean="0">
                <a:latin typeface="Times New Roman" pitchFamily="18" charset="0"/>
                <a:cs typeface="Times New Roman" pitchFamily="18" charset="0"/>
              </a:rPr>
              <a:t>         </a:t>
            </a:r>
            <a:r>
              <a:rPr lang="it-IT" sz="1800" b="1" dirty="0" smtClean="0">
                <a:latin typeface="Times New Roman" pitchFamily="18" charset="0"/>
                <a:cs typeface="Times New Roman" pitchFamily="18" charset="0"/>
              </a:rPr>
              <a:t>rete - contratto                       Nuova collaborazione</a:t>
            </a:r>
            <a:endParaRPr lang="it-IT" sz="1800" dirty="0" smtClean="0">
              <a:latin typeface="Times New Roman" pitchFamily="18" charset="0"/>
              <a:cs typeface="Times New Roman" pitchFamily="18" charset="0"/>
            </a:endParaRPr>
          </a:p>
          <a:p>
            <a:pPr algn="just">
              <a:buNone/>
            </a:pPr>
            <a:r>
              <a:rPr lang="it-IT" sz="1800" dirty="0" smtClean="0">
                <a:latin typeface="Times New Roman" pitchFamily="18" charset="0"/>
                <a:cs typeface="Times New Roman" pitchFamily="18" charset="0"/>
              </a:rPr>
              <a:t>         </a:t>
            </a:r>
          </a:p>
          <a:p>
            <a:pPr algn="just">
              <a:buNone/>
            </a:pPr>
            <a:r>
              <a:rPr lang="it-IT" sz="1800" dirty="0" smtClean="0">
                <a:latin typeface="Times New Roman" pitchFamily="18" charset="0"/>
                <a:cs typeface="Times New Roman" pitchFamily="18" charset="0"/>
              </a:rPr>
              <a:t>          </a:t>
            </a:r>
            <a:r>
              <a:rPr lang="it-IT" sz="1800" b="1" dirty="0" smtClean="0">
                <a:latin typeface="Times New Roman" pitchFamily="18" charset="0"/>
                <a:cs typeface="Times New Roman" pitchFamily="18" charset="0"/>
              </a:rPr>
              <a:t>rete - soggetto                        Nuovo soggetto</a:t>
            </a:r>
            <a:endParaRPr lang="it-IT" sz="1800" dirty="0" smtClean="0">
              <a:latin typeface="Times New Roman" pitchFamily="18" charset="0"/>
              <a:cs typeface="Times New Roman" pitchFamily="18" charset="0"/>
            </a:endParaRPr>
          </a:p>
          <a:p>
            <a:pPr algn="just">
              <a:buNone/>
            </a:pPr>
            <a:r>
              <a:rPr lang="it-IT" sz="1800" dirty="0" smtClean="0">
                <a:latin typeface="Times New Roman" pitchFamily="18" charset="0"/>
                <a:cs typeface="Times New Roman" pitchFamily="18" charset="0"/>
              </a:rPr>
              <a:t>         </a:t>
            </a:r>
          </a:p>
          <a:p>
            <a:pPr algn="just">
              <a:buNone/>
            </a:pPr>
            <a:endParaRPr lang="it-IT" sz="1800" dirty="0" smtClean="0">
              <a:latin typeface="Times New Roman" pitchFamily="18" charset="0"/>
              <a:cs typeface="Times New Roman" pitchFamily="18" charset="0"/>
            </a:endParaRPr>
          </a:p>
          <a:p>
            <a:pPr algn="just">
              <a:buNone/>
            </a:pPr>
            <a:endParaRPr lang="it-IT" sz="1800" dirty="0" smtClean="0">
              <a:latin typeface="Times New Roman" pitchFamily="18" charset="0"/>
              <a:cs typeface="Times New Roman" pitchFamily="18" charset="0"/>
            </a:endParaRPr>
          </a:p>
          <a:p>
            <a:pPr algn="just">
              <a:buNone/>
            </a:pPr>
            <a:endParaRPr lang="it-IT" sz="1800" i="1" dirty="0">
              <a:latin typeface="Times New Roman" pitchFamily="18" charset="0"/>
              <a:cs typeface="Times New Roman" pitchFamily="18" charset="0"/>
            </a:endParaRPr>
          </a:p>
        </p:txBody>
      </p:sp>
      <p:sp>
        <p:nvSpPr>
          <p:cNvPr id="6" name="Freccia a destra 5"/>
          <p:cNvSpPr/>
          <p:nvPr/>
        </p:nvSpPr>
        <p:spPr>
          <a:xfrm>
            <a:off x="1547664" y="4725144"/>
            <a:ext cx="360040" cy="216024"/>
          </a:xfrm>
          <a:prstGeom prst="rightArrow">
            <a:avLst/>
          </a:prstGeom>
          <a:solidFill>
            <a:schemeClr val="bg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1547664" y="5373216"/>
            <a:ext cx="360040" cy="216024"/>
          </a:xfrm>
          <a:prstGeom prst="rightArrow">
            <a:avLst/>
          </a:prstGeom>
          <a:solidFill>
            <a:schemeClr val="bg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3779912" y="4725144"/>
            <a:ext cx="936104" cy="14401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3779912" y="5458897"/>
            <a:ext cx="936104" cy="14401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3"/>
          <p:cNvPicPr>
            <a:picLocks noChangeAspect="1" noChangeArrowheads="1"/>
          </p:cNvPicPr>
          <p:nvPr/>
        </p:nvPicPr>
        <p:blipFill>
          <a:blip r:embed="rId2" cstate="print"/>
          <a:srcRect/>
          <a:stretch>
            <a:fillRect/>
          </a:stretch>
        </p:blipFill>
        <p:spPr bwMode="auto">
          <a:xfrm>
            <a:off x="7232374" y="6021288"/>
            <a:ext cx="1444082" cy="356171"/>
          </a:xfrm>
          <a:prstGeom prst="rect">
            <a:avLst/>
          </a:prstGeom>
          <a:noFill/>
          <a:ln w="9525">
            <a:noFill/>
            <a:miter lim="800000"/>
            <a:headEnd/>
            <a:tailEnd/>
          </a:ln>
        </p:spPr>
      </p:pic>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332656"/>
            <a:ext cx="7498080" cy="1296144"/>
          </a:xfrm>
        </p:spPr>
        <p:txBody>
          <a:bodyPr>
            <a:normAutofit/>
          </a:bodyPr>
          <a:lstStyle/>
          <a:p>
            <a:pPr algn="r"/>
            <a:r>
              <a:rPr lang="it-IT" sz="1800" b="1" dirty="0" smtClean="0">
                <a:effectLst/>
                <a:latin typeface="Times New Roman" pitchFamily="18" charset="0"/>
                <a:cs typeface="Times New Roman" pitchFamily="18" charset="0"/>
              </a:rPr>
              <a:t>Tipologie di reti</a:t>
            </a:r>
            <a:endParaRPr lang="it-IT" sz="1800" b="1" dirty="0">
              <a:effectLst/>
              <a:latin typeface="Times New Roman" pitchFamily="18" charset="0"/>
              <a:cs typeface="Times New Roman" pitchFamily="18" charset="0"/>
            </a:endParaRPr>
          </a:p>
        </p:txBody>
      </p:sp>
      <p:sp>
        <p:nvSpPr>
          <p:cNvPr id="3" name="Segnaposto contenuto 2"/>
          <p:cNvSpPr>
            <a:spLocks noGrp="1"/>
          </p:cNvSpPr>
          <p:nvPr>
            <p:ph idx="1"/>
          </p:nvPr>
        </p:nvSpPr>
        <p:spPr>
          <a:xfrm>
            <a:off x="1403648" y="1268760"/>
            <a:ext cx="7498080" cy="5256584"/>
          </a:xfrm>
        </p:spPr>
        <p:txBody>
          <a:bodyPr>
            <a:normAutofit fontScale="92500" lnSpcReduction="20000"/>
          </a:bodyPr>
          <a:lstStyle/>
          <a:p>
            <a:pPr algn="ctr">
              <a:buNone/>
            </a:pPr>
            <a:r>
              <a:rPr lang="it-IT" sz="2600" b="1" dirty="0" smtClean="0">
                <a:latin typeface="Times New Roman" pitchFamily="18" charset="0"/>
                <a:cs typeface="Times New Roman" pitchFamily="18" charset="0"/>
              </a:rPr>
              <a:t>RETE CONTRATTO</a:t>
            </a:r>
          </a:p>
          <a:p>
            <a:pPr algn="just">
              <a:buNone/>
            </a:pPr>
            <a:r>
              <a:rPr lang="it-IT" sz="1800" dirty="0" smtClean="0">
                <a:latin typeface="Times New Roman" pitchFamily="18" charset="0"/>
                <a:cs typeface="Times New Roman" pitchFamily="18" charset="0"/>
              </a:rPr>
              <a:t>Assenza di autonoma soggettività giuridica e fiscale</a:t>
            </a:r>
          </a:p>
          <a:p>
            <a:pPr algn="just">
              <a:buFont typeface="Wingdings" pitchFamily="2" charset="2"/>
              <a:buChar char="ü"/>
            </a:pPr>
            <a:r>
              <a:rPr lang="it-IT" sz="1800" dirty="0" smtClean="0">
                <a:latin typeface="Times New Roman" pitchFamily="18" charset="0"/>
                <a:cs typeface="Times New Roman" pitchFamily="18" charset="0"/>
              </a:rPr>
              <a:t>gli atti posti in essere in esecuzione del programma di rete producono i loro effetti direttamente nelle sfere giuridiche-soggettive dei partecipanti alla rete;</a:t>
            </a:r>
          </a:p>
          <a:p>
            <a:pPr algn="just">
              <a:buFont typeface="Wingdings" pitchFamily="2" charset="2"/>
              <a:buChar char="ü"/>
            </a:pPr>
            <a:r>
              <a:rPr lang="it-IT" sz="1800" dirty="0" smtClean="0">
                <a:latin typeface="Times New Roman" pitchFamily="18" charset="0"/>
                <a:cs typeface="Times New Roman" pitchFamily="18" charset="0"/>
              </a:rPr>
              <a:t>il fondo comune, se esistente, costituisce un complesso di beni e diritti destinato alla realizzazione del programma di rete;</a:t>
            </a:r>
          </a:p>
          <a:p>
            <a:pPr algn="just">
              <a:buFont typeface="Wingdings" pitchFamily="2" charset="2"/>
              <a:buChar char="ü"/>
            </a:pPr>
            <a:r>
              <a:rPr lang="it-IT" sz="1800" dirty="0" smtClean="0">
                <a:latin typeface="Times New Roman" pitchFamily="18" charset="0"/>
                <a:cs typeface="Times New Roman" pitchFamily="18" charset="0"/>
              </a:rPr>
              <a:t> i rapporti tra gli imprenditori partecipanti al contratto di rete e l’organo comune sono riconducibili alla figura del mandato con rappresentanza.</a:t>
            </a:r>
          </a:p>
          <a:p>
            <a:pPr algn="just">
              <a:buNone/>
            </a:pPr>
            <a:r>
              <a:rPr lang="it-IT" sz="1800" dirty="0" smtClean="0">
                <a:latin typeface="Times New Roman" pitchFamily="18" charset="0"/>
                <a:cs typeface="Times New Roman" pitchFamily="18" charset="0"/>
              </a:rPr>
              <a:t>Profili tributari:</a:t>
            </a:r>
          </a:p>
          <a:p>
            <a:pPr algn="just">
              <a:buFont typeface="Wingdings" pitchFamily="2" charset="2"/>
              <a:buChar char="ü"/>
            </a:pPr>
            <a:r>
              <a:rPr lang="it-IT" sz="1800" dirty="0" smtClean="0">
                <a:latin typeface="Times New Roman" pitchFamily="18" charset="0"/>
                <a:cs typeface="Times New Roman" pitchFamily="18" charset="0"/>
              </a:rPr>
              <a:t>l’adesione al contratto di rete non comporta l’estinzione, né la modificazione della soggettività tributaria delle imprese che aderiscono all’accordo, né l’attribuzione di soggettività tributaria alla rete risultante dal contratto stesso (circolare n. 4/E del 15 febbraio 2011)</a:t>
            </a:r>
          </a:p>
          <a:p>
            <a:pPr algn="just">
              <a:buFont typeface="Wingdings" pitchFamily="2" charset="2"/>
              <a:buChar char="ü"/>
            </a:pPr>
            <a:r>
              <a:rPr lang="it-IT" sz="1800" dirty="0" smtClean="0">
                <a:latin typeface="Times New Roman" pitchFamily="18" charset="0"/>
                <a:cs typeface="Times New Roman" pitchFamily="18" charset="0"/>
              </a:rPr>
              <a:t>obbligo di fatturare da parte delle singole imprese e alle singole imprese, le operazioni attive e passive poste in essere dall’organo comune</a:t>
            </a:r>
          </a:p>
          <a:p>
            <a:pPr algn="just">
              <a:buFont typeface="Wingdings" pitchFamily="2" charset="2"/>
              <a:buChar char="ü"/>
            </a:pPr>
            <a:r>
              <a:rPr lang="it-IT" sz="1800" dirty="0" smtClean="0">
                <a:latin typeface="Times New Roman" pitchFamily="18" charset="0"/>
                <a:cs typeface="Times New Roman" pitchFamily="18" charset="0"/>
              </a:rPr>
              <a:t>ciascuna impresa aderente alla rete farà concorrere alla formazione del proprio risultato di periodo i costi che ha sostenuto e i ricavi che ha realizzato per l’attuazione del programma di rete</a:t>
            </a:r>
          </a:p>
          <a:p>
            <a:pPr algn="just">
              <a:buNone/>
            </a:pPr>
            <a:r>
              <a:rPr lang="it-IT" sz="1800" i="1" dirty="0" smtClean="0">
                <a:latin typeface="Times New Roman" pitchFamily="18" charset="0"/>
                <a:cs typeface="Times New Roman" pitchFamily="18" charset="0"/>
              </a:rPr>
              <a:t>      </a:t>
            </a:r>
            <a:r>
              <a:rPr lang="it-IT" sz="1800" b="1" i="1" dirty="0" smtClean="0">
                <a:latin typeface="Times New Roman" pitchFamily="18" charset="0"/>
                <a:cs typeface="Times New Roman" pitchFamily="18" charset="0"/>
              </a:rPr>
              <a:t>(circolare n. 20/E Agenzia delle Entrate)</a:t>
            </a:r>
          </a:p>
          <a:p>
            <a:pPr algn="just">
              <a:buNone/>
            </a:pPr>
            <a:endParaRPr lang="it-IT" sz="1800" dirty="0" smtClean="0">
              <a:latin typeface="Times New Roman" pitchFamily="18" charset="0"/>
              <a:cs typeface="Times New Roman" pitchFamily="18" charset="0"/>
            </a:endParaRPr>
          </a:p>
          <a:p>
            <a:pPr algn="just">
              <a:buFont typeface="Wingdings" pitchFamily="2" charset="2"/>
              <a:buChar char="ü"/>
            </a:pPr>
            <a:endParaRPr lang="it-IT" sz="1800" dirty="0" smtClean="0">
              <a:latin typeface="Times New Roman" pitchFamily="18" charset="0"/>
              <a:cs typeface="Times New Roman" pitchFamily="18" charset="0"/>
            </a:endParaRPr>
          </a:p>
          <a:p>
            <a:pPr algn="just">
              <a:buFont typeface="Wingdings" pitchFamily="2" charset="2"/>
              <a:buChar char="ü"/>
            </a:pPr>
            <a:endParaRPr lang="it-IT" sz="1800" dirty="0" smtClean="0">
              <a:latin typeface="Times New Roman" pitchFamily="18" charset="0"/>
              <a:cs typeface="Times New Roman" pitchFamily="18" charset="0"/>
            </a:endParaRPr>
          </a:p>
          <a:p>
            <a:pPr>
              <a:buFont typeface="Wingdings" pitchFamily="2" charset="2"/>
              <a:buChar char="ü"/>
            </a:pPr>
            <a:endParaRPr lang="it-IT" sz="1600"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srcRect/>
          <a:stretch>
            <a:fillRect/>
          </a:stretch>
        </p:blipFill>
        <p:spPr bwMode="auto">
          <a:xfrm>
            <a:off x="7092280" y="6165304"/>
            <a:ext cx="1660106" cy="356171"/>
          </a:xfrm>
          <a:prstGeom prst="rect">
            <a:avLst/>
          </a:prstGeom>
          <a:noFill/>
          <a:ln w="9525">
            <a:noFill/>
            <a:miter lim="800000"/>
            <a:headEnd/>
            <a:tailEnd/>
          </a:ln>
        </p:spPr>
      </p:pic>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r"/>
            <a:r>
              <a:rPr lang="it-IT" sz="1800" b="1" dirty="0" smtClean="0">
                <a:effectLst/>
                <a:latin typeface="Times New Roman" pitchFamily="18" charset="0"/>
                <a:cs typeface="Times New Roman" pitchFamily="18" charset="0"/>
              </a:rPr>
              <a:t>Tipologie di reti</a:t>
            </a:r>
            <a:endParaRPr lang="it-IT" sz="1800" b="1" dirty="0">
              <a:effectLs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lgn="ctr">
              <a:buNone/>
            </a:pPr>
            <a:r>
              <a:rPr lang="it-IT" sz="2400" b="1" dirty="0" smtClean="0">
                <a:latin typeface="Times New Roman" pitchFamily="18" charset="0"/>
                <a:cs typeface="Times New Roman" pitchFamily="18" charset="0"/>
              </a:rPr>
              <a:t>RETE SOGGETTO</a:t>
            </a:r>
          </a:p>
          <a:p>
            <a:pPr algn="ctr">
              <a:buNone/>
            </a:pPr>
            <a:r>
              <a:rPr lang="it-IT" sz="1800" dirty="0" smtClean="0">
                <a:latin typeface="Times New Roman" pitchFamily="18" charset="0"/>
                <a:cs typeface="Times New Roman" pitchFamily="18" charset="0"/>
              </a:rPr>
              <a:t>La rete soggetto è un autonomo centro di imputazione di interessi e rapporti giuridici, acquista rilevanza anche dal punto di vista tributario…</a:t>
            </a:r>
          </a:p>
          <a:p>
            <a:pPr algn="ctr">
              <a:buNone/>
            </a:pPr>
            <a:r>
              <a:rPr lang="it-IT" sz="1800" dirty="0" smtClean="0">
                <a:latin typeface="Times New Roman" pitchFamily="18" charset="0"/>
                <a:cs typeface="Times New Roman" pitchFamily="18" charset="0"/>
              </a:rPr>
              <a:t>esprime una propria forza economica ed è in grado di realizzare, in modo unitario e autonomo, il presupposto di imposta</a:t>
            </a:r>
          </a:p>
          <a:p>
            <a:pPr algn="ctr">
              <a:buNone/>
            </a:pPr>
            <a:r>
              <a:rPr lang="it-IT" sz="1800" i="1" dirty="0" smtClean="0">
                <a:latin typeface="Times New Roman" pitchFamily="18" charset="0"/>
                <a:cs typeface="Times New Roman" pitchFamily="18" charset="0"/>
              </a:rPr>
              <a:t>     </a:t>
            </a:r>
            <a:r>
              <a:rPr lang="it-IT" sz="1800" b="1" i="1" dirty="0" smtClean="0">
                <a:latin typeface="Times New Roman" pitchFamily="18" charset="0"/>
                <a:cs typeface="Times New Roman" pitchFamily="18" charset="0"/>
              </a:rPr>
              <a:t>(circolare n. 20/E Agenzia delle Entrate)</a:t>
            </a:r>
          </a:p>
          <a:p>
            <a:pPr algn="ctr">
              <a:buNone/>
            </a:pPr>
            <a:endParaRPr lang="it-IT" sz="1800" dirty="0" smtClean="0">
              <a:latin typeface="Times New Roman" pitchFamily="18" charset="0"/>
              <a:cs typeface="Times New Roman" pitchFamily="18" charset="0"/>
            </a:endParaRPr>
          </a:p>
          <a:p>
            <a:pPr>
              <a:buFont typeface="Wingdings" pitchFamily="2" charset="2"/>
              <a:buChar char="ü"/>
            </a:pPr>
            <a:endParaRPr lang="it-IT" sz="1800" dirty="0" smtClean="0">
              <a:latin typeface="Times New Roman" pitchFamily="18" charset="0"/>
              <a:cs typeface="Times New Roman" pitchFamily="18" charset="0"/>
            </a:endParaRPr>
          </a:p>
          <a:p>
            <a:pPr>
              <a:buFont typeface="Wingdings" pitchFamily="2" charset="2"/>
              <a:buChar char="ü"/>
            </a:pPr>
            <a:endParaRPr lang="it-IT" sz="1800" dirty="0" smtClean="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7164288" y="5949280"/>
            <a:ext cx="1584176" cy="356171"/>
          </a:xfrm>
          <a:prstGeom prst="rect">
            <a:avLst/>
          </a:prstGeom>
          <a:noFill/>
          <a:ln w="9525">
            <a:noFill/>
            <a:miter lim="800000"/>
            <a:headEnd/>
            <a:tailEnd/>
          </a:ln>
        </p:spPr>
      </p:pic>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latin typeface="Times New Roman" pitchFamily="18" charset="0"/>
                <a:cs typeface="Times New Roman" pitchFamily="18" charset="0"/>
              </a:rPr>
              <a:t>Rete di Imprese</a:t>
            </a:r>
            <a:endParaRPr lang="it-IT" sz="2400" dirty="0">
              <a:latin typeface="Times New Roman" pitchFamily="18" charset="0"/>
              <a:cs typeface="Times New Roman" pitchFamily="18" charset="0"/>
            </a:endParaRPr>
          </a:p>
        </p:txBody>
      </p:sp>
      <p:sp>
        <p:nvSpPr>
          <p:cNvPr id="3" name="Segnaposto testo 2"/>
          <p:cNvSpPr>
            <a:spLocks noGrp="1"/>
          </p:cNvSpPr>
          <p:nvPr>
            <p:ph type="body" idx="1"/>
          </p:nvPr>
        </p:nvSpPr>
        <p:spPr>
          <a:solidFill>
            <a:schemeClr val="accent2">
              <a:lumMod val="40000"/>
              <a:lumOff val="60000"/>
            </a:schemeClr>
          </a:solidFill>
        </p:spPr>
        <p:txBody>
          <a:bodyPr>
            <a:normAutofit/>
          </a:bodyPr>
          <a:lstStyle/>
          <a:p>
            <a:pPr algn="ctr"/>
            <a:r>
              <a:rPr lang="it-IT" sz="2400" b="1" dirty="0" smtClean="0">
                <a:latin typeface="Times New Roman" pitchFamily="18" charset="0"/>
                <a:cs typeface="Times New Roman" pitchFamily="18" charset="0"/>
              </a:rPr>
              <a:t>Rete Contratto</a:t>
            </a:r>
            <a:endParaRPr lang="it-IT" sz="2400" b="1" dirty="0">
              <a:latin typeface="Times New Roman" pitchFamily="18" charset="0"/>
              <a:cs typeface="Times New Roman" pitchFamily="18" charset="0"/>
            </a:endParaRPr>
          </a:p>
        </p:txBody>
      </p:sp>
      <p:sp>
        <p:nvSpPr>
          <p:cNvPr id="4" name="Segnaposto testo 3"/>
          <p:cNvSpPr>
            <a:spLocks noGrp="1"/>
          </p:cNvSpPr>
          <p:nvPr>
            <p:ph type="body" sz="half" idx="3"/>
          </p:nvPr>
        </p:nvSpPr>
        <p:spPr>
          <a:solidFill>
            <a:schemeClr val="accent2">
              <a:lumMod val="40000"/>
              <a:lumOff val="60000"/>
            </a:schemeClr>
          </a:solidFill>
        </p:spPr>
        <p:txBody>
          <a:bodyPr>
            <a:normAutofit/>
          </a:bodyPr>
          <a:lstStyle/>
          <a:p>
            <a:pPr algn="ctr"/>
            <a:r>
              <a:rPr lang="it-IT" sz="2400" b="1" dirty="0" smtClean="0">
                <a:latin typeface="Times New Roman" pitchFamily="18" charset="0"/>
                <a:cs typeface="Times New Roman" pitchFamily="18" charset="0"/>
              </a:rPr>
              <a:t>Rete Soggetto</a:t>
            </a:r>
            <a:endParaRPr lang="it-IT" sz="2400" b="1" dirty="0">
              <a:latin typeface="Times New Roman" pitchFamily="18" charset="0"/>
              <a:cs typeface="Times New Roman" pitchFamily="18" charset="0"/>
            </a:endParaRPr>
          </a:p>
        </p:txBody>
      </p:sp>
      <p:sp>
        <p:nvSpPr>
          <p:cNvPr id="5" name="Segnaposto contenuto 4"/>
          <p:cNvSpPr>
            <a:spLocks noGrp="1"/>
          </p:cNvSpPr>
          <p:nvPr>
            <p:ph sz="quarter" idx="2"/>
          </p:nvPr>
        </p:nvSpPr>
        <p:spPr>
          <a:solidFill>
            <a:schemeClr val="bg1">
              <a:lumMod val="95000"/>
            </a:schemeClr>
          </a:solidFill>
        </p:spPr>
        <p:txBody>
          <a:bodyPr>
            <a:normAutofit/>
          </a:bodyPr>
          <a:lstStyle/>
          <a:p>
            <a:pPr algn="just"/>
            <a:r>
              <a:rPr lang="it-IT" sz="1600" dirty="0" smtClean="0">
                <a:latin typeface="Times New Roman" pitchFamily="18" charset="0"/>
                <a:cs typeface="Times New Roman" pitchFamily="18" charset="0"/>
              </a:rPr>
              <a:t>i soggetti contraenti stipulano un contratto avente effetti obbligatori tra le parti;</a:t>
            </a:r>
          </a:p>
          <a:p>
            <a:pPr algn="just"/>
            <a:r>
              <a:rPr lang="it-IT" sz="1600" dirty="0" smtClean="0">
                <a:latin typeface="Times New Roman" pitchFamily="18" charset="0"/>
                <a:cs typeface="Times New Roman" pitchFamily="18" charset="0"/>
              </a:rPr>
              <a:t>qualora esistente, l’Organo Comune agisce quale mandatario dei soggetti contraenti;</a:t>
            </a:r>
          </a:p>
          <a:p>
            <a:pPr algn="just"/>
            <a:r>
              <a:rPr lang="it-IT" sz="1600" dirty="0" smtClean="0">
                <a:latin typeface="Times New Roman" pitchFamily="18" charset="0"/>
                <a:cs typeface="Times New Roman" pitchFamily="18" charset="0"/>
              </a:rPr>
              <a:t>Qualora esistente, il Fondo patrimoniale rappresenta un complesso di beni su cui insistono una serie di diritti dei soggetti contraenti;</a:t>
            </a:r>
          </a:p>
          <a:p>
            <a:pPr algn="just"/>
            <a:r>
              <a:rPr lang="it-IT" sz="1600" dirty="0" smtClean="0">
                <a:latin typeface="Times New Roman" pitchFamily="18" charset="0"/>
                <a:cs typeface="Times New Roman" pitchFamily="18" charset="0"/>
              </a:rPr>
              <a:t>La rete non costituisce in alcun modo una soggettività giuridica capace di essere titolare di posizioni giuridiche soggettive proprie né civilistiche né tributarie (anche se può esserle attribuito il codice fiscale).</a:t>
            </a:r>
          </a:p>
          <a:p>
            <a:pPr algn="just"/>
            <a:endParaRPr lang="it-IT" sz="1600" dirty="0">
              <a:latin typeface="Times New Roman" pitchFamily="18" charset="0"/>
              <a:cs typeface="Times New Roman" pitchFamily="18" charset="0"/>
            </a:endParaRPr>
          </a:p>
        </p:txBody>
      </p:sp>
      <p:sp>
        <p:nvSpPr>
          <p:cNvPr id="6" name="Segnaposto contenuto 5"/>
          <p:cNvSpPr>
            <a:spLocks noGrp="1"/>
          </p:cNvSpPr>
          <p:nvPr>
            <p:ph sz="quarter" idx="4"/>
          </p:nvPr>
        </p:nvSpPr>
        <p:spPr>
          <a:solidFill>
            <a:schemeClr val="bg1">
              <a:lumMod val="95000"/>
            </a:schemeClr>
          </a:solidFill>
        </p:spPr>
        <p:txBody>
          <a:bodyPr>
            <a:normAutofit/>
          </a:bodyPr>
          <a:lstStyle/>
          <a:p>
            <a:pPr algn="just"/>
            <a:r>
              <a:rPr lang="it-IT" sz="1600" dirty="0" smtClean="0">
                <a:latin typeface="Times New Roman" pitchFamily="18" charset="0"/>
                <a:cs typeface="Times New Roman" pitchFamily="18" charset="0"/>
              </a:rPr>
              <a:t>i soggetti contraenti stipulano un contratto avente effetto costitutivo di un nuovo soggetto giuridico;</a:t>
            </a:r>
          </a:p>
          <a:p>
            <a:pPr algn="just"/>
            <a:r>
              <a:rPr lang="it-IT" sz="1600" dirty="0" smtClean="0">
                <a:latin typeface="Times New Roman" pitchFamily="18" charset="0"/>
                <a:cs typeface="Times New Roman" pitchFamily="18" charset="0"/>
              </a:rPr>
              <a:t>l’Organo Comune agisce quale organo della rete;</a:t>
            </a:r>
          </a:p>
          <a:p>
            <a:pPr algn="just"/>
            <a:endParaRPr lang="it-IT" sz="1600" dirty="0" smtClean="0">
              <a:latin typeface="Times New Roman" pitchFamily="18" charset="0"/>
              <a:cs typeface="Times New Roman" pitchFamily="18" charset="0"/>
            </a:endParaRPr>
          </a:p>
          <a:p>
            <a:pPr algn="just"/>
            <a:r>
              <a:rPr lang="it-IT" sz="1600" dirty="0" smtClean="0">
                <a:latin typeface="Times New Roman" pitchFamily="18" charset="0"/>
                <a:cs typeface="Times New Roman" pitchFamily="18" charset="0"/>
              </a:rPr>
              <a:t>Il Fondo patrimoniale rappresenta il patrimonio proprio della rete;</a:t>
            </a:r>
          </a:p>
          <a:p>
            <a:pPr algn="just"/>
            <a:endParaRPr lang="it-IT" sz="1600" dirty="0" smtClean="0">
              <a:latin typeface="Times New Roman" pitchFamily="18" charset="0"/>
              <a:cs typeface="Times New Roman" pitchFamily="18" charset="0"/>
            </a:endParaRPr>
          </a:p>
          <a:p>
            <a:pPr algn="just"/>
            <a:r>
              <a:rPr lang="it-IT" sz="1600" dirty="0" smtClean="0">
                <a:latin typeface="Times New Roman" pitchFamily="18" charset="0"/>
                <a:cs typeface="Times New Roman" pitchFamily="18" charset="0"/>
              </a:rPr>
              <a:t>La rete acquisisce soggettività giuridica attraverso l’iscrizione come posizione autonoma nella sezione ordinaria del Registro delle imprese nella cui circoscrizione ha sede</a:t>
            </a:r>
            <a:endParaRPr lang="it-IT" sz="1600"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2" cstate="print"/>
          <a:srcRect/>
          <a:stretch>
            <a:fillRect/>
          </a:stretch>
        </p:blipFill>
        <p:spPr bwMode="auto">
          <a:xfrm>
            <a:off x="7380312" y="6273800"/>
            <a:ext cx="1588098" cy="391691"/>
          </a:xfrm>
          <a:prstGeom prst="rect">
            <a:avLst/>
          </a:prstGeom>
          <a:noFill/>
          <a:ln w="9525">
            <a:noFill/>
            <a:miter lim="800000"/>
            <a:headEnd/>
            <a:tailEnd/>
          </a:ln>
        </p:spPr>
      </p:pic>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effectLst/>
                <a:latin typeface="Times New Roman" pitchFamily="18" charset="0"/>
                <a:cs typeface="Times New Roman" pitchFamily="18" charset="0"/>
              </a:rPr>
              <a:t>Adesione di nuove imprese</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idx="1"/>
          </p:nvPr>
        </p:nvSpPr>
        <p:spPr>
          <a:xfrm>
            <a:off x="1435608" y="1447800"/>
            <a:ext cx="7498080" cy="4933528"/>
          </a:xfrm>
        </p:spPr>
        <p:txBody>
          <a:bodyPr>
            <a:normAutofit fontScale="25000" lnSpcReduction="20000"/>
          </a:bodyPr>
          <a:lstStyle/>
          <a:p>
            <a:pPr marL="82296" indent="0">
              <a:buNone/>
            </a:pPr>
            <a:r>
              <a:rPr lang="it-IT" sz="7200" dirty="0" smtClean="0">
                <a:latin typeface="Times New Roman" pitchFamily="18" charset="0"/>
                <a:cs typeface="Times New Roman" pitchFamily="18" charset="0"/>
              </a:rPr>
              <a:t>Al comma 4-ter, art. 3 D. L. 5/2009 il contratto di rete deve recare: </a:t>
            </a:r>
          </a:p>
          <a:p>
            <a:pPr>
              <a:buFont typeface="Arial" pitchFamily="34" charset="0"/>
              <a:buChar char="•"/>
            </a:pPr>
            <a:r>
              <a:rPr lang="it-IT" sz="7200" dirty="0" smtClean="0">
                <a:latin typeface="Times New Roman" pitchFamily="18" charset="0"/>
                <a:cs typeface="Times New Roman" pitchFamily="18" charset="0"/>
              </a:rPr>
              <a:t>l’indicazione “ ..</a:t>
            </a:r>
            <a:r>
              <a:rPr lang="it-IT" sz="7200" i="1" dirty="0" smtClean="0">
                <a:latin typeface="Times New Roman" pitchFamily="18" charset="0"/>
                <a:cs typeface="Times New Roman" pitchFamily="18" charset="0"/>
              </a:rPr>
              <a:t>di ogni partecipante per originaria sottoscrizione del contratto o per adesione successiva..”</a:t>
            </a:r>
          </a:p>
          <a:p>
            <a:pPr>
              <a:buFont typeface="Arial" pitchFamily="34" charset="0"/>
              <a:buChar char="•"/>
            </a:pPr>
            <a:r>
              <a:rPr lang="it-IT" sz="7200" i="1" dirty="0" smtClean="0">
                <a:latin typeface="Times New Roman" pitchFamily="18" charset="0"/>
                <a:cs typeface="Times New Roman" pitchFamily="18" charset="0"/>
              </a:rPr>
              <a:t>“</a:t>
            </a:r>
            <a:r>
              <a:rPr lang="it-IT" sz="7200" i="1" dirty="0" err="1" smtClean="0">
                <a:latin typeface="Times New Roman" pitchFamily="18" charset="0"/>
                <a:cs typeface="Times New Roman" pitchFamily="18" charset="0"/>
              </a:rPr>
              <a:t>…le</a:t>
            </a:r>
            <a:r>
              <a:rPr lang="it-IT" sz="7200" i="1" dirty="0" smtClean="0">
                <a:latin typeface="Times New Roman" pitchFamily="18" charset="0"/>
                <a:cs typeface="Times New Roman" pitchFamily="18" charset="0"/>
              </a:rPr>
              <a:t> modalità di adesione di altri </a:t>
            </a:r>
            <a:r>
              <a:rPr lang="it-IT" sz="7200" i="1" dirty="0" err="1" smtClean="0">
                <a:latin typeface="Times New Roman" pitchFamily="18" charset="0"/>
                <a:cs typeface="Times New Roman" pitchFamily="18" charset="0"/>
              </a:rPr>
              <a:t>imprenditori…</a:t>
            </a:r>
            <a:r>
              <a:rPr lang="it-IT" sz="7200" i="1" dirty="0" smtClean="0">
                <a:latin typeface="Times New Roman" pitchFamily="18" charset="0"/>
                <a:cs typeface="Times New Roman" pitchFamily="18" charset="0"/>
              </a:rPr>
              <a:t>”</a:t>
            </a:r>
          </a:p>
          <a:p>
            <a:pPr>
              <a:buFont typeface="Arial" pitchFamily="34" charset="0"/>
              <a:buChar char="•"/>
            </a:pPr>
            <a:endParaRPr lang="it-IT" sz="7200" i="1" dirty="0" smtClean="0">
              <a:latin typeface="Times New Roman" pitchFamily="18" charset="0"/>
              <a:cs typeface="Times New Roman" pitchFamily="18" charset="0"/>
            </a:endParaRPr>
          </a:p>
          <a:p>
            <a:pPr marL="82296" indent="0">
              <a:buNone/>
            </a:pPr>
            <a:r>
              <a:rPr lang="it-IT" sz="7200" dirty="0">
                <a:latin typeface="Times New Roman" pitchFamily="18" charset="0"/>
                <a:cs typeface="Times New Roman" pitchFamily="18" charset="0"/>
              </a:rPr>
              <a:t>Al comma 4-quater , art. </a:t>
            </a:r>
            <a:r>
              <a:rPr lang="it-IT" sz="7200" dirty="0" smtClean="0">
                <a:latin typeface="Times New Roman" pitchFamily="18" charset="0"/>
                <a:cs typeface="Times New Roman" pitchFamily="18" charset="0"/>
              </a:rPr>
              <a:t>3:</a:t>
            </a:r>
          </a:p>
          <a:p>
            <a:pPr marL="82296" indent="0" algn="just">
              <a:buNone/>
            </a:pPr>
            <a:r>
              <a:rPr lang="it-IT" sz="7200" dirty="0" smtClean="0">
                <a:latin typeface="Times New Roman" pitchFamily="18" charset="0"/>
                <a:cs typeface="Times New Roman" pitchFamily="18" charset="0"/>
              </a:rPr>
              <a:t>“</a:t>
            </a:r>
            <a:r>
              <a:rPr lang="it-IT" sz="7200" i="1" dirty="0" smtClean="0">
                <a:latin typeface="Times New Roman" pitchFamily="18" charset="0"/>
                <a:cs typeface="Times New Roman" pitchFamily="18" charset="0"/>
              </a:rPr>
              <a:t>le </a:t>
            </a:r>
            <a:r>
              <a:rPr lang="it-IT" sz="7200" i="1" dirty="0">
                <a:latin typeface="Times New Roman" pitchFamily="18" charset="0"/>
                <a:cs typeface="Times New Roman" pitchFamily="18" charset="0"/>
              </a:rPr>
              <a:t>modifiche al contratto di rete, sono redatte e depositate per l’iscrizione, a cura dell’impresa indicata nell’atto modificativo, presso la sezione del registro delle imprese presso cui è iscritta la stessa impresa. L’ufficio del registro delle imprese provvede alla comunicazione della avvenuta iscrizione delle modifiche al contratto di rete, a tutti gli altri uffici del registro delle imprese presso cui sono iscritte le altre partecipanti, che provvederanno alle relative annotazioni </a:t>
            </a:r>
            <a:r>
              <a:rPr lang="it-IT" sz="7200" i="1" dirty="0" smtClean="0">
                <a:latin typeface="Times New Roman" pitchFamily="18" charset="0"/>
                <a:cs typeface="Times New Roman" pitchFamily="18" charset="0"/>
              </a:rPr>
              <a:t>d’ufficio della modifica..”</a:t>
            </a:r>
            <a:endParaRPr lang="it-IT" sz="7200" dirty="0" smtClean="0">
              <a:latin typeface="Times New Roman" pitchFamily="18" charset="0"/>
              <a:cs typeface="Times New Roman" pitchFamily="18" charset="0"/>
            </a:endParaRPr>
          </a:p>
          <a:p>
            <a:pPr marL="425196" indent="-342900" algn="just">
              <a:buAutoNum type="alphaLcParenR"/>
            </a:pPr>
            <a:endParaRPr lang="it-IT" sz="7200" dirty="0" smtClean="0">
              <a:latin typeface="Times New Roman" pitchFamily="18" charset="0"/>
              <a:cs typeface="Times New Roman" pitchFamily="18" charset="0"/>
            </a:endParaRPr>
          </a:p>
          <a:p>
            <a:pPr marL="425196" indent="-342900" algn="just">
              <a:buAutoNum type="alphaLcParenR"/>
            </a:pPr>
            <a:endParaRPr lang="it-IT" sz="7200" dirty="0" smtClean="0">
              <a:latin typeface="Times New Roman" pitchFamily="18" charset="0"/>
              <a:cs typeface="Times New Roman" pitchFamily="18" charset="0"/>
            </a:endParaRPr>
          </a:p>
          <a:p>
            <a:pPr marL="425196" indent="-342900">
              <a:buAutoNum type="alphaLcParenR"/>
            </a:pPr>
            <a:endParaRPr lang="it-IT" sz="7200" dirty="0">
              <a:latin typeface="Times New Roman" pitchFamily="18" charset="0"/>
              <a:cs typeface="Times New Roman" pitchFamily="18" charset="0"/>
            </a:endParaRPr>
          </a:p>
          <a:p>
            <a:pPr marL="425196" indent="-342900">
              <a:buAutoNum type="alphaLcParenR"/>
            </a:pPr>
            <a:endParaRPr lang="it-IT" sz="1800" dirty="0" smtClean="0">
              <a:latin typeface="Times New Roman" pitchFamily="18" charset="0"/>
              <a:cs typeface="Times New Roman" pitchFamily="18" charset="0"/>
            </a:endParaRPr>
          </a:p>
          <a:p>
            <a:pPr marL="425196" indent="-342900">
              <a:buAutoNum type="alphaLcParenR"/>
            </a:pPr>
            <a:endParaRPr lang="it-IT" sz="1800" dirty="0" smtClean="0">
              <a:latin typeface="Times New Roman" pitchFamily="18" charset="0"/>
              <a:cs typeface="Times New Roman" pitchFamily="18" charset="0"/>
            </a:endParaRPr>
          </a:p>
          <a:p>
            <a:pPr marL="82296" indent="0">
              <a:buNone/>
            </a:pPr>
            <a:r>
              <a:rPr lang="it-IT" sz="1800" dirty="0" smtClean="0">
                <a:latin typeface="Times New Roman" pitchFamily="18" charset="0"/>
                <a:cs typeface="Times New Roman" pitchFamily="18" charset="0"/>
              </a:rPr>
              <a:t> </a:t>
            </a:r>
          </a:p>
          <a:p>
            <a:pPr>
              <a:buFont typeface="Arial" pitchFamily="34" charset="0"/>
              <a:buChar char="•"/>
            </a:pPr>
            <a:endParaRPr lang="it-IT" sz="1800" dirty="0" smtClean="0">
              <a:latin typeface="Times New Roman" pitchFamily="18" charset="0"/>
              <a:cs typeface="Times New Roman" pitchFamily="18" charset="0"/>
            </a:endParaRPr>
          </a:p>
          <a:p>
            <a:pPr marL="82296" indent="0">
              <a:buNone/>
            </a:pPr>
            <a:r>
              <a:rPr lang="it-IT" sz="1800" i="1" dirty="0" smtClean="0">
                <a:latin typeface="Times New Roman" pitchFamily="18" charset="0"/>
                <a:cs typeface="Times New Roman" pitchFamily="18" charset="0"/>
              </a:rPr>
              <a:t> </a:t>
            </a:r>
            <a:endParaRPr lang="it-IT" sz="1800" i="1"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srcRect/>
          <a:stretch>
            <a:fillRect/>
          </a:stretch>
        </p:blipFill>
        <p:spPr bwMode="auto">
          <a:xfrm>
            <a:off x="7092280" y="6040016"/>
            <a:ext cx="1656184" cy="337444"/>
          </a:xfrm>
          <a:prstGeom prst="rect">
            <a:avLst/>
          </a:prstGeom>
          <a:noFill/>
          <a:ln w="9525">
            <a:noFill/>
            <a:miter lim="800000"/>
            <a:headEnd/>
            <a:tailEnd/>
          </a:ln>
        </p:spPr>
      </p:pic>
    </p:spTree>
    <p:extLst>
      <p:ext uri="{BB962C8B-B14F-4D97-AF65-F5344CB8AC3E}">
        <p14:creationId xmlns:p14="http://schemas.microsoft.com/office/powerpoint/2010/main" xmlns="" val="756221225"/>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r"/>
            <a:r>
              <a:rPr lang="it-IT" sz="1800" b="1" dirty="0" smtClean="0">
                <a:effectLst/>
                <a:latin typeface="Times New Roman" pitchFamily="18" charset="0"/>
                <a:cs typeface="Times New Roman" pitchFamily="18" charset="0"/>
              </a:rPr>
              <a:t>Adesione di nuove imprese</a:t>
            </a:r>
            <a:endParaRPr lang="it-IT" sz="1800" b="1" dirty="0">
              <a:effectLst/>
              <a:latin typeface="Times New Roman" pitchFamily="18" charset="0"/>
              <a:cs typeface="Times New Roman" pitchFamily="18" charset="0"/>
            </a:endParaRPr>
          </a:p>
        </p:txBody>
      </p:sp>
      <p:sp>
        <p:nvSpPr>
          <p:cNvPr id="3" name="Segnaposto contenuto 2"/>
          <p:cNvSpPr>
            <a:spLocks noGrp="1"/>
          </p:cNvSpPr>
          <p:nvPr>
            <p:ph idx="1"/>
          </p:nvPr>
        </p:nvSpPr>
        <p:spPr>
          <a:xfrm>
            <a:off x="1435608" y="1447800"/>
            <a:ext cx="7498080" cy="5005536"/>
          </a:xfrm>
        </p:spPr>
        <p:txBody>
          <a:bodyPr>
            <a:normAutofit/>
          </a:bodyPr>
          <a:lstStyle/>
          <a:p>
            <a:pPr marL="82296" indent="0">
              <a:buNone/>
            </a:pPr>
            <a:r>
              <a:rPr lang="it-IT" sz="1800" dirty="0" smtClean="0">
                <a:latin typeface="Times New Roman" pitchFamily="18" charset="0"/>
                <a:cs typeface="Times New Roman" pitchFamily="18" charset="0"/>
              </a:rPr>
              <a:t>Modalità del procedimento di adesione:</a:t>
            </a:r>
          </a:p>
          <a:p>
            <a:r>
              <a:rPr lang="it-IT" sz="1800" dirty="0">
                <a:latin typeface="Times New Roman" pitchFamily="18" charset="0"/>
                <a:cs typeface="Times New Roman" pitchFamily="18" charset="0"/>
              </a:rPr>
              <a:t>a</a:t>
            </a:r>
            <a:r>
              <a:rPr lang="it-IT" sz="1800" dirty="0" smtClean="0">
                <a:latin typeface="Times New Roman" pitchFamily="18" charset="0"/>
                <a:cs typeface="Times New Roman" pitchFamily="18" charset="0"/>
              </a:rPr>
              <a:t>spetti riguardanti le qualità del soggetto «aspirante»</a:t>
            </a:r>
          </a:p>
          <a:p>
            <a:r>
              <a:rPr lang="it-IT" sz="1800" dirty="0">
                <a:latin typeface="Times New Roman" pitchFamily="18" charset="0"/>
                <a:cs typeface="Times New Roman" pitchFamily="18" charset="0"/>
              </a:rPr>
              <a:t>a</a:t>
            </a:r>
            <a:r>
              <a:rPr lang="it-IT" sz="1800" dirty="0" smtClean="0">
                <a:latin typeface="Times New Roman" pitchFamily="18" charset="0"/>
                <a:cs typeface="Times New Roman" pitchFamily="18" charset="0"/>
              </a:rPr>
              <a:t>spetti riguardanti le modalità di presentazione della richiesta di adesione</a:t>
            </a:r>
          </a:p>
          <a:p>
            <a:r>
              <a:rPr lang="it-IT" sz="1800" dirty="0" smtClean="0">
                <a:latin typeface="Times New Roman" pitchFamily="18" charset="0"/>
                <a:cs typeface="Times New Roman" pitchFamily="18" charset="0"/>
              </a:rPr>
              <a:t>aspetti riguardanti la valutazione della richiesta di adesione</a:t>
            </a:r>
          </a:p>
          <a:p>
            <a:endParaRPr lang="it-IT" sz="1800" dirty="0">
              <a:latin typeface="Times New Roman" pitchFamily="18" charset="0"/>
              <a:cs typeface="Times New Roman" pitchFamily="18" charset="0"/>
            </a:endParaRPr>
          </a:p>
          <a:p>
            <a:pPr marL="82296" indent="0">
              <a:buNone/>
            </a:pPr>
            <a:endParaRPr lang="it-IT" sz="1800" dirty="0" smtClean="0">
              <a:latin typeface="Times New Roman" pitchFamily="18" charset="0"/>
              <a:cs typeface="Times New Roman" pitchFamily="18" charset="0"/>
            </a:endParaRPr>
          </a:p>
          <a:p>
            <a:pPr marL="82296" indent="0">
              <a:buNone/>
            </a:pPr>
            <a:endParaRPr lang="it-IT" sz="1800" dirty="0" smtClean="0">
              <a:latin typeface="Times New Roman" pitchFamily="18" charset="0"/>
              <a:cs typeface="Times New Roman" pitchFamily="18" charset="0"/>
            </a:endParaRPr>
          </a:p>
          <a:p>
            <a:pPr marL="82296" indent="0">
              <a:buNone/>
            </a:pPr>
            <a:endParaRPr lang="it-IT" sz="1800" dirty="0" smtClean="0">
              <a:latin typeface="Times New Roman" pitchFamily="18" charset="0"/>
              <a:cs typeface="Times New Roman" pitchFamily="18" charset="0"/>
            </a:endParaRPr>
          </a:p>
          <a:p>
            <a:endParaRPr lang="it-IT" sz="1800" dirty="0" smtClean="0">
              <a:latin typeface="Times New Roman" pitchFamily="18" charset="0"/>
              <a:cs typeface="Times New Roman" pitchFamily="18" charset="0"/>
            </a:endParaRPr>
          </a:p>
          <a:p>
            <a:pPr marL="82296" indent="0">
              <a:buNone/>
            </a:pPr>
            <a:endParaRPr lang="it-IT" sz="1800" dirty="0" smtClean="0">
              <a:latin typeface="Times New Roman" pitchFamily="18" charset="0"/>
              <a:cs typeface="Times New Roman" pitchFamily="18" charset="0"/>
            </a:endParaRPr>
          </a:p>
          <a:p>
            <a:pPr marL="82296" indent="0">
              <a:buNone/>
            </a:pPr>
            <a:endParaRPr lang="it-IT" sz="1800" dirty="0" smtClean="0">
              <a:latin typeface="Times New Roman" pitchFamily="18" charset="0"/>
              <a:cs typeface="Times New Roman" pitchFamily="18" charset="0"/>
            </a:endParaRPr>
          </a:p>
          <a:p>
            <a:pPr marL="82296" indent="0">
              <a:buNone/>
            </a:pPr>
            <a:endParaRPr lang="it-IT" sz="1800" dirty="0">
              <a:latin typeface="Times New Roman" pitchFamily="18" charset="0"/>
              <a:cs typeface="Times New Roman" pitchFamily="18" charset="0"/>
            </a:endParaRPr>
          </a:p>
        </p:txBody>
      </p:sp>
      <p:sp>
        <p:nvSpPr>
          <p:cNvPr id="4" name="Rettangolo 3"/>
          <p:cNvSpPr/>
          <p:nvPr/>
        </p:nvSpPr>
        <p:spPr>
          <a:xfrm>
            <a:off x="3563888" y="4149080"/>
            <a:ext cx="2520280" cy="60484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Times New Roman" pitchFamily="18" charset="0"/>
                <a:cs typeface="Times New Roman" pitchFamily="18" charset="0"/>
              </a:rPr>
              <a:t>Formalizzazione</a:t>
            </a:r>
          </a:p>
          <a:p>
            <a:pPr algn="ctr"/>
            <a:r>
              <a:rPr lang="it-IT" b="1" dirty="0" smtClean="0">
                <a:solidFill>
                  <a:schemeClr val="tx1"/>
                </a:solidFill>
                <a:latin typeface="Times New Roman" pitchFamily="18" charset="0"/>
                <a:cs typeface="Times New Roman" pitchFamily="18" charset="0"/>
              </a:rPr>
              <a:t>(comma 4-quater, art.3)</a:t>
            </a:r>
            <a:r>
              <a:rPr lang="it-IT" b="1" dirty="0" smtClean="0">
                <a:latin typeface="Times New Roman" pitchFamily="18" charset="0"/>
                <a:cs typeface="Times New Roman" pitchFamily="18" charset="0"/>
              </a:rPr>
              <a:t> </a:t>
            </a:r>
          </a:p>
        </p:txBody>
      </p:sp>
      <p:sp>
        <p:nvSpPr>
          <p:cNvPr id="5" name="Freccia in giù 4"/>
          <p:cNvSpPr/>
          <p:nvPr/>
        </p:nvSpPr>
        <p:spPr>
          <a:xfrm>
            <a:off x="4644008" y="3212976"/>
            <a:ext cx="360040" cy="622007"/>
          </a:xfrm>
          <a:prstGeom prst="downArrow">
            <a:avLst/>
          </a:prstGeom>
          <a:solidFill>
            <a:schemeClr val="bg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3"/>
          <p:cNvPicPr>
            <a:picLocks noChangeAspect="1" noChangeArrowheads="1"/>
          </p:cNvPicPr>
          <p:nvPr/>
        </p:nvPicPr>
        <p:blipFill>
          <a:blip r:embed="rId2" cstate="print"/>
          <a:srcRect/>
          <a:stretch>
            <a:fillRect/>
          </a:stretch>
        </p:blipFill>
        <p:spPr bwMode="auto">
          <a:xfrm>
            <a:off x="7020272" y="6021288"/>
            <a:ext cx="1728192" cy="356171"/>
          </a:xfrm>
          <a:prstGeom prst="rect">
            <a:avLst/>
          </a:prstGeom>
          <a:noFill/>
          <a:ln w="9525">
            <a:noFill/>
            <a:miter lim="800000"/>
            <a:headEnd/>
            <a:tailEnd/>
          </a:ln>
        </p:spPr>
      </p:pic>
    </p:spTree>
    <p:extLst>
      <p:ext uri="{BB962C8B-B14F-4D97-AF65-F5344CB8AC3E}">
        <p14:creationId xmlns:p14="http://schemas.microsoft.com/office/powerpoint/2010/main" xmlns="" val="1255216402"/>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2300" b="1" dirty="0" smtClean="0">
                <a:effectLst/>
                <a:latin typeface="Times New Roman" pitchFamily="18" charset="0"/>
                <a:cs typeface="Times New Roman" pitchFamily="18" charset="0"/>
              </a:rPr>
              <a:t>Assunzione delle decisioni e modifiche del contratto di rete</a:t>
            </a:r>
            <a:endParaRPr lang="it-IT" sz="2300" b="1" dirty="0">
              <a:effectLst/>
              <a:latin typeface="Times New Roman" pitchFamily="18" charset="0"/>
              <a:cs typeface="Times New Roman" pitchFamily="18" charset="0"/>
            </a:endParaRPr>
          </a:p>
        </p:txBody>
      </p:sp>
      <p:sp>
        <p:nvSpPr>
          <p:cNvPr id="3" name="Segnaposto contenuto 2"/>
          <p:cNvSpPr>
            <a:spLocks noGrp="1"/>
          </p:cNvSpPr>
          <p:nvPr>
            <p:ph idx="1"/>
          </p:nvPr>
        </p:nvSpPr>
        <p:spPr>
          <a:xfrm>
            <a:off x="1403648" y="1532756"/>
            <a:ext cx="7498080" cy="4800600"/>
          </a:xfrm>
        </p:spPr>
        <p:txBody>
          <a:bodyPr>
            <a:normAutofit/>
          </a:bodyPr>
          <a:lstStyle/>
          <a:p>
            <a:pPr marL="82296" indent="0" algn="just">
              <a:buNone/>
            </a:pPr>
            <a:r>
              <a:rPr lang="it-IT" sz="1800" dirty="0">
                <a:latin typeface="Times New Roman" pitchFamily="18" charset="0"/>
                <a:cs typeface="Times New Roman" pitchFamily="18" charset="0"/>
              </a:rPr>
              <a:t>A</a:t>
            </a:r>
            <a:r>
              <a:rPr lang="it-IT" sz="1800" dirty="0" smtClean="0">
                <a:latin typeface="Times New Roman" pitchFamily="18" charset="0"/>
                <a:cs typeface="Times New Roman" pitchFamily="18" charset="0"/>
              </a:rPr>
              <a:t>i </a:t>
            </a:r>
            <a:r>
              <a:rPr lang="it-IT" sz="1800" dirty="0">
                <a:latin typeface="Times New Roman" pitchFamily="18" charset="0"/>
                <a:cs typeface="Times New Roman" pitchFamily="18" charset="0"/>
              </a:rPr>
              <a:t>sensi </a:t>
            </a:r>
            <a:r>
              <a:rPr lang="it-IT" sz="1800" dirty="0" smtClean="0">
                <a:latin typeface="Times New Roman" pitchFamily="18" charset="0"/>
                <a:cs typeface="Times New Roman" pitchFamily="18" charset="0"/>
              </a:rPr>
              <a:t>della lettera </a:t>
            </a:r>
            <a:r>
              <a:rPr lang="it-IT" sz="1800" dirty="0">
                <a:latin typeface="Times New Roman" pitchFamily="18" charset="0"/>
                <a:cs typeface="Times New Roman" pitchFamily="18" charset="0"/>
              </a:rPr>
              <a:t>f</a:t>
            </a:r>
            <a:r>
              <a:rPr lang="it-IT" sz="1800" dirty="0" smtClean="0">
                <a:latin typeface="Times New Roman" pitchFamily="18" charset="0"/>
                <a:cs typeface="Times New Roman" pitchFamily="18" charset="0"/>
              </a:rPr>
              <a:t>) comma 4-ter, art.3, il contratto di rete deve indicare:</a:t>
            </a:r>
          </a:p>
          <a:p>
            <a:pPr marL="82296" indent="0" algn="just">
              <a:buNone/>
            </a:pPr>
            <a:r>
              <a:rPr lang="it-IT" sz="1800" i="1" dirty="0" smtClean="0">
                <a:latin typeface="Times New Roman" pitchFamily="18" charset="0"/>
                <a:cs typeface="Times New Roman" pitchFamily="18" charset="0"/>
              </a:rPr>
              <a:t>“</a:t>
            </a:r>
            <a:r>
              <a:rPr lang="it-IT" sz="1800" i="1" dirty="0">
                <a:latin typeface="Times New Roman" pitchFamily="18" charset="0"/>
                <a:cs typeface="Times New Roman" pitchFamily="18" charset="0"/>
              </a:rPr>
              <a:t>le regole per l’assunzione delle decisioni dei partecipanti su ogni materia o aspetto di interesse comune che non rientri, quando è stato istituito un organo comune, nei poteri di gestione conferiti a tale </a:t>
            </a:r>
            <a:r>
              <a:rPr lang="it-IT" sz="1800" i="1" dirty="0" err="1" smtClean="0">
                <a:latin typeface="Times New Roman" pitchFamily="18" charset="0"/>
                <a:cs typeface="Times New Roman" pitchFamily="18" charset="0"/>
              </a:rPr>
              <a:t>organo…</a:t>
            </a:r>
            <a:r>
              <a:rPr lang="it-IT" sz="1800" i="1" dirty="0" smtClean="0">
                <a:latin typeface="Times New Roman" pitchFamily="18" charset="0"/>
                <a:cs typeface="Times New Roman" pitchFamily="18" charset="0"/>
              </a:rPr>
              <a:t>” </a:t>
            </a:r>
          </a:p>
          <a:p>
            <a:pPr marL="82296" indent="0" algn="just">
              <a:buNone/>
            </a:pPr>
            <a:endParaRPr lang="it-IT" sz="1800" i="1" dirty="0" smtClean="0">
              <a:latin typeface="Times New Roman" pitchFamily="18" charset="0"/>
              <a:cs typeface="Times New Roman" pitchFamily="18" charset="0"/>
            </a:endParaRPr>
          </a:p>
          <a:p>
            <a:pPr marL="82296" indent="0" algn="just">
              <a:buNone/>
            </a:pPr>
            <a:endParaRPr lang="it-IT" sz="1800" i="1" dirty="0">
              <a:latin typeface="Times New Roman" pitchFamily="18" charset="0"/>
              <a:cs typeface="Times New Roman" pitchFamily="18" charset="0"/>
            </a:endParaRPr>
          </a:p>
          <a:p>
            <a:pPr marL="82296" indent="0" algn="just">
              <a:buNone/>
            </a:pPr>
            <a:endParaRPr lang="it-IT" sz="1800" i="1" dirty="0" smtClean="0">
              <a:latin typeface="Times New Roman" pitchFamily="18" charset="0"/>
              <a:cs typeface="Times New Roman" pitchFamily="18" charset="0"/>
            </a:endParaRPr>
          </a:p>
          <a:p>
            <a:pPr marL="82296" indent="0" algn="just">
              <a:buNone/>
            </a:pPr>
            <a:endParaRPr lang="it-IT" sz="1800" i="1" dirty="0" smtClean="0">
              <a:latin typeface="Times New Roman" pitchFamily="18" charset="0"/>
              <a:cs typeface="Times New Roman" pitchFamily="18" charset="0"/>
            </a:endParaRPr>
          </a:p>
          <a:p>
            <a:pPr marL="82296" indent="0" algn="just">
              <a:buNone/>
            </a:pPr>
            <a:r>
              <a:rPr lang="it-IT" sz="1800" i="1" dirty="0" smtClean="0">
                <a:latin typeface="Times New Roman" pitchFamily="18" charset="0"/>
                <a:cs typeface="Times New Roman" pitchFamily="18" charset="0"/>
              </a:rPr>
              <a:t>«…se </a:t>
            </a:r>
            <a:r>
              <a:rPr lang="it-IT" sz="1800" i="1" dirty="0">
                <a:latin typeface="Times New Roman" pitchFamily="18" charset="0"/>
                <a:cs typeface="Times New Roman" pitchFamily="18" charset="0"/>
              </a:rPr>
              <a:t>il contratto prevede la modificabilità a maggioranza del programma di rete, le regole relative alle modalità di assunzione delle decisioni di modifica del programma medesimo”.</a:t>
            </a:r>
          </a:p>
          <a:p>
            <a:pPr marL="82296" indent="0" algn="just">
              <a:buNone/>
            </a:pPr>
            <a:endParaRPr lang="it-IT" sz="1800" i="1" dirty="0">
              <a:latin typeface="Times New Roman" pitchFamily="18" charset="0"/>
              <a:cs typeface="Times New Roman" pitchFamily="18" charset="0"/>
            </a:endParaRPr>
          </a:p>
        </p:txBody>
      </p:sp>
      <p:sp>
        <p:nvSpPr>
          <p:cNvPr id="5" name="Freccia in giù 4"/>
          <p:cNvSpPr/>
          <p:nvPr/>
        </p:nvSpPr>
        <p:spPr>
          <a:xfrm>
            <a:off x="4765292" y="2823715"/>
            <a:ext cx="576064" cy="461269"/>
          </a:xfrm>
          <a:prstGeom prst="downArrow">
            <a:avLst/>
          </a:prstGeom>
          <a:solidFill>
            <a:schemeClr val="bg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869922" y="3501008"/>
            <a:ext cx="2268252" cy="43204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Times New Roman" pitchFamily="18" charset="0"/>
                <a:cs typeface="Times New Roman" pitchFamily="18" charset="0"/>
              </a:rPr>
              <a:t>Decisioni </a:t>
            </a:r>
            <a:r>
              <a:rPr lang="it-IT" dirty="0">
                <a:solidFill>
                  <a:schemeClr val="tx1"/>
                </a:solidFill>
                <a:latin typeface="Times New Roman" pitchFamily="18" charset="0"/>
                <a:cs typeface="Times New Roman" pitchFamily="18" charset="0"/>
              </a:rPr>
              <a:t>O</a:t>
            </a:r>
            <a:r>
              <a:rPr lang="it-IT" dirty="0" smtClean="0">
                <a:solidFill>
                  <a:schemeClr val="tx1"/>
                </a:solidFill>
                <a:latin typeface="Times New Roman" pitchFamily="18" charset="0"/>
                <a:cs typeface="Times New Roman" pitchFamily="18" charset="0"/>
              </a:rPr>
              <a:t>perative</a:t>
            </a:r>
            <a:endParaRPr lang="it-IT" dirty="0">
              <a:solidFill>
                <a:schemeClr val="tx1"/>
              </a:solidFill>
              <a:latin typeface="Times New Roman" pitchFamily="18" charset="0"/>
              <a:cs typeface="Times New Roman" pitchFamily="18" charset="0"/>
            </a:endParaRPr>
          </a:p>
        </p:txBody>
      </p:sp>
      <p:sp>
        <p:nvSpPr>
          <p:cNvPr id="7" name="Freccia in giù 6"/>
          <p:cNvSpPr/>
          <p:nvPr/>
        </p:nvSpPr>
        <p:spPr>
          <a:xfrm>
            <a:off x="2682489" y="5144541"/>
            <a:ext cx="576064" cy="432048"/>
          </a:xfrm>
          <a:prstGeom prst="downArrow">
            <a:avLst/>
          </a:prstGeom>
          <a:solidFill>
            <a:schemeClr val="bg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907704" y="5733256"/>
            <a:ext cx="2412268" cy="396044"/>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Times New Roman" pitchFamily="18" charset="0"/>
                <a:cs typeface="Times New Roman" pitchFamily="18" charset="0"/>
              </a:rPr>
              <a:t>Decisioni Modificative</a:t>
            </a:r>
            <a:endParaRPr lang="it-IT" dirty="0">
              <a:solidFill>
                <a:schemeClr val="tx1"/>
              </a:solidFill>
              <a:latin typeface="Times New Roman" pitchFamily="18" charset="0"/>
              <a:cs typeface="Times New Roman" pitchFamily="18" charset="0"/>
            </a:endParaRPr>
          </a:p>
        </p:txBody>
      </p:sp>
      <p:sp>
        <p:nvSpPr>
          <p:cNvPr id="10" name="Freccia a destra 9"/>
          <p:cNvSpPr/>
          <p:nvPr/>
        </p:nvSpPr>
        <p:spPr>
          <a:xfrm flipV="1">
            <a:off x="4788024" y="5877272"/>
            <a:ext cx="532581" cy="288032"/>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5868144" y="5589240"/>
            <a:ext cx="2448272" cy="648072"/>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Times New Roman" pitchFamily="18" charset="0"/>
                <a:cs typeface="Times New Roman" pitchFamily="18" charset="0"/>
              </a:rPr>
              <a:t>Formalizzazione</a:t>
            </a:r>
          </a:p>
          <a:p>
            <a:pPr algn="ctr"/>
            <a:r>
              <a:rPr lang="it-IT" dirty="0" smtClean="0">
                <a:solidFill>
                  <a:schemeClr val="tx1"/>
                </a:solidFill>
                <a:latin typeface="Times New Roman" pitchFamily="18" charset="0"/>
                <a:cs typeface="Times New Roman" pitchFamily="18" charset="0"/>
              </a:rPr>
              <a:t> (co. 4 quater, art.3)</a:t>
            </a:r>
            <a:endParaRPr lang="it-IT" dirty="0">
              <a:solidFill>
                <a:schemeClr val="tx1"/>
              </a:solidFill>
              <a:latin typeface="Times New Roman" pitchFamily="18" charset="0"/>
              <a:cs typeface="Times New Roman" pitchFamily="18" charset="0"/>
            </a:endParaRPr>
          </a:p>
        </p:txBody>
      </p:sp>
      <p:sp>
        <p:nvSpPr>
          <p:cNvPr id="12" name="Freccia in giù 11"/>
          <p:cNvSpPr/>
          <p:nvPr/>
        </p:nvSpPr>
        <p:spPr>
          <a:xfrm>
            <a:off x="6804248" y="4941168"/>
            <a:ext cx="576064" cy="432048"/>
          </a:xfrm>
          <a:prstGeom prst="downArrow">
            <a:avLst/>
          </a:prstGeom>
          <a:solidFill>
            <a:schemeClr val="bg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3"/>
          <p:cNvPicPr>
            <a:picLocks noChangeAspect="1" noChangeArrowheads="1"/>
          </p:cNvPicPr>
          <p:nvPr/>
        </p:nvPicPr>
        <p:blipFill>
          <a:blip r:embed="rId2" cstate="print"/>
          <a:srcRect/>
          <a:stretch>
            <a:fillRect/>
          </a:stretch>
        </p:blipFill>
        <p:spPr bwMode="auto">
          <a:xfrm>
            <a:off x="7668344" y="6381328"/>
            <a:ext cx="1152128" cy="284163"/>
          </a:xfrm>
          <a:prstGeom prst="rect">
            <a:avLst/>
          </a:prstGeom>
          <a:noFill/>
          <a:ln w="9525">
            <a:noFill/>
            <a:miter lim="800000"/>
            <a:headEnd/>
            <a:tailEnd/>
          </a:ln>
        </p:spPr>
      </p:pic>
    </p:spTree>
    <p:extLst>
      <p:ext uri="{BB962C8B-B14F-4D97-AF65-F5344CB8AC3E}">
        <p14:creationId xmlns:p14="http://schemas.microsoft.com/office/powerpoint/2010/main" xmlns="" val="3981461206"/>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effectLst/>
                <a:latin typeface="Times New Roman" pitchFamily="18" charset="0"/>
                <a:cs typeface="Times New Roman" pitchFamily="18" charset="0"/>
              </a:rPr>
              <a:t>Cause facoltative di recesso</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idx="1"/>
          </p:nvPr>
        </p:nvSpPr>
        <p:spPr>
          <a:xfrm>
            <a:off x="1435608" y="1447800"/>
            <a:ext cx="7498080" cy="5005536"/>
          </a:xfrm>
        </p:spPr>
        <p:txBody>
          <a:bodyPr>
            <a:normAutofit/>
          </a:bodyPr>
          <a:lstStyle/>
          <a:p>
            <a:pPr marL="82296" indent="0">
              <a:buNone/>
            </a:pPr>
            <a:r>
              <a:rPr lang="it-IT" sz="1800" dirty="0" smtClean="0">
                <a:latin typeface="Times New Roman" pitchFamily="18" charset="0"/>
                <a:cs typeface="Times New Roman" pitchFamily="18" charset="0"/>
              </a:rPr>
              <a:t>Alla </a:t>
            </a:r>
            <a:r>
              <a:rPr lang="it-IT" sz="1800" dirty="0" err="1" smtClean="0">
                <a:latin typeface="Times New Roman" pitchFamily="18" charset="0"/>
                <a:cs typeface="Times New Roman" pitchFamily="18" charset="0"/>
              </a:rPr>
              <a:t>lett</a:t>
            </a:r>
            <a:r>
              <a:rPr lang="it-IT" sz="1800" dirty="0" smtClean="0">
                <a:latin typeface="Times New Roman" pitchFamily="18" charset="0"/>
                <a:cs typeface="Times New Roman" pitchFamily="18" charset="0"/>
              </a:rPr>
              <a:t>. d), comma 4-ter , art 3, il contratto di rete deve indicare:</a:t>
            </a:r>
          </a:p>
          <a:p>
            <a:pPr marL="82296" indent="0" algn="just">
              <a:buNone/>
            </a:pPr>
            <a:r>
              <a:rPr lang="it-IT" sz="1800" dirty="0" smtClean="0">
                <a:latin typeface="Times New Roman" pitchFamily="18" charset="0"/>
                <a:cs typeface="Times New Roman" pitchFamily="18" charset="0"/>
              </a:rPr>
              <a:t>“..</a:t>
            </a:r>
            <a:r>
              <a:rPr lang="it-IT" sz="1800" i="1" dirty="0" smtClean="0">
                <a:latin typeface="Times New Roman" pitchFamily="18" charset="0"/>
                <a:cs typeface="Times New Roman" pitchFamily="18" charset="0"/>
              </a:rPr>
              <a:t>se pattuite, le cause facoltative di recesso anticipato e le condizioni per l’esercizio del relativo diritto, ferma restando in ogni caso l’applicazione delle regole generali di legge in materia di scioglimento totale o parziale dei contratti plurilaterali con comunione di scopo.” </a:t>
            </a:r>
            <a:endParaRPr lang="it-IT" sz="1800" i="1"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srcRect/>
          <a:stretch>
            <a:fillRect/>
          </a:stretch>
        </p:blipFill>
        <p:spPr bwMode="auto">
          <a:xfrm>
            <a:off x="6948264" y="6021288"/>
            <a:ext cx="1800200" cy="356171"/>
          </a:xfrm>
          <a:prstGeom prst="rect">
            <a:avLst/>
          </a:prstGeom>
          <a:noFill/>
          <a:ln w="9525">
            <a:noFill/>
            <a:miter lim="800000"/>
            <a:headEnd/>
            <a:tailEnd/>
          </a:ln>
        </p:spPr>
      </p:pic>
    </p:spTree>
    <p:extLst>
      <p:ext uri="{BB962C8B-B14F-4D97-AF65-F5344CB8AC3E}">
        <p14:creationId xmlns:p14="http://schemas.microsoft.com/office/powerpoint/2010/main" xmlns="" val="1546067818"/>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332656"/>
            <a:ext cx="7498080" cy="850106"/>
          </a:xfrm>
        </p:spPr>
        <p:txBody>
          <a:bodyPr>
            <a:normAutofit/>
          </a:bodyPr>
          <a:lstStyle/>
          <a:p>
            <a:pPr algn="r"/>
            <a:r>
              <a:rPr lang="it-IT" sz="1800" b="1" dirty="0" smtClean="0">
                <a:effectLst/>
                <a:latin typeface="Times New Roman" pitchFamily="18" charset="0"/>
                <a:cs typeface="Times New Roman" pitchFamily="18" charset="0"/>
              </a:rPr>
              <a:t>Cause facoltative di recesso</a:t>
            </a:r>
            <a:endParaRPr lang="it-IT" sz="1800" b="1" dirty="0">
              <a:effectLs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pPr marL="82296" indent="0">
              <a:buNone/>
            </a:pPr>
            <a:r>
              <a:rPr lang="it-IT" sz="1800" b="1" dirty="0" smtClean="0">
                <a:latin typeface="Times New Roman" pitchFamily="18" charset="0"/>
                <a:cs typeface="Times New Roman" pitchFamily="18" charset="0"/>
              </a:rPr>
              <a:t>Ipotesi di recesso:</a:t>
            </a:r>
          </a:p>
          <a:p>
            <a:r>
              <a:rPr lang="it-IT" sz="1800" dirty="0" smtClean="0">
                <a:latin typeface="Times New Roman" pitchFamily="18" charset="0"/>
                <a:cs typeface="Times New Roman" pitchFamily="18" charset="0"/>
              </a:rPr>
              <a:t>recesso ad </a:t>
            </a:r>
            <a:r>
              <a:rPr lang="it-IT" sz="1800" dirty="0" err="1" smtClean="0">
                <a:latin typeface="Times New Roman" pitchFamily="18" charset="0"/>
                <a:cs typeface="Times New Roman" pitchFamily="18" charset="0"/>
              </a:rPr>
              <a:t>nutun</a:t>
            </a:r>
            <a:endParaRPr lang="it-IT" sz="1800" dirty="0" smtClean="0">
              <a:latin typeface="Times New Roman" pitchFamily="18" charset="0"/>
              <a:cs typeface="Times New Roman" pitchFamily="18" charset="0"/>
            </a:endParaRPr>
          </a:p>
          <a:p>
            <a:r>
              <a:rPr lang="it-IT" sz="1800" dirty="0" smtClean="0">
                <a:latin typeface="Times New Roman" pitchFamily="18" charset="0"/>
                <a:cs typeface="Times New Roman" pitchFamily="18" charset="0"/>
              </a:rPr>
              <a:t>recesso per giusta causa</a:t>
            </a:r>
          </a:p>
          <a:p>
            <a:r>
              <a:rPr lang="it-IT" sz="1800" dirty="0" smtClean="0">
                <a:latin typeface="Times New Roman" pitchFamily="18" charset="0"/>
                <a:cs typeface="Times New Roman" pitchFamily="18" charset="0"/>
              </a:rPr>
              <a:t>esclusione</a:t>
            </a:r>
          </a:p>
          <a:p>
            <a:pPr marL="82296" indent="0">
              <a:buNone/>
            </a:pPr>
            <a:endParaRPr lang="it-IT" sz="1800" b="1" dirty="0" smtClean="0">
              <a:latin typeface="Times New Roman" pitchFamily="18" charset="0"/>
              <a:cs typeface="Times New Roman" pitchFamily="18" charset="0"/>
            </a:endParaRPr>
          </a:p>
          <a:p>
            <a:pPr marL="82296" indent="0">
              <a:buNone/>
            </a:pPr>
            <a:r>
              <a:rPr lang="it-IT" sz="1800" b="1" dirty="0" smtClean="0">
                <a:latin typeface="Times New Roman" pitchFamily="18" charset="0"/>
                <a:cs typeface="Times New Roman" pitchFamily="18" charset="0"/>
              </a:rPr>
              <a:t>Disciplina della fattispecie:</a:t>
            </a:r>
          </a:p>
          <a:p>
            <a:r>
              <a:rPr lang="it-IT" sz="1800" dirty="0">
                <a:latin typeface="Times New Roman" pitchFamily="18" charset="0"/>
                <a:cs typeface="Times New Roman" pitchFamily="18" charset="0"/>
              </a:rPr>
              <a:t>e</a:t>
            </a:r>
            <a:r>
              <a:rPr lang="it-IT" sz="1800" dirty="0" smtClean="0">
                <a:latin typeface="Times New Roman" pitchFamily="18" charset="0"/>
                <a:cs typeface="Times New Roman" pitchFamily="18" charset="0"/>
              </a:rPr>
              <a:t>ventuali obblighi di preavviso o di motivazione</a:t>
            </a:r>
          </a:p>
          <a:p>
            <a:r>
              <a:rPr lang="it-IT" sz="1800" dirty="0">
                <a:latin typeface="Times New Roman" pitchFamily="18" charset="0"/>
                <a:cs typeface="Times New Roman" pitchFamily="18" charset="0"/>
              </a:rPr>
              <a:t>t</a:t>
            </a:r>
            <a:r>
              <a:rPr lang="it-IT" sz="1800" dirty="0" smtClean="0">
                <a:latin typeface="Times New Roman" pitchFamily="18" charset="0"/>
                <a:cs typeface="Times New Roman" pitchFamily="18" charset="0"/>
              </a:rPr>
              <a:t>ermini e procedure collegati alla dichiarazione del recedente</a:t>
            </a:r>
          </a:p>
          <a:p>
            <a:r>
              <a:rPr lang="it-IT" sz="1800" dirty="0">
                <a:latin typeface="Times New Roman" pitchFamily="18" charset="0"/>
                <a:cs typeface="Times New Roman" pitchFamily="18" charset="0"/>
              </a:rPr>
              <a:t>i</a:t>
            </a:r>
            <a:r>
              <a:rPr lang="it-IT" sz="1800" dirty="0" smtClean="0">
                <a:latin typeface="Times New Roman" pitchFamily="18" charset="0"/>
                <a:cs typeface="Times New Roman" pitchFamily="18" charset="0"/>
              </a:rPr>
              <a:t>ndividuazione del soggetto cui indirizzare la dichiarazione di recesso</a:t>
            </a:r>
          </a:p>
          <a:p>
            <a:r>
              <a:rPr lang="it-IT" sz="1800" dirty="0" smtClean="0">
                <a:latin typeface="Times New Roman" pitchFamily="18" charset="0"/>
                <a:cs typeface="Times New Roman" pitchFamily="18" charset="0"/>
              </a:rPr>
              <a:t>cause che ne legittimano l’adozione e attribuzione del potere deliberativo (esclusione)</a:t>
            </a:r>
          </a:p>
          <a:p>
            <a:pPr marL="82296" indent="0">
              <a:buNone/>
            </a:pPr>
            <a:endParaRPr lang="it-IT" sz="1800" dirty="0" smtClean="0">
              <a:latin typeface="Times New Roman" pitchFamily="18" charset="0"/>
              <a:cs typeface="Times New Roman" pitchFamily="18" charset="0"/>
            </a:endParaRPr>
          </a:p>
          <a:p>
            <a:pPr>
              <a:buFont typeface="Wingdings" pitchFamily="2" charset="2"/>
              <a:buChar char="Ø"/>
            </a:pPr>
            <a:endParaRPr lang="it-IT" sz="1800" dirty="0" smtClean="0">
              <a:latin typeface="Times New Roman" pitchFamily="18" charset="0"/>
              <a:cs typeface="Times New Roman" pitchFamily="18" charset="0"/>
            </a:endParaRPr>
          </a:p>
          <a:p>
            <a:pPr marL="82296" indent="0">
              <a:buNone/>
            </a:pPr>
            <a:r>
              <a:rPr lang="it-IT" sz="1800" dirty="0">
                <a:latin typeface="Times New Roman" pitchFamily="18" charset="0"/>
                <a:cs typeface="Times New Roman" pitchFamily="18" charset="0"/>
              </a:rPr>
              <a:t> </a:t>
            </a:r>
            <a:r>
              <a:rPr lang="it-IT" sz="1800" dirty="0" smtClean="0">
                <a:latin typeface="Times New Roman" pitchFamily="18" charset="0"/>
                <a:cs typeface="Times New Roman" pitchFamily="18" charset="0"/>
              </a:rPr>
              <a:t>  </a:t>
            </a:r>
            <a:endParaRPr lang="it-IT" sz="1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7020273" y="5877272"/>
            <a:ext cx="1728192" cy="358105"/>
          </a:xfrm>
          <a:prstGeom prst="rect">
            <a:avLst/>
          </a:prstGeom>
          <a:noFill/>
          <a:ln w="9525">
            <a:noFill/>
            <a:miter lim="800000"/>
            <a:headEnd/>
            <a:tailEnd/>
          </a:ln>
        </p:spPr>
      </p:pic>
    </p:spTree>
    <p:extLst>
      <p:ext uri="{BB962C8B-B14F-4D97-AF65-F5344CB8AC3E}">
        <p14:creationId xmlns:p14="http://schemas.microsoft.com/office/powerpoint/2010/main" xmlns="" val="2785693451"/>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4976" y="264005"/>
            <a:ext cx="7498080" cy="1143000"/>
          </a:xfrm>
        </p:spPr>
        <p:txBody>
          <a:bodyPr>
            <a:noAutofit/>
          </a:bodyPr>
          <a:lstStyle/>
          <a:p>
            <a:pPr algn="ctr"/>
            <a:r>
              <a:rPr lang="it-IT" sz="2400" b="1" dirty="0" smtClean="0">
                <a:latin typeface="Times New Roman" pitchFamily="18" charset="0"/>
                <a:cs typeface="Times New Roman" pitchFamily="18" charset="0"/>
              </a:rPr>
              <a:t/>
            </a:r>
            <a:br>
              <a:rPr lang="it-IT" sz="2400" b="1" dirty="0" smtClean="0">
                <a:latin typeface="Times New Roman" pitchFamily="18" charset="0"/>
                <a:cs typeface="Times New Roman" pitchFamily="18" charset="0"/>
              </a:rPr>
            </a:br>
            <a:r>
              <a:rPr lang="it-IT" sz="2400" b="1" dirty="0">
                <a:latin typeface="Times New Roman" pitchFamily="18" charset="0"/>
                <a:cs typeface="Times New Roman" pitchFamily="18" charset="0"/>
              </a:rPr>
              <a:t/>
            </a:r>
            <a:br>
              <a:rPr lang="it-IT" sz="2400" b="1" dirty="0">
                <a:latin typeface="Times New Roman" pitchFamily="18" charset="0"/>
                <a:cs typeface="Times New Roman" pitchFamily="18" charset="0"/>
              </a:rPr>
            </a:br>
            <a:r>
              <a:rPr lang="it-IT" sz="2400" b="1" dirty="0" smtClean="0">
                <a:effectLst/>
                <a:latin typeface="Times New Roman" pitchFamily="18" charset="0"/>
                <a:cs typeface="Times New Roman" pitchFamily="18" charset="0"/>
              </a:rPr>
              <a:t>Applicazione </a:t>
            </a:r>
            <a:r>
              <a:rPr lang="it-IT" sz="2400" b="1" dirty="0">
                <a:effectLst/>
                <a:latin typeface="Times New Roman" pitchFamily="18" charset="0"/>
                <a:cs typeface="Times New Roman" pitchFamily="18" charset="0"/>
              </a:rPr>
              <a:t>dei principi generali in materia di scioglimento totale o parziale dei contratti plurilaterali con comunione di scopo </a:t>
            </a:r>
            <a:br>
              <a:rPr lang="it-IT" sz="2400" b="1" dirty="0">
                <a:effectLst/>
                <a:latin typeface="Times New Roman" pitchFamily="18" charset="0"/>
                <a:cs typeface="Times New Roman" pitchFamily="18" charset="0"/>
              </a:rPr>
            </a:br>
            <a:r>
              <a:rPr lang="it-IT" sz="2400" b="1" dirty="0">
                <a:effectLst/>
                <a:latin typeface="Times New Roman" pitchFamily="18" charset="0"/>
                <a:cs typeface="Times New Roman" pitchFamily="18" charset="0"/>
              </a:rPr>
              <a:t/>
            </a:r>
            <a:br>
              <a:rPr lang="it-IT" sz="2400" b="1" dirty="0">
                <a:effectLst/>
                <a:latin typeface="Times New Roman" pitchFamily="18" charset="0"/>
                <a:cs typeface="Times New Roman" pitchFamily="18" charset="0"/>
              </a:rPr>
            </a:br>
            <a:endParaRPr lang="it-IT" sz="2400" dirty="0">
              <a:effectLst/>
            </a:endParaRPr>
          </a:p>
        </p:txBody>
      </p:sp>
      <p:sp>
        <p:nvSpPr>
          <p:cNvPr id="3" name="Segnaposto contenuto 2"/>
          <p:cNvSpPr>
            <a:spLocks noGrp="1"/>
          </p:cNvSpPr>
          <p:nvPr>
            <p:ph idx="1"/>
          </p:nvPr>
        </p:nvSpPr>
        <p:spPr/>
        <p:txBody>
          <a:bodyPr>
            <a:normAutofit/>
          </a:bodyPr>
          <a:lstStyle/>
          <a:p>
            <a:pPr lvl="0" algn="just"/>
            <a:endParaRPr lang="it-IT" sz="1800" b="1" dirty="0" smtClean="0">
              <a:latin typeface="Times New Roman" pitchFamily="18" charset="0"/>
              <a:cs typeface="Times New Roman" pitchFamily="18" charset="0"/>
            </a:endParaRPr>
          </a:p>
          <a:p>
            <a:pPr lvl="0" algn="just"/>
            <a:r>
              <a:rPr lang="it-IT" sz="1800" b="1" dirty="0" smtClean="0">
                <a:latin typeface="Times New Roman" pitchFamily="18" charset="0"/>
                <a:cs typeface="Times New Roman" pitchFamily="18" charset="0"/>
              </a:rPr>
              <a:t>art</a:t>
            </a:r>
            <a:r>
              <a:rPr lang="it-IT" sz="1800" b="1" dirty="0">
                <a:latin typeface="Times New Roman" pitchFamily="18" charset="0"/>
                <a:cs typeface="Times New Roman" pitchFamily="18" charset="0"/>
              </a:rPr>
              <a:t>. 1420 (Nullità del contratto plurilaterale</a:t>
            </a:r>
            <a:r>
              <a:rPr lang="it-IT" sz="1800" b="1" i="1" dirty="0">
                <a:latin typeface="Times New Roman" pitchFamily="18" charset="0"/>
                <a:cs typeface="Times New Roman" pitchFamily="18" charset="0"/>
              </a:rPr>
              <a:t>):</a:t>
            </a:r>
            <a:r>
              <a:rPr lang="it-IT" sz="1800" i="1" dirty="0">
                <a:latin typeface="Times New Roman" pitchFamily="18" charset="0"/>
                <a:cs typeface="Times New Roman" pitchFamily="18" charset="0"/>
              </a:rPr>
              <a:t>”Nei contratti con più di due parti in cui le prestazioni di ciascuna sono dirette al conseguimento di uno scopo comune, la nullità che colpisce il vincolo di una solo delle parti non importa la nullità del contratto, salvo che la partecipazione di essa debba, secondo le circostanze considerarsi essenziale”</a:t>
            </a:r>
            <a:endParaRPr lang="it-IT" sz="1800" dirty="0">
              <a:latin typeface="Times New Roman" pitchFamily="18" charset="0"/>
              <a:cs typeface="Times New Roman" pitchFamily="18" charset="0"/>
            </a:endParaRPr>
          </a:p>
          <a:p>
            <a:pPr lvl="0" algn="just"/>
            <a:r>
              <a:rPr lang="it-IT" sz="1800" b="1" dirty="0">
                <a:latin typeface="Times New Roman" pitchFamily="18" charset="0"/>
                <a:cs typeface="Times New Roman" pitchFamily="18" charset="0"/>
              </a:rPr>
              <a:t>art. 1459 (Risoluzione del contratto plurilaterale): </a:t>
            </a:r>
            <a:r>
              <a:rPr lang="it-IT" sz="1800" i="1" dirty="0">
                <a:latin typeface="Times New Roman" pitchFamily="18" charset="0"/>
                <a:cs typeface="Times New Roman" pitchFamily="18" charset="0"/>
              </a:rPr>
              <a:t>“Nei contratti indicati dall’art. 1420 l’inadempimento di una delle parti non importa la risoluzione del contratto rispetto alle altre, salvo che la prestazione mancata debba, secondo le circostanze, considerarsi essenziale”</a:t>
            </a:r>
            <a:endParaRPr lang="it-IT" sz="1800" dirty="0">
              <a:latin typeface="Times New Roman" pitchFamily="18" charset="0"/>
              <a:cs typeface="Times New Roman" pitchFamily="18" charset="0"/>
            </a:endParaRPr>
          </a:p>
          <a:p>
            <a:pPr lvl="0" algn="just"/>
            <a:r>
              <a:rPr lang="it-IT" sz="1800" b="1" dirty="0">
                <a:latin typeface="Times New Roman" pitchFamily="18" charset="0"/>
                <a:cs typeface="Times New Roman" pitchFamily="18" charset="0"/>
              </a:rPr>
              <a:t>art. 1466</a:t>
            </a:r>
            <a:r>
              <a:rPr lang="it-IT" sz="1800" dirty="0">
                <a:latin typeface="Times New Roman" pitchFamily="18" charset="0"/>
                <a:cs typeface="Times New Roman" pitchFamily="18" charset="0"/>
              </a:rPr>
              <a:t> </a:t>
            </a:r>
            <a:r>
              <a:rPr lang="it-IT" sz="1800" b="1" dirty="0">
                <a:latin typeface="Times New Roman" pitchFamily="18" charset="0"/>
                <a:cs typeface="Times New Roman" pitchFamily="18" charset="0"/>
              </a:rPr>
              <a:t>(Impossibilità nel contratto plurilaterale): </a:t>
            </a:r>
            <a:r>
              <a:rPr lang="it-IT" sz="1800" i="1" dirty="0">
                <a:latin typeface="Times New Roman" pitchFamily="18" charset="0"/>
                <a:cs typeface="Times New Roman" pitchFamily="18" charset="0"/>
              </a:rPr>
              <a:t>“Nei contratti indicati dall’art. 1420 l’impossibilità della prestazione di una delle parti non importa lo scioglimento del contratto rispetto alle altre, salvo che la prestazione mancata debba, secondo le circostanze, considerarsi essenziale.”</a:t>
            </a:r>
            <a:endParaRPr lang="it-IT" sz="1800" dirty="0">
              <a:latin typeface="Times New Roman" pitchFamily="18" charset="0"/>
              <a:cs typeface="Times New Roman" pitchFamily="18" charset="0"/>
            </a:endParaRPr>
          </a:p>
          <a:p>
            <a:pPr algn="just"/>
            <a:endParaRPr lang="it-IT" sz="1800"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srcRect/>
          <a:stretch>
            <a:fillRect/>
          </a:stretch>
        </p:blipFill>
        <p:spPr bwMode="auto">
          <a:xfrm>
            <a:off x="7376390" y="6237312"/>
            <a:ext cx="1444082" cy="356171"/>
          </a:xfrm>
          <a:prstGeom prst="rect">
            <a:avLst/>
          </a:prstGeom>
          <a:noFill/>
          <a:ln w="9525">
            <a:noFill/>
            <a:miter lim="800000"/>
            <a:headEnd/>
            <a:tailEnd/>
          </a:ln>
        </p:spPr>
      </p:pic>
    </p:spTree>
    <p:extLst>
      <p:ext uri="{BB962C8B-B14F-4D97-AF65-F5344CB8AC3E}">
        <p14:creationId xmlns:p14="http://schemas.microsoft.com/office/powerpoint/2010/main" xmlns="" val="218641352"/>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274638"/>
            <a:ext cx="7890080" cy="850106"/>
          </a:xfrm>
        </p:spPr>
        <p:txBody>
          <a:bodyPr>
            <a:normAutofit/>
          </a:bodyPr>
          <a:lstStyle/>
          <a:p>
            <a:pPr algn="ctr"/>
            <a:r>
              <a:rPr lang="it-IT" sz="2400" b="1" dirty="0" smtClean="0">
                <a:effectLst/>
                <a:latin typeface="Times New Roman" pitchFamily="18" charset="0"/>
                <a:cs typeface="Times New Roman" pitchFamily="18" charset="0"/>
              </a:rPr>
              <a:t>Il contratto di rete</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idx="1"/>
          </p:nvPr>
        </p:nvSpPr>
        <p:spPr>
          <a:xfrm>
            <a:off x="1475656" y="1772816"/>
            <a:ext cx="7498080" cy="3240360"/>
          </a:xfrm>
        </p:spPr>
        <p:txBody>
          <a:bodyPr>
            <a:normAutofit/>
          </a:bodyPr>
          <a:lstStyle/>
          <a:p>
            <a:pPr algn="just">
              <a:buNone/>
            </a:pPr>
            <a:r>
              <a:rPr lang="it-IT" sz="1800" dirty="0" smtClean="0">
                <a:latin typeface="Times New Roman" pitchFamily="18" charset="0"/>
                <a:cs typeface="Times New Roman" pitchFamily="18" charset="0"/>
              </a:rPr>
              <a:t>Ai sensi del comma 4 </a:t>
            </a:r>
            <a:r>
              <a:rPr lang="it-IT" sz="1800" dirty="0" err="1" smtClean="0">
                <a:latin typeface="Times New Roman" pitchFamily="18" charset="0"/>
                <a:cs typeface="Times New Roman" pitchFamily="18" charset="0"/>
              </a:rPr>
              <a:t>ter</a:t>
            </a:r>
            <a:r>
              <a:rPr lang="it-IT" sz="1800" dirty="0" smtClean="0">
                <a:latin typeface="Times New Roman" pitchFamily="18" charset="0"/>
                <a:cs typeface="Times New Roman" pitchFamily="18" charset="0"/>
              </a:rPr>
              <a:t> dell’art. 3 D.L. 5/2009 e </a:t>
            </a:r>
            <a:r>
              <a:rPr lang="it-IT" sz="1800" dirty="0" err="1" smtClean="0">
                <a:latin typeface="Times New Roman" pitchFamily="18" charset="0"/>
                <a:cs typeface="Times New Roman" pitchFamily="18" charset="0"/>
              </a:rPr>
              <a:t>s.m.i</a:t>
            </a:r>
            <a:r>
              <a:rPr lang="it-IT" sz="1800" i="1" dirty="0" err="1" smtClean="0">
                <a:latin typeface="Times New Roman" pitchFamily="18" charset="0"/>
                <a:cs typeface="Times New Roman" pitchFamily="18" charset="0"/>
              </a:rPr>
              <a:t>.</a:t>
            </a:r>
            <a:endParaRPr lang="it-IT" sz="1800" i="1" dirty="0" smtClean="0">
              <a:latin typeface="Times New Roman" pitchFamily="18" charset="0"/>
              <a:cs typeface="Times New Roman" pitchFamily="18" charset="0"/>
            </a:endParaRPr>
          </a:p>
          <a:p>
            <a:pPr algn="just">
              <a:buNone/>
            </a:pPr>
            <a:r>
              <a:rPr lang="it-IT" sz="1800" i="1" dirty="0" smtClean="0">
                <a:latin typeface="Times New Roman" pitchFamily="18" charset="0"/>
                <a:cs typeface="Times New Roman" pitchFamily="18" charset="0"/>
              </a:rPr>
              <a:t>   “Con il contratto di rete più imprenditori perseguono lo scopo di accrescere, individualmente e collettivamente, la propria capacità innovativa e la propria competitività sul mercato e a tal fine si obbligano, sulla base di un programma comune di rete, a collaborare in forme e in ambiti predeterminati attinenti all’esercizio delle proprie imprese, ovvero a scambiarsi informazioni o prestazioni di natura industriale, commerciale, tecnica o tecnologica ovvero ancora ad esercitare in comune una o più attività rientranti nell’oggetto della propria impresa..”</a:t>
            </a:r>
            <a:endParaRPr lang="it-IT" sz="1800" i="1"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6876256" y="6054796"/>
            <a:ext cx="1800200" cy="394671"/>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31640" y="260648"/>
            <a:ext cx="5328592" cy="861774"/>
          </a:xfrm>
          <a:prstGeom prst="rect">
            <a:avLst/>
          </a:prstGeom>
          <a:noFill/>
        </p:spPr>
        <p:txBody>
          <a:bodyPr wrap="square" rtlCol="0">
            <a:spAutoFit/>
          </a:bodyPr>
          <a:lstStyle/>
          <a:p>
            <a:endParaRPr lang="it-IT" sz="3200" b="1" dirty="0" smtClean="0"/>
          </a:p>
          <a:p>
            <a:endParaRPr lang="it-IT" dirty="0"/>
          </a:p>
        </p:txBody>
      </p:sp>
      <p:pic>
        <p:nvPicPr>
          <p:cNvPr id="9" name="Picture 3"/>
          <p:cNvPicPr>
            <a:picLocks noChangeAspect="1" noChangeArrowheads="1"/>
          </p:cNvPicPr>
          <p:nvPr/>
        </p:nvPicPr>
        <p:blipFill>
          <a:blip r:embed="rId2" cstate="print"/>
          <a:srcRect/>
          <a:stretch>
            <a:fillRect/>
          </a:stretch>
        </p:blipFill>
        <p:spPr bwMode="auto">
          <a:xfrm>
            <a:off x="7380312" y="6256040"/>
            <a:ext cx="1368152" cy="337444"/>
          </a:xfrm>
          <a:prstGeom prst="rect">
            <a:avLst/>
          </a:prstGeom>
          <a:noFill/>
          <a:ln w="9525">
            <a:noFill/>
            <a:miter lim="800000"/>
            <a:headEnd/>
            <a:tailEnd/>
          </a:ln>
        </p:spPr>
      </p:pic>
      <p:pic>
        <p:nvPicPr>
          <p:cNvPr id="37892" name="Picture 4" descr="http://t2.gstatic.com/images?q=tbn:ANd9GcQpI_B6MuYa9aV2ybp6oQANNt0vKnEJmrec18oburDUU98-5DHhIw"/>
          <p:cNvPicPr>
            <a:picLocks noChangeAspect="1" noChangeArrowheads="1"/>
          </p:cNvPicPr>
          <p:nvPr/>
        </p:nvPicPr>
        <p:blipFill>
          <a:blip r:embed="rId3" cstate="print"/>
          <a:srcRect/>
          <a:stretch>
            <a:fillRect/>
          </a:stretch>
        </p:blipFill>
        <p:spPr bwMode="auto">
          <a:xfrm>
            <a:off x="1091567" y="4487949"/>
            <a:ext cx="2376264" cy="1238250"/>
          </a:xfrm>
          <a:prstGeom prst="rect">
            <a:avLst/>
          </a:prstGeom>
          <a:ln>
            <a:noFill/>
          </a:ln>
          <a:effectLst>
            <a:softEdge rad="112500"/>
          </a:effectLst>
        </p:spPr>
      </p:pic>
      <p:sp>
        <p:nvSpPr>
          <p:cNvPr id="11" name="Rettangolo arrotondato 10"/>
          <p:cNvSpPr/>
          <p:nvPr/>
        </p:nvSpPr>
        <p:spPr>
          <a:xfrm>
            <a:off x="1259632" y="980728"/>
            <a:ext cx="5472608" cy="1800200"/>
          </a:xfrm>
          <a:prstGeom prst="roundRect">
            <a:avLst/>
          </a:prstGeom>
          <a:solidFill>
            <a:schemeClr val="bg2">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smtClean="0"/>
          </a:p>
          <a:p>
            <a:pPr algn="ctr"/>
            <a:r>
              <a:rPr lang="it-IT" b="1" dirty="0" smtClean="0">
                <a:solidFill>
                  <a:schemeClr val="tx1"/>
                </a:solidFill>
                <a:latin typeface="Times New Roman" pitchFamily="18" charset="0"/>
                <a:cs typeface="Times New Roman" pitchFamily="18" charset="0"/>
              </a:rPr>
              <a:t>Nel caso di inadempimento da parte di un’impresa degli obblighi su di essa gravanti, in ragione dell’appartenenza alla rete, le altre imprese possono chiedere la risoluzione del contratto limitatamente all’impresa inadempiente</a:t>
            </a:r>
          </a:p>
          <a:p>
            <a:pPr algn="ctr"/>
            <a:endParaRPr lang="it-IT" dirty="0"/>
          </a:p>
        </p:txBody>
      </p:sp>
      <p:sp>
        <p:nvSpPr>
          <p:cNvPr id="13" name="Rettangolo arrotondato 12"/>
          <p:cNvSpPr/>
          <p:nvPr/>
        </p:nvSpPr>
        <p:spPr>
          <a:xfrm>
            <a:off x="3635896" y="3925999"/>
            <a:ext cx="5328592" cy="1591233"/>
          </a:xfrm>
          <a:prstGeom prst="roundRect">
            <a:avLst/>
          </a:prstGeom>
          <a:solidFill>
            <a:schemeClr val="bg2">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smtClean="0">
              <a:solidFill>
                <a:schemeClr val="tx1"/>
              </a:solidFill>
              <a:latin typeface="Times New Roman" pitchFamily="18" charset="0"/>
              <a:cs typeface="Times New Roman" pitchFamily="18" charset="0"/>
            </a:endParaRPr>
          </a:p>
          <a:p>
            <a:pPr algn="ctr"/>
            <a:r>
              <a:rPr lang="it-IT" b="1" dirty="0" smtClean="0">
                <a:solidFill>
                  <a:schemeClr val="tx1"/>
                </a:solidFill>
                <a:latin typeface="Times New Roman" pitchFamily="18" charset="0"/>
                <a:cs typeface="Times New Roman" pitchFamily="18" charset="0"/>
              </a:rPr>
              <a:t>Nel caso in cui la prestazione rimasta inadempiuta sia da considerarsi “essenziale” la risoluzione investe l’intero contratto, determinandone lo scioglimento nei confronti di tutte le imprese partecipanti alla rete</a:t>
            </a:r>
          </a:p>
          <a:p>
            <a:pPr algn="just"/>
            <a:endParaRPr lang="it-IT"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5347448"/>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effectLst/>
                <a:latin typeface="Times New Roman" pitchFamily="18" charset="0"/>
                <a:cs typeface="Times New Roman" pitchFamily="18" charset="0"/>
              </a:rPr>
              <a:t>Durata della rete</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marL="82296" indent="0">
              <a:buNone/>
            </a:pPr>
            <a:endParaRPr lang="it-IT" dirty="0" smtClean="0"/>
          </a:p>
          <a:p>
            <a:pPr marL="82296" indent="0">
              <a:buNone/>
            </a:pPr>
            <a:endParaRPr lang="it-IT" dirty="0"/>
          </a:p>
          <a:p>
            <a:pPr marL="82296" indent="0">
              <a:buNone/>
            </a:pPr>
            <a:endParaRPr lang="it-IT" dirty="0" smtClean="0"/>
          </a:p>
          <a:p>
            <a:pPr marL="82296" indent="0">
              <a:buNone/>
            </a:pPr>
            <a:endParaRPr lang="it-IT" dirty="0"/>
          </a:p>
          <a:p>
            <a:pPr marL="82296" indent="0">
              <a:buNone/>
            </a:pPr>
            <a:endParaRPr lang="it-IT" dirty="0" smtClean="0"/>
          </a:p>
          <a:p>
            <a:pPr marL="82296" indent="0">
              <a:buNone/>
            </a:pPr>
            <a:endParaRPr lang="it-IT" dirty="0"/>
          </a:p>
          <a:p>
            <a:pPr marL="82296" indent="0" algn="ctr">
              <a:buNone/>
            </a:pPr>
            <a:r>
              <a:rPr lang="it-IT" sz="2000" b="1" u="sng" dirty="0" smtClean="0">
                <a:latin typeface="Times New Roman" pitchFamily="18" charset="0"/>
                <a:cs typeface="Times New Roman" pitchFamily="18" charset="0"/>
              </a:rPr>
              <a:t>Sufficiente a raggiungere gli obiettivi strategici</a:t>
            </a:r>
            <a:endParaRPr lang="it-IT" sz="2000" b="1" u="sng" dirty="0">
              <a:latin typeface="Times New Roman" pitchFamily="18" charset="0"/>
              <a:cs typeface="Times New Roman" pitchFamily="18" charset="0"/>
            </a:endParaRPr>
          </a:p>
        </p:txBody>
      </p:sp>
      <p:sp>
        <p:nvSpPr>
          <p:cNvPr id="4" name="Rettangolo 3"/>
          <p:cNvSpPr/>
          <p:nvPr/>
        </p:nvSpPr>
        <p:spPr>
          <a:xfrm>
            <a:off x="2963186" y="1916832"/>
            <a:ext cx="4454816" cy="1656184"/>
          </a:xfrm>
          <a:prstGeom prst="rect">
            <a:avLst/>
          </a:prstGeom>
          <a:solidFill>
            <a:schemeClr val="bg2">
              <a:lumMod val="50000"/>
              <a:lumOff val="50000"/>
            </a:schemeClr>
          </a:solidFill>
          <a:effectLst/>
          <a:scene3d>
            <a:camera prst="perspectiveRelaxedModerately"/>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solidFill>
              </a:rPr>
              <a:t>LIBERA</a:t>
            </a:r>
            <a:endParaRPr lang="it-IT" sz="2800" dirty="0">
              <a:solidFill>
                <a:schemeClr val="tx1"/>
              </a:solidFill>
            </a:endParaRPr>
          </a:p>
        </p:txBody>
      </p:sp>
      <p:sp>
        <p:nvSpPr>
          <p:cNvPr id="6" name="Freccia in giù 5"/>
          <p:cNvSpPr/>
          <p:nvPr/>
        </p:nvSpPr>
        <p:spPr>
          <a:xfrm>
            <a:off x="5148064" y="3861048"/>
            <a:ext cx="288032" cy="712783"/>
          </a:xfrm>
          <a:prstGeom prst="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3"/>
          <p:cNvPicPr>
            <a:picLocks noChangeAspect="1" noChangeArrowheads="1"/>
          </p:cNvPicPr>
          <p:nvPr/>
        </p:nvPicPr>
        <p:blipFill>
          <a:blip r:embed="rId2" cstate="print"/>
          <a:srcRect/>
          <a:stretch>
            <a:fillRect/>
          </a:stretch>
        </p:blipFill>
        <p:spPr bwMode="auto">
          <a:xfrm>
            <a:off x="7304382" y="6237312"/>
            <a:ext cx="1444082" cy="356171"/>
          </a:xfrm>
          <a:prstGeom prst="rect">
            <a:avLst/>
          </a:prstGeom>
          <a:noFill/>
          <a:ln w="9525">
            <a:noFill/>
            <a:miter lim="800000"/>
            <a:headEnd/>
            <a:tailEnd/>
          </a:ln>
        </p:spPr>
      </p:pic>
    </p:spTree>
    <p:extLst>
      <p:ext uri="{BB962C8B-B14F-4D97-AF65-F5344CB8AC3E}">
        <p14:creationId xmlns:p14="http://schemas.microsoft.com/office/powerpoint/2010/main" xmlns="" val="4129651733"/>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706090"/>
          </a:xfrm>
        </p:spPr>
        <p:txBody>
          <a:bodyPr>
            <a:normAutofit/>
          </a:bodyPr>
          <a:lstStyle/>
          <a:p>
            <a:pPr algn="ctr"/>
            <a:r>
              <a:rPr lang="it-IT" sz="2400" b="1" dirty="0" smtClean="0">
                <a:effectLst/>
                <a:latin typeface="Times New Roman" pitchFamily="18" charset="0"/>
                <a:cs typeface="Times New Roman" pitchFamily="18" charset="0"/>
              </a:rPr>
              <a:t>Il Contratto di Rete</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idx="1"/>
          </p:nvPr>
        </p:nvSpPr>
        <p:spPr>
          <a:xfrm>
            <a:off x="1435608" y="1447800"/>
            <a:ext cx="7498080" cy="4861520"/>
          </a:xfrm>
          <a:noFill/>
        </p:spPr>
        <p:txBody>
          <a:bodyPr/>
          <a:lstStyle/>
          <a:p>
            <a:pPr>
              <a:buNone/>
            </a:pPr>
            <a:endParaRPr lang="it-IT" sz="1800" b="1" dirty="0" smtClean="0">
              <a:latin typeface="Times New Roman" pitchFamily="18" charset="0"/>
              <a:cs typeface="Times New Roman" pitchFamily="18" charset="0"/>
            </a:endParaRPr>
          </a:p>
          <a:p>
            <a:pPr>
              <a:buNone/>
            </a:pPr>
            <a:endParaRPr lang="it-IT" sz="1800" b="1" dirty="0" smtClean="0">
              <a:latin typeface="Times New Roman" pitchFamily="18" charset="0"/>
              <a:cs typeface="Times New Roman" pitchFamily="18" charset="0"/>
            </a:endParaRPr>
          </a:p>
          <a:p>
            <a:pPr>
              <a:buNone/>
            </a:pPr>
            <a:endParaRPr lang="it-IT" sz="1800" b="1" dirty="0" smtClean="0">
              <a:latin typeface="Times New Roman" pitchFamily="18" charset="0"/>
              <a:cs typeface="Times New Roman" pitchFamily="18" charset="0"/>
            </a:endParaRPr>
          </a:p>
          <a:p>
            <a:pPr>
              <a:buNone/>
            </a:pPr>
            <a:endParaRPr lang="it-IT" sz="1800" b="1" dirty="0" smtClean="0">
              <a:latin typeface="Times New Roman" pitchFamily="18" charset="0"/>
              <a:cs typeface="Times New Roman" pitchFamily="18" charset="0"/>
            </a:endParaRPr>
          </a:p>
          <a:p>
            <a:pPr>
              <a:buNone/>
            </a:pPr>
            <a:endParaRPr lang="it-IT" sz="1800" b="1" dirty="0" smtClean="0">
              <a:latin typeface="Times New Roman" pitchFamily="18" charset="0"/>
              <a:cs typeface="Times New Roman" pitchFamily="18" charset="0"/>
            </a:endParaRPr>
          </a:p>
          <a:p>
            <a:pPr>
              <a:buNone/>
            </a:pPr>
            <a:endParaRPr lang="it-IT" sz="1800" dirty="0" smtClean="0">
              <a:latin typeface="Times New Roman" pitchFamily="18" charset="0"/>
              <a:cs typeface="Times New Roman" pitchFamily="18" charset="0"/>
            </a:endParaRPr>
          </a:p>
          <a:p>
            <a:endParaRPr lang="it-IT" dirty="0"/>
          </a:p>
        </p:txBody>
      </p:sp>
      <p:pic>
        <p:nvPicPr>
          <p:cNvPr id="4" name="Picture 3"/>
          <p:cNvPicPr>
            <a:picLocks noChangeAspect="1" noChangeArrowheads="1"/>
          </p:cNvPicPr>
          <p:nvPr/>
        </p:nvPicPr>
        <p:blipFill>
          <a:blip r:embed="rId2" cstate="print"/>
          <a:srcRect/>
          <a:stretch>
            <a:fillRect/>
          </a:stretch>
        </p:blipFill>
        <p:spPr bwMode="auto">
          <a:xfrm>
            <a:off x="7304382" y="6237312"/>
            <a:ext cx="1444082" cy="356171"/>
          </a:xfrm>
          <a:prstGeom prst="rect">
            <a:avLst/>
          </a:prstGeom>
          <a:noFill/>
          <a:ln w="9525">
            <a:noFill/>
            <a:miter lim="800000"/>
            <a:headEnd/>
            <a:tailEnd/>
          </a:ln>
        </p:spPr>
      </p:pic>
      <p:graphicFrame>
        <p:nvGraphicFramePr>
          <p:cNvPr id="12" name="Tabella 11"/>
          <p:cNvGraphicFramePr>
            <a:graphicFrameLocks noGrp="1"/>
          </p:cNvGraphicFramePr>
          <p:nvPr>
            <p:extLst>
              <p:ext uri="{D42A27DB-BD31-4B8C-83A1-F6EECF244321}">
                <p14:modId xmlns:p14="http://schemas.microsoft.com/office/powerpoint/2010/main" xmlns="" val="1689132680"/>
              </p:ext>
            </p:extLst>
          </p:nvPr>
        </p:nvGraphicFramePr>
        <p:xfrm>
          <a:off x="1403648" y="1412776"/>
          <a:ext cx="6768752" cy="2740901"/>
        </p:xfrm>
        <a:graphic>
          <a:graphicData uri="http://schemas.openxmlformats.org/drawingml/2006/table">
            <a:tbl>
              <a:tblPr firstRow="1" bandRow="1">
                <a:tableStyleId>{93296810-A885-4BE3-A3E7-6D5BEEA58F35}</a:tableStyleId>
              </a:tblPr>
              <a:tblGrid>
                <a:gridCol w="3384376"/>
                <a:gridCol w="3384376"/>
              </a:tblGrid>
              <a:tr h="912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latin typeface="Times New Roman" pitchFamily="18" charset="0"/>
                          <a:cs typeface="Times New Roman" pitchFamily="18" charset="0"/>
                        </a:rPr>
                        <a:t>PARTECIPANTI</a:t>
                      </a:r>
                    </a:p>
                    <a:p>
                      <a:endParaRPr lang="it-IT" dirty="0">
                        <a:latin typeface="Times New Roman" pitchFamily="18" charset="0"/>
                        <a:cs typeface="Times New Roman" pitchFamily="18" charset="0"/>
                      </a:endParaRPr>
                    </a:p>
                  </a:txBody>
                  <a:tcPr>
                    <a:cell3D prstMaterial="dkEdge">
                      <a:bevel/>
                      <a:lightRig rig="flood" dir="t"/>
                    </a:cell3D>
                    <a:solidFill>
                      <a:schemeClr val="bg2">
                        <a:lumMod val="75000"/>
                        <a:lumOff val="25000"/>
                      </a:schemeClr>
                    </a:solidFill>
                  </a:tcPr>
                </a:tc>
                <a:tc>
                  <a:txBody>
                    <a:bodyPr/>
                    <a:lstStyle/>
                    <a:p>
                      <a:endParaRPr lang="it-IT" dirty="0" smtClean="0"/>
                    </a:p>
                    <a:p>
                      <a:pPr algn="l"/>
                      <a:r>
                        <a:rPr lang="it-IT" b="1" dirty="0" smtClean="0">
                          <a:solidFill>
                            <a:schemeClr val="tx1"/>
                          </a:solidFill>
                          <a:latin typeface="Times New Roman" pitchFamily="18" charset="0"/>
                          <a:cs typeface="Times New Roman" pitchFamily="18" charset="0"/>
                        </a:rPr>
                        <a:t>due o più imprese</a:t>
                      </a:r>
                      <a:endParaRPr lang="it-IT" b="1" dirty="0">
                        <a:solidFill>
                          <a:schemeClr val="tx1"/>
                        </a:solidFill>
                        <a:latin typeface="Times New Roman" pitchFamily="18" charset="0"/>
                        <a:cs typeface="Times New Roman" pitchFamily="18" charset="0"/>
                      </a:endParaRPr>
                    </a:p>
                  </a:txBody>
                  <a:tcPr>
                    <a:cell3D prstMaterial="dkEdge">
                      <a:bevel/>
                      <a:lightRig rig="flood" dir="t"/>
                    </a:cell3D>
                    <a:solidFill>
                      <a:schemeClr val="bg2">
                        <a:lumMod val="75000"/>
                        <a:lumOff val="25000"/>
                      </a:schemeClr>
                    </a:solidFill>
                  </a:tcPr>
                </a:tc>
              </a:tr>
              <a:tr h="912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chemeClr val="bg1"/>
                          </a:solidFill>
                          <a:latin typeface="Times New Roman" pitchFamily="18" charset="0"/>
                          <a:cs typeface="Times New Roman" pitchFamily="18" charset="0"/>
                        </a:rPr>
                        <a:t>FINALITA’</a:t>
                      </a:r>
                    </a:p>
                    <a:p>
                      <a:endParaRPr lang="it-IT" dirty="0"/>
                    </a:p>
                  </a:txBody>
                  <a:tcPr>
                    <a:cell3D prstMaterial="dkEdge">
                      <a:bevel/>
                      <a:lightRig rig="flood" dir="t"/>
                    </a:cell3D>
                    <a:solidFill>
                      <a:schemeClr val="accent2">
                        <a:lumMod val="60000"/>
                        <a:lumOff val="40000"/>
                      </a:schemeClr>
                    </a:solidFill>
                  </a:tcPr>
                </a:tc>
                <a:tc>
                  <a:txBody>
                    <a:bodyPr/>
                    <a:lstStyle/>
                    <a:p>
                      <a:endParaRPr lang="it-IT" dirty="0" smtClean="0"/>
                    </a:p>
                    <a:p>
                      <a:pPr algn="l"/>
                      <a:r>
                        <a:rPr lang="it-IT" b="1" dirty="0" smtClean="0">
                          <a:latin typeface="Times New Roman" pitchFamily="18" charset="0"/>
                          <a:cs typeface="Times New Roman" pitchFamily="18" charset="0"/>
                        </a:rPr>
                        <a:t>innovazione</a:t>
                      </a:r>
                      <a:r>
                        <a:rPr lang="it-IT" b="1" baseline="0" dirty="0" smtClean="0">
                          <a:latin typeface="Times New Roman" pitchFamily="18" charset="0"/>
                          <a:cs typeface="Times New Roman" pitchFamily="18" charset="0"/>
                        </a:rPr>
                        <a:t> </a:t>
                      </a:r>
                      <a:r>
                        <a:rPr lang="it-IT" b="1" dirty="0" smtClean="0">
                          <a:latin typeface="Times New Roman" pitchFamily="18" charset="0"/>
                          <a:cs typeface="Times New Roman" pitchFamily="18" charset="0"/>
                        </a:rPr>
                        <a:t>e</a:t>
                      </a:r>
                      <a:r>
                        <a:rPr lang="it-IT" b="1" baseline="0" dirty="0" smtClean="0">
                          <a:latin typeface="Times New Roman" pitchFamily="18" charset="0"/>
                          <a:cs typeface="Times New Roman" pitchFamily="18" charset="0"/>
                        </a:rPr>
                        <a:t> competitività</a:t>
                      </a:r>
                      <a:endParaRPr lang="it-IT" b="1" dirty="0">
                        <a:latin typeface="Times New Roman" pitchFamily="18" charset="0"/>
                        <a:cs typeface="Times New Roman" pitchFamily="18" charset="0"/>
                      </a:endParaRPr>
                    </a:p>
                  </a:txBody>
                  <a:tcPr>
                    <a:cell3D prstMaterial="dkEdge">
                      <a:bevel/>
                      <a:lightRig rig="flood" dir="t"/>
                    </a:cell3D>
                    <a:solidFill>
                      <a:schemeClr val="accent2">
                        <a:lumMod val="60000"/>
                        <a:lumOff val="40000"/>
                      </a:schemeClr>
                    </a:solidFill>
                  </a:tcPr>
                </a:tc>
              </a:tr>
              <a:tr h="912101">
                <a:tc>
                  <a:txBody>
                    <a:bodyPr/>
                    <a:lstStyle/>
                    <a:p>
                      <a:endParaRPr lang="it-IT" dirty="0" smtClean="0"/>
                    </a:p>
                    <a:p>
                      <a:r>
                        <a:rPr lang="it-IT" b="1" dirty="0" smtClean="0">
                          <a:solidFill>
                            <a:schemeClr val="bg1"/>
                          </a:solidFill>
                          <a:latin typeface="Times New Roman" pitchFamily="18" charset="0"/>
                          <a:cs typeface="Times New Roman" pitchFamily="18" charset="0"/>
                        </a:rPr>
                        <a:t>OGGETTO</a:t>
                      </a:r>
                      <a:endParaRPr lang="it-IT" b="1" dirty="0">
                        <a:solidFill>
                          <a:schemeClr val="bg1"/>
                        </a:solidFill>
                        <a:latin typeface="Times New Roman" pitchFamily="18" charset="0"/>
                        <a:cs typeface="Times New Roman" pitchFamily="18" charset="0"/>
                      </a:endParaRPr>
                    </a:p>
                  </a:txBody>
                  <a:tcPr>
                    <a:cell3D prstMaterial="dkEdge">
                      <a:bevel/>
                      <a:lightRig rig="flood" dir="t"/>
                    </a:cell3D>
                    <a:solidFill>
                      <a:schemeClr val="bg2">
                        <a:lumMod val="75000"/>
                        <a:lumOff val="25000"/>
                      </a:schemeClr>
                    </a:solidFill>
                  </a:tcPr>
                </a:tc>
                <a:tc>
                  <a:txBody>
                    <a:bodyPr/>
                    <a:lstStyle/>
                    <a:p>
                      <a:endParaRPr lang="it-IT" dirty="0" smtClean="0"/>
                    </a:p>
                    <a:p>
                      <a:pPr algn="l"/>
                      <a:r>
                        <a:rPr lang="it-IT" b="1" dirty="0" smtClean="0">
                          <a:latin typeface="Times New Roman" pitchFamily="18" charset="0"/>
                          <a:cs typeface="Times New Roman" pitchFamily="18" charset="0"/>
                        </a:rPr>
                        <a:t>collaborazione in vari amb</a:t>
                      </a:r>
                      <a:r>
                        <a:rPr lang="it-IT" b="1" dirty="0" smtClean="0"/>
                        <a:t>iti</a:t>
                      </a:r>
                      <a:endParaRPr lang="it-IT" b="1" dirty="0">
                        <a:latin typeface="Times New Roman" pitchFamily="18" charset="0"/>
                        <a:cs typeface="Times New Roman" pitchFamily="18" charset="0"/>
                      </a:endParaRPr>
                    </a:p>
                  </a:txBody>
                  <a:tcPr>
                    <a:cell3D prstMaterial="dkEdge">
                      <a:bevel/>
                      <a:lightRig rig="flood" dir="t"/>
                    </a:cell3D>
                    <a:solidFill>
                      <a:schemeClr val="bg2">
                        <a:lumMod val="75000"/>
                        <a:lumOff val="25000"/>
                      </a:schemeClr>
                    </a:solidFill>
                  </a:tcPr>
                </a:tc>
              </a:tr>
            </a:tbl>
          </a:graphicData>
        </a:graphic>
      </p:graphicFrame>
      <p:graphicFrame>
        <p:nvGraphicFramePr>
          <p:cNvPr id="15" name="Tabella 14"/>
          <p:cNvGraphicFramePr>
            <a:graphicFrameLocks noGrp="1"/>
          </p:cNvGraphicFramePr>
          <p:nvPr>
            <p:extLst>
              <p:ext uri="{D42A27DB-BD31-4B8C-83A1-F6EECF244321}">
                <p14:modId xmlns:p14="http://schemas.microsoft.com/office/powerpoint/2010/main" xmlns="" val="1038644560"/>
              </p:ext>
            </p:extLst>
          </p:nvPr>
        </p:nvGraphicFramePr>
        <p:xfrm>
          <a:off x="1403648" y="4149080"/>
          <a:ext cx="6768752" cy="912101"/>
        </p:xfrm>
        <a:graphic>
          <a:graphicData uri="http://schemas.openxmlformats.org/drawingml/2006/table">
            <a:tbl>
              <a:tblPr firstRow="1" bandRow="1">
                <a:effectLst/>
                <a:tableStyleId>{93296810-A885-4BE3-A3E7-6D5BEEA58F35}</a:tableStyleId>
              </a:tblPr>
              <a:tblGrid>
                <a:gridCol w="3384376"/>
                <a:gridCol w="3384376"/>
              </a:tblGrid>
              <a:tr h="912101">
                <a:tc>
                  <a:txBody>
                    <a:bodyPr/>
                    <a:lstStyle/>
                    <a:p>
                      <a:endParaRPr lang="it-IT" dirty="0" smtClean="0">
                        <a:latin typeface="Times New Roman" pitchFamily="18" charset="0"/>
                        <a:cs typeface="Times New Roman" pitchFamily="18" charset="0"/>
                      </a:endParaRPr>
                    </a:p>
                    <a:p>
                      <a:r>
                        <a:rPr lang="it-IT" b="1" dirty="0" smtClean="0">
                          <a:solidFill>
                            <a:schemeClr val="bg1"/>
                          </a:solidFill>
                          <a:latin typeface="Times New Roman" pitchFamily="18" charset="0"/>
                          <a:cs typeface="Times New Roman" pitchFamily="18" charset="0"/>
                        </a:rPr>
                        <a:t>STRUMENTI</a:t>
                      </a:r>
                      <a:endParaRPr lang="it-IT" b="1" dirty="0">
                        <a:solidFill>
                          <a:schemeClr val="bg1"/>
                        </a:solidFill>
                        <a:latin typeface="Times New Roman" pitchFamily="18" charset="0"/>
                        <a:cs typeface="Times New Roman" pitchFamily="18" charset="0"/>
                      </a:endParaRPr>
                    </a:p>
                  </a:txBody>
                  <a:tcPr>
                    <a:cell3D prstMaterial="dkEdge">
                      <a:bevel/>
                      <a:lightRig rig="flood" dir="t"/>
                    </a:cell3D>
                    <a:solidFill>
                      <a:schemeClr val="accent2">
                        <a:lumMod val="60000"/>
                        <a:lumOff val="40000"/>
                      </a:schemeClr>
                    </a:solidFill>
                  </a:tcPr>
                </a:tc>
                <a:tc>
                  <a:txBody>
                    <a:bodyPr/>
                    <a:lstStyle/>
                    <a:p>
                      <a:endParaRPr lang="it-IT" dirty="0" smtClean="0">
                        <a:solidFill>
                          <a:schemeClr val="tx1"/>
                        </a:solidFill>
                      </a:endParaRPr>
                    </a:p>
                    <a:p>
                      <a:pPr algn="l"/>
                      <a:r>
                        <a:rPr lang="it-IT" b="1" dirty="0" smtClean="0">
                          <a:solidFill>
                            <a:schemeClr val="tx1"/>
                          </a:solidFill>
                          <a:latin typeface="Times New Roman" pitchFamily="18" charset="0"/>
                          <a:cs typeface="Times New Roman" pitchFamily="18" charset="0"/>
                        </a:rPr>
                        <a:t>fondo</a:t>
                      </a:r>
                      <a:r>
                        <a:rPr lang="it-IT" b="1" baseline="0" dirty="0" smtClean="0">
                          <a:solidFill>
                            <a:schemeClr val="tx1"/>
                          </a:solidFill>
                          <a:latin typeface="Times New Roman" pitchFamily="18" charset="0"/>
                          <a:cs typeface="Times New Roman" pitchFamily="18" charset="0"/>
                        </a:rPr>
                        <a:t> patrimoniale e organo </a:t>
                      </a:r>
                      <a:endParaRPr lang="it-IT" b="1" dirty="0">
                        <a:solidFill>
                          <a:schemeClr val="tx1"/>
                        </a:solidFill>
                        <a:latin typeface="Times New Roman" pitchFamily="18" charset="0"/>
                        <a:cs typeface="Times New Roman" pitchFamily="18" charset="0"/>
                      </a:endParaRPr>
                    </a:p>
                  </a:txBody>
                  <a:tcPr>
                    <a:cell3D prstMaterial="dkEdge">
                      <a:bevel/>
                      <a:lightRig rig="flood" dir="t"/>
                    </a:cell3D>
                    <a:solidFill>
                      <a:schemeClr val="accent2">
                        <a:lumMod val="60000"/>
                        <a:lumOff val="40000"/>
                      </a:schemeClr>
                    </a:solidFill>
                  </a:tcPr>
                </a:tc>
              </a:tr>
            </a:tbl>
          </a:graphicData>
        </a:graphic>
      </p:graphicFrame>
      <p:graphicFrame>
        <p:nvGraphicFramePr>
          <p:cNvPr id="7" name="Tabella 6"/>
          <p:cNvGraphicFramePr>
            <a:graphicFrameLocks noGrp="1"/>
          </p:cNvGraphicFramePr>
          <p:nvPr/>
        </p:nvGraphicFramePr>
        <p:xfrm>
          <a:off x="1403648" y="5013176"/>
          <a:ext cx="6768752" cy="912101"/>
        </p:xfrm>
        <a:graphic>
          <a:graphicData uri="http://schemas.openxmlformats.org/drawingml/2006/table">
            <a:tbl>
              <a:tblPr firstRow="1" bandRow="1">
                <a:tableStyleId>{93296810-A885-4BE3-A3E7-6D5BEEA58F35}</a:tableStyleId>
              </a:tblPr>
              <a:tblGrid>
                <a:gridCol w="3384376"/>
                <a:gridCol w="3384376"/>
              </a:tblGrid>
              <a:tr h="912101">
                <a:tc>
                  <a:txBody>
                    <a:bodyPr/>
                    <a:lstStyle/>
                    <a:p>
                      <a:endParaRPr lang="it-IT" dirty="0" smtClean="0"/>
                    </a:p>
                    <a:p>
                      <a:r>
                        <a:rPr lang="it-IT" b="1" dirty="0" smtClean="0">
                          <a:solidFill>
                            <a:schemeClr val="bg1"/>
                          </a:solidFill>
                          <a:latin typeface="Times New Roman" pitchFamily="18" charset="0"/>
                          <a:cs typeface="Times New Roman" pitchFamily="18" charset="0"/>
                        </a:rPr>
                        <a:t>FUNZIONE</a:t>
                      </a:r>
                      <a:endParaRPr lang="it-IT" b="1" dirty="0">
                        <a:solidFill>
                          <a:schemeClr val="bg1"/>
                        </a:solidFill>
                        <a:latin typeface="Times New Roman" pitchFamily="18" charset="0"/>
                        <a:cs typeface="Times New Roman" pitchFamily="18" charset="0"/>
                      </a:endParaRPr>
                    </a:p>
                  </a:txBody>
                  <a:tcPr>
                    <a:cell3D prstMaterial="dkEdge">
                      <a:bevel/>
                      <a:lightRig rig="flood" dir="t"/>
                    </a:cell3D>
                    <a:solidFill>
                      <a:schemeClr val="accent4">
                        <a:lumMod val="75000"/>
                        <a:lumOff val="25000"/>
                      </a:schemeClr>
                    </a:solidFill>
                  </a:tcPr>
                </a:tc>
                <a:tc>
                  <a:txBody>
                    <a:bodyPr/>
                    <a:lstStyle/>
                    <a:p>
                      <a:endParaRPr lang="it-IT" dirty="0" smtClean="0">
                        <a:solidFill>
                          <a:schemeClr val="tx1"/>
                        </a:solidFill>
                      </a:endParaRPr>
                    </a:p>
                    <a:p>
                      <a:pPr algn="l"/>
                      <a:r>
                        <a:rPr lang="it-IT" dirty="0" smtClean="0">
                          <a:solidFill>
                            <a:schemeClr val="tx1"/>
                          </a:solidFill>
                          <a:latin typeface="Times New Roman" pitchFamily="18" charset="0"/>
                          <a:cs typeface="Times New Roman" pitchFamily="18" charset="0"/>
                        </a:rPr>
                        <a:t>aggregazione e cooperazione</a:t>
                      </a:r>
                    </a:p>
                  </a:txBody>
                  <a:tcPr>
                    <a:cell3D prstMaterial="dkEdge">
                      <a:bevel/>
                      <a:lightRig rig="flood" dir="t"/>
                    </a:cell3D>
                    <a:solidFill>
                      <a:schemeClr val="accent4">
                        <a:lumMod val="75000"/>
                        <a:lumOff val="25000"/>
                      </a:schemeClr>
                    </a:solidFill>
                  </a:tcPr>
                </a:tc>
              </a:tr>
            </a:tbl>
          </a:graphicData>
        </a:graphic>
      </p:graphicFrame>
      <p:graphicFrame>
        <p:nvGraphicFramePr>
          <p:cNvPr id="8" name="Tabella 7"/>
          <p:cNvGraphicFramePr>
            <a:graphicFrameLocks noGrp="1"/>
          </p:cNvGraphicFramePr>
          <p:nvPr/>
        </p:nvGraphicFramePr>
        <p:xfrm>
          <a:off x="1403648" y="5013176"/>
          <a:ext cx="6768752" cy="914400"/>
        </p:xfrm>
        <a:graphic>
          <a:graphicData uri="http://schemas.openxmlformats.org/drawingml/2006/table">
            <a:tbl>
              <a:tblPr firstRow="1" bandRow="1">
                <a:tableStyleId>{93296810-A885-4BE3-A3E7-6D5BEEA58F35}</a:tableStyleId>
              </a:tblPr>
              <a:tblGrid>
                <a:gridCol w="3384376"/>
                <a:gridCol w="3384376"/>
              </a:tblGrid>
              <a:tr h="912101">
                <a:tc>
                  <a:txBody>
                    <a:bodyPr/>
                    <a:lstStyle/>
                    <a:p>
                      <a:endParaRPr lang="it-IT" dirty="0" smtClean="0"/>
                    </a:p>
                    <a:p>
                      <a:r>
                        <a:rPr lang="it-IT" b="1" dirty="0" smtClean="0">
                          <a:solidFill>
                            <a:schemeClr val="bg1"/>
                          </a:solidFill>
                          <a:latin typeface="Times New Roman" pitchFamily="18" charset="0"/>
                          <a:cs typeface="Times New Roman" pitchFamily="18" charset="0"/>
                        </a:rPr>
                        <a:t>FUNZIONE</a:t>
                      </a:r>
                      <a:endParaRPr lang="it-IT" b="1" dirty="0">
                        <a:solidFill>
                          <a:schemeClr val="bg1"/>
                        </a:solidFill>
                        <a:latin typeface="Times New Roman" pitchFamily="18" charset="0"/>
                        <a:cs typeface="Times New Roman" pitchFamily="18" charset="0"/>
                      </a:endParaRPr>
                    </a:p>
                  </a:txBody>
                  <a:tcPr>
                    <a:cell3D prstMaterial="dkEdge">
                      <a:bevel/>
                      <a:lightRig rig="flood" dir="t"/>
                    </a:cell3D>
                    <a:solidFill>
                      <a:schemeClr val="accent4">
                        <a:lumMod val="75000"/>
                        <a:lumOff val="25000"/>
                      </a:schemeClr>
                    </a:solidFill>
                  </a:tcPr>
                </a:tc>
                <a:tc>
                  <a:txBody>
                    <a:bodyPr/>
                    <a:lstStyle/>
                    <a:p>
                      <a:endParaRPr lang="it-IT" dirty="0" smtClean="0">
                        <a:solidFill>
                          <a:schemeClr val="tx1"/>
                        </a:solidFill>
                      </a:endParaRPr>
                    </a:p>
                    <a:p>
                      <a:pPr algn="l"/>
                      <a:r>
                        <a:rPr lang="it-IT" dirty="0" smtClean="0">
                          <a:solidFill>
                            <a:schemeClr val="tx1"/>
                          </a:solidFill>
                          <a:latin typeface="Times New Roman" pitchFamily="18" charset="0"/>
                          <a:cs typeface="Times New Roman" pitchFamily="18" charset="0"/>
                        </a:rPr>
                        <a:t>aggregazione e cooperazione</a:t>
                      </a:r>
                    </a:p>
                    <a:p>
                      <a:pPr algn="l"/>
                      <a:endParaRPr lang="it-IT" b="1" dirty="0">
                        <a:latin typeface="Times New Roman" pitchFamily="18" charset="0"/>
                        <a:cs typeface="Times New Roman" pitchFamily="18" charset="0"/>
                      </a:endParaRPr>
                    </a:p>
                  </a:txBody>
                  <a:tcPr>
                    <a:cell3D prstMaterial="dkEdge">
                      <a:bevel/>
                      <a:lightRig rig="flood" dir="t"/>
                    </a:cell3D>
                    <a:solidFill>
                      <a:schemeClr val="accent4">
                        <a:lumMod val="75000"/>
                        <a:lumOff val="25000"/>
                      </a:schemeClr>
                    </a:solidFill>
                  </a:tcPr>
                </a:tc>
              </a:tr>
            </a:tbl>
          </a:graphicData>
        </a:graphic>
      </p:graphicFrame>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effectLst/>
                <a:latin typeface="Times New Roman" pitchFamily="18" charset="0"/>
                <a:cs typeface="Times New Roman" pitchFamily="18" charset="0"/>
              </a:rPr>
              <a:t>Il Contenuto del Contratto</a:t>
            </a:r>
            <a:endParaRPr lang="it-IT" sz="2400" b="1" dirty="0">
              <a:effectLst/>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extLst>
              <p:ext uri="{D42A27DB-BD31-4B8C-83A1-F6EECF244321}">
                <p14:modId xmlns="" xmlns:p14="http://schemas.microsoft.com/office/powerpoint/2010/main" val="2630992137"/>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cstate="print"/>
          <a:srcRect/>
          <a:stretch>
            <a:fillRect/>
          </a:stretch>
        </p:blipFill>
        <p:spPr bwMode="auto">
          <a:xfrm>
            <a:off x="6876256" y="6237312"/>
            <a:ext cx="1800200" cy="284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332656"/>
            <a:ext cx="7467600" cy="1143000"/>
          </a:xfrm>
        </p:spPr>
        <p:txBody>
          <a:bodyPr>
            <a:normAutofit/>
          </a:bodyPr>
          <a:lstStyle/>
          <a:p>
            <a:pPr algn="ctr"/>
            <a:r>
              <a:rPr lang="it-IT" sz="2400" b="1" dirty="0" smtClean="0">
                <a:effectLst/>
                <a:latin typeface="Times New Roman" pitchFamily="18" charset="0"/>
                <a:cs typeface="Times New Roman" pitchFamily="18" charset="0"/>
              </a:rPr>
              <a:t>“Contratto di Rete Agricolo”</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sz="quarter" idx="1"/>
          </p:nvPr>
        </p:nvSpPr>
        <p:spPr>
          <a:xfrm>
            <a:off x="1403648" y="1600200"/>
            <a:ext cx="7128792" cy="4565104"/>
          </a:xfrm>
        </p:spPr>
        <p:txBody>
          <a:bodyPr>
            <a:normAutofit/>
          </a:bodyPr>
          <a:lstStyle/>
          <a:p>
            <a:pPr marL="0" indent="0" algn="just">
              <a:buNone/>
            </a:pPr>
            <a:r>
              <a:rPr lang="it-IT" sz="1800" b="1" dirty="0" smtClean="0">
                <a:latin typeface="Times New Roman" pitchFamily="18" charset="0"/>
                <a:cs typeface="Times New Roman" pitchFamily="18" charset="0"/>
              </a:rPr>
              <a:t>Ai sensi dell’art. 1 bis comma 3 del </a:t>
            </a:r>
            <a:r>
              <a:rPr lang="it-IT" sz="1800" b="1" dirty="0" err="1" smtClean="0">
                <a:latin typeface="Times New Roman" pitchFamily="18" charset="0"/>
                <a:cs typeface="Times New Roman" pitchFamily="18" charset="0"/>
              </a:rPr>
              <a:t>DL</a:t>
            </a:r>
            <a:r>
              <a:rPr lang="it-IT" sz="1800" b="1" dirty="0" smtClean="0">
                <a:latin typeface="Times New Roman" pitchFamily="18" charset="0"/>
                <a:cs typeface="Times New Roman" pitchFamily="18" charset="0"/>
              </a:rPr>
              <a:t> 91/2014</a:t>
            </a:r>
            <a:r>
              <a:rPr lang="it-IT" sz="1900" dirty="0" smtClean="0">
                <a:latin typeface="Times New Roman" pitchFamily="18" charset="0"/>
                <a:cs typeface="Times New Roman" pitchFamily="18" charset="0"/>
              </a:rPr>
              <a:t>:</a:t>
            </a:r>
          </a:p>
          <a:p>
            <a:pPr marL="0" indent="0" algn="just">
              <a:buNone/>
            </a:pPr>
            <a:r>
              <a:rPr lang="it-IT" sz="1800" dirty="0" smtClean="0">
                <a:latin typeface="Times New Roman" pitchFamily="18" charset="0"/>
                <a:cs typeface="Times New Roman" pitchFamily="18" charset="0"/>
              </a:rPr>
              <a:t>Per le imprese agricole definite come piccole e medie (Reg. C.E. n. 800/2008 della Comm. 6 agosto 2008) nei </a:t>
            </a:r>
            <a:r>
              <a:rPr lang="it-IT" sz="1800" dirty="0">
                <a:latin typeface="Times New Roman" pitchFamily="18" charset="0"/>
                <a:cs typeface="Times New Roman" pitchFamily="18" charset="0"/>
              </a:rPr>
              <a:t>contratti di rete </a:t>
            </a:r>
            <a:r>
              <a:rPr lang="it-IT" sz="1800" dirty="0" smtClean="0">
                <a:latin typeface="Times New Roman" pitchFamily="18" charset="0"/>
                <a:cs typeface="Times New Roman" pitchFamily="18" charset="0"/>
              </a:rPr>
              <a:t>formati </a:t>
            </a:r>
            <a:r>
              <a:rPr lang="it-IT" sz="1800" dirty="0">
                <a:latin typeface="Times New Roman" pitchFamily="18" charset="0"/>
                <a:cs typeface="Times New Roman" pitchFamily="18" charset="0"/>
              </a:rPr>
              <a:t>da imprese agricole singole e associate la produzione agricola derivante dall’esercizio in comune delle attività, secondo il programma comune di rete, può essere divisa fra i contraenti in natura con l’attribuzione a ciascuno, a titolo originario, della quota di prodotto convenuta nel contratto di </a:t>
            </a:r>
            <a:r>
              <a:rPr lang="it-IT" sz="1800" dirty="0" smtClean="0">
                <a:latin typeface="Times New Roman" pitchFamily="18" charset="0"/>
                <a:cs typeface="Times New Roman" pitchFamily="18" charset="0"/>
              </a:rPr>
              <a:t>rete.</a:t>
            </a:r>
            <a:endParaRPr lang="it-IT" sz="1800" b="1" i="1" dirty="0" smtClean="0">
              <a:latin typeface="Times New Roman" pitchFamily="18" charset="0"/>
              <a:cs typeface="Times New Roman" pitchFamily="18" charset="0"/>
            </a:endParaRPr>
          </a:p>
          <a:p>
            <a:pPr marL="0" indent="0" algn="just">
              <a:buNone/>
            </a:pPr>
            <a:endParaRPr lang="it-IT" sz="2200" b="1" i="1" dirty="0">
              <a:latin typeface="Times New Roman" pitchFamily="18" charset="0"/>
              <a:cs typeface="Times New Roman" pitchFamily="18" charset="0"/>
            </a:endParaRPr>
          </a:p>
          <a:p>
            <a:pPr marL="0" indent="0" algn="just">
              <a:buNone/>
            </a:pPr>
            <a:endParaRPr lang="it-IT" sz="2200" b="1" i="1" dirty="0" smtClean="0">
              <a:latin typeface="Times New Roman" pitchFamily="18" charset="0"/>
              <a:cs typeface="Times New Roman" pitchFamily="18" charset="0"/>
            </a:endParaRPr>
          </a:p>
          <a:p>
            <a:pPr marL="0" indent="0" algn="just">
              <a:buNone/>
            </a:pPr>
            <a:endParaRPr lang="it-IT" sz="2200" b="1" i="1" dirty="0">
              <a:latin typeface="Times New Roman" pitchFamily="18" charset="0"/>
              <a:cs typeface="Times New Roman" pitchFamily="18" charset="0"/>
            </a:endParaRPr>
          </a:p>
          <a:p>
            <a:pPr marL="0" indent="0" algn="just">
              <a:buNone/>
            </a:pPr>
            <a:endParaRPr lang="it-IT" sz="2200" b="1" i="1" dirty="0" smtClean="0">
              <a:latin typeface="Times New Roman" pitchFamily="18" charset="0"/>
              <a:cs typeface="Times New Roman" pitchFamily="18" charset="0"/>
            </a:endParaRPr>
          </a:p>
          <a:p>
            <a:pPr marL="0" indent="0">
              <a:buNone/>
            </a:pPr>
            <a:r>
              <a:rPr lang="it-IT" sz="2200" dirty="0"/>
              <a:t> </a:t>
            </a:r>
            <a:endParaRPr lang="it-IT" sz="2200" i="1" dirty="0" smtClean="0">
              <a:latin typeface="Times New Roman" pitchFamily="18" charset="0"/>
              <a:cs typeface="Times New Roman" pitchFamily="18" charset="0"/>
            </a:endParaRPr>
          </a:p>
          <a:p>
            <a:pPr marL="0" indent="0" algn="r">
              <a:buNone/>
            </a:pPr>
            <a:endParaRPr lang="it-IT" sz="1600" i="1" dirty="0" smtClean="0">
              <a:latin typeface="Times New Roman" pitchFamily="18" charset="0"/>
              <a:cs typeface="Times New Roman" pitchFamily="18" charset="0"/>
            </a:endParaRPr>
          </a:p>
          <a:p>
            <a:pPr marL="0" indent="0" algn="just">
              <a:buNone/>
            </a:pPr>
            <a:endParaRPr lang="it-IT" b="1" i="1" dirty="0">
              <a:latin typeface="Times New Roman" pitchFamily="18" charset="0"/>
              <a:cs typeface="Times New Roman" pitchFamily="18" charset="0"/>
            </a:endParaRPr>
          </a:p>
          <a:p>
            <a:pPr marL="0" indent="0" algn="just">
              <a:buNone/>
            </a:pPr>
            <a:endParaRPr lang="it-IT" b="1" dirty="0">
              <a:latin typeface="Times New Roman" pitchFamily="18" charset="0"/>
              <a:cs typeface="Times New Roman" pitchFamily="18" charset="0"/>
            </a:endParaRPr>
          </a:p>
        </p:txBody>
      </p:sp>
      <p:graphicFrame>
        <p:nvGraphicFramePr>
          <p:cNvPr id="4" name="Diagramma 3"/>
          <p:cNvGraphicFramePr/>
          <p:nvPr>
            <p:extLst>
              <p:ext uri="{D42A27DB-BD31-4B8C-83A1-F6EECF244321}">
                <p14:modId xmlns="" xmlns:p14="http://schemas.microsoft.com/office/powerpoint/2010/main" val="3031432796"/>
              </p:ext>
            </p:extLst>
          </p:nvPr>
        </p:nvGraphicFramePr>
        <p:xfrm>
          <a:off x="1763688" y="4509120"/>
          <a:ext cx="6408712"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cstate="print"/>
          <a:srcRect/>
          <a:stretch>
            <a:fillRect/>
          </a:stretch>
        </p:blipFill>
        <p:spPr bwMode="auto">
          <a:xfrm>
            <a:off x="7380312" y="6309320"/>
            <a:ext cx="1624592" cy="356171"/>
          </a:xfrm>
          <a:prstGeom prst="rect">
            <a:avLst/>
          </a:prstGeom>
          <a:noFill/>
          <a:ln w="9525">
            <a:noFill/>
            <a:miter lim="800000"/>
            <a:headEnd/>
            <a:tailEnd/>
          </a:ln>
        </p:spPr>
      </p:pic>
    </p:spTree>
    <p:extLst>
      <p:ext uri="{BB962C8B-B14F-4D97-AF65-F5344CB8AC3E}">
        <p14:creationId xmlns="" xmlns:p14="http://schemas.microsoft.com/office/powerpoint/2010/main" val="1172067571"/>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274638"/>
            <a:ext cx="6449144" cy="1143000"/>
          </a:xfrm>
        </p:spPr>
        <p:txBody>
          <a:bodyPr>
            <a:normAutofit/>
          </a:bodyPr>
          <a:lstStyle/>
          <a:p>
            <a:pPr algn="ctr"/>
            <a:r>
              <a:rPr lang="it-IT" sz="2400" b="1" dirty="0" smtClean="0">
                <a:effectLst/>
                <a:latin typeface="Times New Roman" pitchFamily="18" charset="0"/>
                <a:cs typeface="Times New Roman" pitchFamily="18" charset="0"/>
              </a:rPr>
              <a:t>Chi può stipulare il «contratto di rete agricolo»</a:t>
            </a:r>
            <a:endParaRPr lang="it-IT" sz="2400" dirty="0">
              <a:effectLst/>
            </a:endParaRPr>
          </a:p>
        </p:txBody>
      </p:sp>
      <p:sp>
        <p:nvSpPr>
          <p:cNvPr id="3" name="Segnaposto contenuto 2"/>
          <p:cNvSpPr>
            <a:spLocks noGrp="1"/>
          </p:cNvSpPr>
          <p:nvPr>
            <p:ph sz="quarter" idx="1"/>
          </p:nvPr>
        </p:nvSpPr>
        <p:spPr>
          <a:xfrm>
            <a:off x="1547664" y="1196752"/>
            <a:ext cx="6377136" cy="3917032"/>
          </a:xfrm>
        </p:spPr>
        <p:txBody>
          <a:bodyPr>
            <a:normAutofit fontScale="92500" lnSpcReduction="10000"/>
          </a:bodyPr>
          <a:lstStyle/>
          <a:p>
            <a:pPr marL="0" indent="0">
              <a:buNone/>
            </a:pPr>
            <a:endParaRPr lang="it-IT" sz="2200" b="1" dirty="0" smtClean="0">
              <a:latin typeface="Times New Roman" pitchFamily="18" charset="0"/>
              <a:cs typeface="Times New Roman" pitchFamily="18" charset="0"/>
            </a:endParaRPr>
          </a:p>
          <a:p>
            <a:pPr algn="just">
              <a:buFont typeface="Wingdings" pitchFamily="2" charset="2"/>
              <a:buChar char="ü"/>
            </a:pPr>
            <a:r>
              <a:rPr lang="it-IT" sz="2200" dirty="0">
                <a:latin typeface="Times New Roman" pitchFamily="18" charset="0"/>
                <a:cs typeface="Times New Roman" pitchFamily="18" charset="0"/>
              </a:rPr>
              <a:t>i</a:t>
            </a:r>
            <a:r>
              <a:rPr lang="it-IT" sz="2200" dirty="0" smtClean="0">
                <a:latin typeface="Times New Roman" pitchFamily="18" charset="0"/>
                <a:cs typeface="Times New Roman" pitchFamily="18" charset="0"/>
              </a:rPr>
              <a:t>l contratto di rete può esser stipulato da imprese agricole piccole e medie, cioè quelle che occupano meno di 250 persone, il cui fatturato annuo non supera i 50 milioni di euro.</a:t>
            </a:r>
          </a:p>
          <a:p>
            <a:pPr algn="just">
              <a:buFont typeface="Wingdings" pitchFamily="2" charset="2"/>
              <a:buChar char="ü"/>
            </a:pPr>
            <a:endParaRPr lang="it-IT" sz="2200" dirty="0" smtClean="0">
              <a:latin typeface="Times New Roman" pitchFamily="18" charset="0"/>
              <a:cs typeface="Times New Roman" pitchFamily="18" charset="0"/>
            </a:endParaRPr>
          </a:p>
          <a:p>
            <a:pPr algn="just">
              <a:buFont typeface="Wingdings" pitchFamily="2" charset="2"/>
              <a:buChar char="ü"/>
            </a:pPr>
            <a:r>
              <a:rPr lang="it-IT" sz="2200" dirty="0">
                <a:latin typeface="Times New Roman" pitchFamily="18" charset="0"/>
                <a:cs typeface="Times New Roman" pitchFamily="18" charset="0"/>
              </a:rPr>
              <a:t>d</a:t>
            </a:r>
            <a:r>
              <a:rPr lang="it-IT" sz="2200" dirty="0" smtClean="0">
                <a:latin typeface="Times New Roman" pitchFamily="18" charset="0"/>
                <a:cs typeface="Times New Roman" pitchFamily="18" charset="0"/>
              </a:rPr>
              <a:t>eve essere formato da sole imprese agricole, singole o associate, di cui all’art. 2135 c.c.</a:t>
            </a:r>
          </a:p>
          <a:p>
            <a:pPr algn="just">
              <a:buFont typeface="Wingdings" pitchFamily="2" charset="2"/>
              <a:buChar char="ü"/>
            </a:pPr>
            <a:endParaRPr lang="it-IT" sz="2200" dirty="0" smtClean="0">
              <a:latin typeface="Times New Roman" pitchFamily="18" charset="0"/>
              <a:cs typeface="Times New Roman" pitchFamily="18" charset="0"/>
            </a:endParaRPr>
          </a:p>
          <a:p>
            <a:pPr algn="just">
              <a:buFont typeface="Wingdings" pitchFamily="2" charset="2"/>
              <a:buChar char="ü"/>
            </a:pPr>
            <a:r>
              <a:rPr lang="it-IT" sz="2200" dirty="0" smtClean="0">
                <a:latin typeface="Times New Roman" pitchFamily="18" charset="0"/>
                <a:cs typeface="Times New Roman" pitchFamily="18" charset="0"/>
              </a:rPr>
              <a:t>La norma trova applicazione a favore di tutte le imprese agricole.</a:t>
            </a:r>
            <a:r>
              <a:rPr lang="it-IT" dirty="0" smtClean="0">
                <a:latin typeface="Times New Roman" pitchFamily="18" charset="0"/>
                <a:cs typeface="Times New Roman" pitchFamily="18" charset="0"/>
              </a:rPr>
              <a:t>  </a:t>
            </a:r>
            <a:endParaRPr lang="it-IT"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6660232" y="6165304"/>
            <a:ext cx="2088232" cy="428179"/>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610208328"/>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effectLst/>
                <a:latin typeface="Times New Roman" pitchFamily="18" charset="0"/>
                <a:cs typeface="Times New Roman" pitchFamily="18" charset="0"/>
              </a:rPr>
              <a:t> Oggetto del contratto</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sz="quarter" idx="1"/>
          </p:nvPr>
        </p:nvSpPr>
        <p:spPr>
          <a:xfrm>
            <a:off x="1547664" y="1600200"/>
            <a:ext cx="6840760" cy="4421088"/>
          </a:xfrm>
        </p:spPr>
        <p:txBody>
          <a:bodyPr>
            <a:noAutofit/>
          </a:bodyPr>
          <a:lstStyle/>
          <a:p>
            <a:pPr algn="just">
              <a:buFont typeface="Wingdings" pitchFamily="2" charset="2"/>
              <a:buChar char="ü"/>
            </a:pPr>
            <a:r>
              <a:rPr lang="it-IT" sz="1800" b="1" dirty="0" smtClean="0">
                <a:latin typeface="Times New Roman" pitchFamily="18" charset="0"/>
                <a:cs typeface="Times New Roman" pitchFamily="18" charset="0"/>
              </a:rPr>
              <a:t>Collaborazione nella forma dell’esercizio in comune di una o più attività agricole </a:t>
            </a:r>
          </a:p>
          <a:p>
            <a:pPr marL="0" indent="0" algn="just">
              <a:buNone/>
            </a:pPr>
            <a:endParaRPr lang="it-IT" sz="1800" dirty="0" smtClean="0">
              <a:latin typeface="Times New Roman" pitchFamily="18" charset="0"/>
              <a:cs typeface="Times New Roman" pitchFamily="18" charset="0"/>
            </a:endParaRPr>
          </a:p>
          <a:p>
            <a:pPr algn="just">
              <a:buFont typeface="Wingdings" pitchFamily="2" charset="2"/>
              <a:buChar char="ü"/>
            </a:pPr>
            <a:r>
              <a:rPr lang="it-IT" sz="1800" b="1" dirty="0" smtClean="0">
                <a:latin typeface="Times New Roman" pitchFamily="18" charset="0"/>
                <a:cs typeface="Times New Roman" pitchFamily="18" charset="0"/>
              </a:rPr>
              <a:t>Le imprese agricole:</a:t>
            </a:r>
          </a:p>
          <a:p>
            <a:pPr marL="457200" indent="-457200" algn="just">
              <a:buAutoNum type="alphaLcParenR"/>
            </a:pPr>
            <a:r>
              <a:rPr lang="it-IT" sz="1800" dirty="0">
                <a:latin typeface="Times New Roman" pitchFamily="18" charset="0"/>
                <a:cs typeface="Times New Roman" pitchFamily="18" charset="0"/>
              </a:rPr>
              <a:t>s</a:t>
            </a:r>
            <a:r>
              <a:rPr lang="it-IT" sz="1800" dirty="0" smtClean="0">
                <a:latin typeface="Times New Roman" pitchFamily="18" charset="0"/>
                <a:cs typeface="Times New Roman" pitchFamily="18" charset="0"/>
              </a:rPr>
              <a:t>ulla base di un </a:t>
            </a:r>
            <a:r>
              <a:rPr lang="it-IT" sz="1800" b="1" dirty="0" smtClean="0">
                <a:latin typeface="Times New Roman" pitchFamily="18" charset="0"/>
                <a:cs typeface="Times New Roman" pitchFamily="18" charset="0"/>
              </a:rPr>
              <a:t>programma di rete </a:t>
            </a:r>
            <a:r>
              <a:rPr lang="it-IT" sz="1800" dirty="0" smtClean="0">
                <a:latin typeface="Times New Roman" pitchFamily="18" charset="0"/>
                <a:cs typeface="Times New Roman" pitchFamily="18" charset="0"/>
              </a:rPr>
              <a:t>condiviso: diritti ed obblighi + attività delle imprese </a:t>
            </a:r>
          </a:p>
          <a:p>
            <a:pPr marL="457200" indent="-457200" algn="just">
              <a:buAutoNum type="alphaLcParenR"/>
            </a:pPr>
            <a:r>
              <a:rPr lang="it-IT" sz="1800" dirty="0">
                <a:latin typeface="Times New Roman" pitchFamily="18" charset="0"/>
                <a:cs typeface="Times New Roman" pitchFamily="18" charset="0"/>
              </a:rPr>
              <a:t>s</a:t>
            </a:r>
            <a:r>
              <a:rPr lang="it-IT" sz="1800" dirty="0" smtClean="0">
                <a:latin typeface="Times New Roman" pitchFamily="18" charset="0"/>
                <a:cs typeface="Times New Roman" pitchFamily="18" charset="0"/>
              </a:rPr>
              <a:t>i obbligano ad </a:t>
            </a:r>
            <a:r>
              <a:rPr lang="it-IT" sz="1800" b="1" dirty="0" smtClean="0">
                <a:latin typeface="Times New Roman" pitchFamily="18" charset="0"/>
                <a:cs typeface="Times New Roman" pitchFamily="18" charset="0"/>
              </a:rPr>
              <a:t>esercitare in comune delle attività: </a:t>
            </a:r>
            <a:r>
              <a:rPr lang="it-IT" sz="1800" dirty="0" smtClean="0">
                <a:latin typeface="Times New Roman" pitchFamily="18" charset="0"/>
                <a:cs typeface="Times New Roman" pitchFamily="18" charset="0"/>
              </a:rPr>
              <a:t>integrazione + cooperazione</a:t>
            </a:r>
            <a:endParaRPr lang="it-IT" sz="1800" b="1" dirty="0" smtClean="0">
              <a:latin typeface="Times New Roman" pitchFamily="18" charset="0"/>
              <a:cs typeface="Times New Roman" pitchFamily="18" charset="0"/>
            </a:endParaRPr>
          </a:p>
          <a:p>
            <a:pPr marL="457200" indent="-457200" algn="just">
              <a:buAutoNum type="alphaLcParenR"/>
            </a:pPr>
            <a:r>
              <a:rPr lang="it-IT" sz="1800" dirty="0">
                <a:latin typeface="Times New Roman" pitchFamily="18" charset="0"/>
                <a:cs typeface="Times New Roman" pitchFamily="18" charset="0"/>
              </a:rPr>
              <a:t>p</a:t>
            </a:r>
            <a:r>
              <a:rPr lang="it-IT" sz="1800" dirty="0" smtClean="0">
                <a:latin typeface="Times New Roman" pitchFamily="18" charset="0"/>
                <a:cs typeface="Times New Roman" pitchFamily="18" charset="0"/>
              </a:rPr>
              <a:t>er la realizzazione di una </a:t>
            </a:r>
            <a:r>
              <a:rPr lang="it-IT" sz="1800" b="1" dirty="0" smtClean="0">
                <a:latin typeface="Times New Roman" pitchFamily="18" charset="0"/>
                <a:cs typeface="Times New Roman" pitchFamily="18" charset="0"/>
              </a:rPr>
              <a:t>produzione agricola comune: </a:t>
            </a:r>
            <a:r>
              <a:rPr lang="it-IT" sz="1800" dirty="0" smtClean="0">
                <a:latin typeface="Times New Roman" pitchFamily="18" charset="0"/>
                <a:cs typeface="Times New Roman" pitchFamily="18" charset="0"/>
              </a:rPr>
              <a:t>cioè</a:t>
            </a:r>
            <a:r>
              <a:rPr lang="it-IT" sz="1800" b="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quella organizzata in forma imprenditoriale derivante dall’esercizio in comune di attività dirette alla realizzazione di prodotti agricoli individuati dalle imprese nel contratto</a:t>
            </a:r>
            <a:endParaRPr lang="it-IT" sz="1800" b="1" dirty="0" smtClean="0">
              <a:latin typeface="Times New Roman" pitchFamily="18" charset="0"/>
              <a:cs typeface="Times New Roman" pitchFamily="18" charset="0"/>
            </a:endParaRPr>
          </a:p>
          <a:p>
            <a:pPr marL="457200" indent="-457200" algn="just">
              <a:buAutoNum type="alphaLcParenR"/>
            </a:pPr>
            <a:r>
              <a:rPr lang="it-IT" sz="1800" dirty="0" smtClean="0">
                <a:latin typeface="Times New Roman" pitchFamily="18" charset="0"/>
                <a:cs typeface="Times New Roman" pitchFamily="18" charset="0"/>
              </a:rPr>
              <a:t>che favorisca la </a:t>
            </a:r>
            <a:r>
              <a:rPr lang="it-IT" sz="1800" b="1" dirty="0" smtClean="0">
                <a:latin typeface="Times New Roman" pitchFamily="18" charset="0"/>
                <a:cs typeface="Times New Roman" pitchFamily="18" charset="0"/>
              </a:rPr>
              <a:t>crescita imprenditoriale</a:t>
            </a:r>
            <a:r>
              <a:rPr lang="it-IT" sz="1800" dirty="0" smtClean="0">
                <a:latin typeface="Times New Roman" pitchFamily="18" charset="0"/>
                <a:cs typeface="Times New Roman" pitchFamily="18" charset="0"/>
              </a:rPr>
              <a:t>: innovazione e competitività</a:t>
            </a:r>
            <a:endParaRPr lang="it-IT" sz="1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7092280" y="6237312"/>
            <a:ext cx="1656184" cy="35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565609363"/>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79712" y="274638"/>
            <a:ext cx="6480720" cy="634082"/>
          </a:xfrm>
        </p:spPr>
        <p:txBody>
          <a:bodyPr>
            <a:normAutofit/>
          </a:bodyPr>
          <a:lstStyle/>
          <a:p>
            <a:pPr algn="r"/>
            <a:r>
              <a:rPr lang="it-IT" sz="2400" b="1" dirty="0" smtClean="0">
                <a:effectLst/>
                <a:latin typeface="Times New Roman" pitchFamily="18" charset="0"/>
                <a:cs typeface="Times New Roman" pitchFamily="18" charset="0"/>
              </a:rPr>
              <a:t>«Contratto di rete agricolo»</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sz="quarter" idx="1"/>
          </p:nvPr>
        </p:nvSpPr>
        <p:spPr>
          <a:xfrm>
            <a:off x="457200" y="1196752"/>
            <a:ext cx="7467600" cy="5184576"/>
          </a:xfrm>
        </p:spPr>
        <p:txBody>
          <a:bodyPr/>
          <a:lstStyle/>
          <a:p>
            <a:pPr marL="0" indent="0" algn="just">
              <a:buNone/>
            </a:pPr>
            <a:endParaRPr lang="it-IT" sz="1800" b="1" dirty="0" smtClean="0">
              <a:latin typeface="Times New Roman" pitchFamily="18" charset="0"/>
              <a:cs typeface="Times New Roman" pitchFamily="18" charset="0"/>
            </a:endParaRPr>
          </a:p>
          <a:p>
            <a:pPr marL="0" indent="0" algn="just">
              <a:buNone/>
            </a:pPr>
            <a:r>
              <a:rPr lang="it-IT" sz="1800" b="1" dirty="0" smtClean="0">
                <a:latin typeface="Times New Roman" pitchFamily="18" charset="0"/>
                <a:cs typeface="Times New Roman" pitchFamily="18" charset="0"/>
              </a:rPr>
              <a:t> </a:t>
            </a:r>
            <a:endParaRPr lang="it-IT" sz="1800" b="1" i="1" u="sng" dirty="0">
              <a:latin typeface="Times New Roman" pitchFamily="18" charset="0"/>
              <a:cs typeface="Times New Roman" pitchFamily="18" charset="0"/>
            </a:endParaRPr>
          </a:p>
          <a:p>
            <a:pPr algn="just">
              <a:buNone/>
            </a:pPr>
            <a:endParaRPr lang="it-IT" dirty="0">
              <a:latin typeface="Times New Roman" pitchFamily="18" charset="0"/>
              <a:cs typeface="Times New Roman" pitchFamily="18" charset="0"/>
            </a:endParaRPr>
          </a:p>
          <a:p>
            <a:pPr marL="0" indent="0">
              <a:buNone/>
            </a:pPr>
            <a:endParaRPr lang="it-IT" dirty="0"/>
          </a:p>
        </p:txBody>
      </p:sp>
      <p:graphicFrame>
        <p:nvGraphicFramePr>
          <p:cNvPr id="10" name="Diagramma 9"/>
          <p:cNvGraphicFramePr/>
          <p:nvPr>
            <p:extLst>
              <p:ext uri="{D42A27DB-BD31-4B8C-83A1-F6EECF244321}">
                <p14:modId xmlns="" xmlns:p14="http://schemas.microsoft.com/office/powerpoint/2010/main" val="3104335514"/>
              </p:ext>
            </p:extLst>
          </p:nvPr>
        </p:nvGraphicFramePr>
        <p:xfrm>
          <a:off x="1259632" y="1412776"/>
          <a:ext cx="748883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cstate="print"/>
          <a:srcRect/>
          <a:stretch>
            <a:fillRect/>
          </a:stretch>
        </p:blipFill>
        <p:spPr bwMode="auto">
          <a:xfrm>
            <a:off x="7164288" y="6237312"/>
            <a:ext cx="1584176" cy="35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439300952"/>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000" b="1" dirty="0" smtClean="0">
                <a:latin typeface="Times New Roman" pitchFamily="18" charset="0"/>
                <a:cs typeface="Times New Roman" pitchFamily="18" charset="0"/>
              </a:rPr>
              <a:t/>
            </a:r>
            <a:br>
              <a:rPr lang="it-IT" sz="2000" b="1" dirty="0" smtClean="0">
                <a:latin typeface="Times New Roman" pitchFamily="18" charset="0"/>
                <a:cs typeface="Times New Roman" pitchFamily="18" charset="0"/>
              </a:rPr>
            </a:br>
            <a:r>
              <a:rPr lang="it-IT" sz="2400" b="1" dirty="0" smtClean="0">
                <a:effectLst/>
                <a:latin typeface="Times New Roman" pitchFamily="18" charset="0"/>
                <a:cs typeface="Times New Roman" pitchFamily="18" charset="0"/>
              </a:rPr>
              <a:t>Vantaggi per le imprese</a:t>
            </a:r>
            <a:endParaRPr lang="it-IT" sz="2400" b="1" dirty="0">
              <a:effectLst/>
              <a:latin typeface="Times New Roman" pitchFamily="18" charset="0"/>
              <a:cs typeface="Times New Roman" pitchFamily="18" charset="0"/>
            </a:endParaRPr>
          </a:p>
        </p:txBody>
      </p:sp>
      <p:graphicFrame>
        <p:nvGraphicFramePr>
          <p:cNvPr id="4" name="Segnaposto contenuto 3"/>
          <p:cNvGraphicFramePr>
            <a:graphicFrameLocks noGrp="1"/>
          </p:cNvGraphicFramePr>
          <p:nvPr>
            <p:ph sz="quarter" idx="1"/>
            <p:extLst>
              <p:ext uri="{D42A27DB-BD31-4B8C-83A1-F6EECF244321}">
                <p14:modId xmlns="" xmlns:p14="http://schemas.microsoft.com/office/powerpoint/2010/main" val="1777742427"/>
              </p:ext>
            </p:extLst>
          </p:nvPr>
        </p:nvGraphicFramePr>
        <p:xfrm>
          <a:off x="1115616" y="1556792"/>
          <a:ext cx="78592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cstate="print"/>
          <a:srcRect/>
          <a:stretch>
            <a:fillRect/>
          </a:stretch>
        </p:blipFill>
        <p:spPr bwMode="auto">
          <a:xfrm>
            <a:off x="7020272" y="6165304"/>
            <a:ext cx="1728192" cy="428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159756441"/>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effectLst/>
                <a:latin typeface="Times New Roman" pitchFamily="18" charset="0"/>
                <a:cs typeface="Times New Roman" pitchFamily="18" charset="0"/>
              </a:rPr>
              <a:t>Assunzioni congiunte</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sz="quarter" idx="1"/>
          </p:nvPr>
        </p:nvSpPr>
        <p:spPr>
          <a:xfrm>
            <a:off x="1259632" y="1268760"/>
            <a:ext cx="6665168" cy="4680520"/>
          </a:xfrm>
        </p:spPr>
        <p:txBody>
          <a:bodyPr>
            <a:normAutofit fontScale="25000" lnSpcReduction="20000"/>
          </a:bodyPr>
          <a:lstStyle/>
          <a:p>
            <a:pPr marL="0" indent="0" algn="just">
              <a:buNone/>
            </a:pPr>
            <a:endParaRPr lang="it-IT" dirty="0">
              <a:latin typeface="Times New Roman" pitchFamily="18" charset="0"/>
              <a:cs typeface="Times New Roman" pitchFamily="18" charset="0"/>
            </a:endParaRPr>
          </a:p>
          <a:p>
            <a:pPr algn="just">
              <a:buFont typeface="Wingdings" pitchFamily="2" charset="2"/>
              <a:buChar char="ü"/>
            </a:pPr>
            <a:r>
              <a:rPr lang="it-IT" sz="6000" b="1" dirty="0" smtClean="0">
                <a:latin typeface="Times New Roman" pitchFamily="18" charset="0"/>
                <a:cs typeface="Times New Roman" pitchFamily="18" charset="0"/>
              </a:rPr>
              <a:t>ASSUNZIONE DI GRUPPO O DI RETE </a:t>
            </a:r>
            <a:r>
              <a:rPr lang="it-IT" sz="6000" dirty="0">
                <a:latin typeface="Times New Roman" pitchFamily="18" charset="0"/>
                <a:cs typeface="Times New Roman" pitchFamily="18" charset="0"/>
              </a:rPr>
              <a:t>per le imprese agricole legate da un contratto di rete o quando almeno il 50% di esse siano imprese </a:t>
            </a:r>
            <a:r>
              <a:rPr lang="it-IT" sz="6000" dirty="0" smtClean="0">
                <a:latin typeface="Times New Roman" pitchFamily="18" charset="0"/>
                <a:cs typeface="Times New Roman" pitchFamily="18" charset="0"/>
              </a:rPr>
              <a:t>agricole</a:t>
            </a:r>
          </a:p>
          <a:p>
            <a:pPr algn="just">
              <a:buNone/>
            </a:pPr>
            <a:r>
              <a:rPr lang="it-IT" sz="6000" dirty="0" smtClean="0">
                <a:latin typeface="Times New Roman" pitchFamily="18" charset="0"/>
                <a:cs typeface="Times New Roman" pitchFamily="18" charset="0"/>
              </a:rPr>
              <a:t> </a:t>
            </a:r>
            <a:r>
              <a:rPr lang="it-IT" sz="6000" dirty="0" smtClean="0">
                <a:latin typeface="Times New Roman" pitchFamily="18" charset="0"/>
                <a:cs typeface="Times New Roman" pitchFamily="18" charset="0"/>
              </a:rPr>
              <a:t>   </a:t>
            </a:r>
            <a:r>
              <a:rPr lang="it-IT" sz="6000" dirty="0" smtClean="0">
                <a:latin typeface="Times New Roman" pitchFamily="18" charset="0"/>
                <a:cs typeface="Times New Roman" pitchFamily="18" charset="0"/>
              </a:rPr>
              <a:t> </a:t>
            </a:r>
            <a:r>
              <a:rPr lang="it-IT" sz="6000" b="1" i="1" dirty="0" smtClean="0">
                <a:latin typeface="Times New Roman" pitchFamily="18" charset="0"/>
                <a:cs typeface="Times New Roman" pitchFamily="18" charset="0"/>
              </a:rPr>
              <a:t>(L</a:t>
            </a:r>
            <a:r>
              <a:rPr lang="it-IT" sz="6000" b="1" i="1" dirty="0">
                <a:latin typeface="Times New Roman" pitchFamily="18" charset="0"/>
                <a:cs typeface="Times New Roman" pitchFamily="18" charset="0"/>
              </a:rPr>
              <a:t>. 99/2013, di </a:t>
            </a:r>
            <a:r>
              <a:rPr lang="it-IT" sz="6000" b="1" i="1" dirty="0" err="1">
                <a:latin typeface="Times New Roman" pitchFamily="18" charset="0"/>
                <a:cs typeface="Times New Roman" pitchFamily="18" charset="0"/>
              </a:rPr>
              <a:t>conv</a:t>
            </a:r>
            <a:r>
              <a:rPr lang="it-IT" sz="6000" b="1" i="1" dirty="0">
                <a:latin typeface="Times New Roman" pitchFamily="18" charset="0"/>
                <a:cs typeface="Times New Roman" pitchFamily="18" charset="0"/>
              </a:rPr>
              <a:t>. con </a:t>
            </a:r>
            <a:r>
              <a:rPr lang="it-IT" sz="6000" b="1" i="1" dirty="0" err="1">
                <a:latin typeface="Times New Roman" pitchFamily="18" charset="0"/>
                <a:cs typeface="Times New Roman" pitchFamily="18" charset="0"/>
              </a:rPr>
              <a:t>mod</a:t>
            </a:r>
            <a:r>
              <a:rPr lang="it-IT" sz="6000" b="1" i="1" dirty="0">
                <a:latin typeface="Times New Roman" pitchFamily="18" charset="0"/>
                <a:cs typeface="Times New Roman" pitchFamily="18" charset="0"/>
              </a:rPr>
              <a:t>. del D.L. 76/2013). </a:t>
            </a:r>
            <a:endParaRPr lang="it-IT" sz="6000" i="1" u="sng" dirty="0" smtClean="0">
              <a:latin typeface="Times New Roman" pitchFamily="18" charset="0"/>
              <a:cs typeface="Times New Roman" pitchFamily="18" charset="0"/>
            </a:endParaRPr>
          </a:p>
          <a:p>
            <a:pPr algn="just">
              <a:buFont typeface="Wingdings" pitchFamily="2" charset="2"/>
              <a:buChar char="ü"/>
            </a:pPr>
            <a:endParaRPr lang="it-IT" sz="6000" i="1" u="sng" dirty="0">
              <a:latin typeface="Times New Roman" pitchFamily="18" charset="0"/>
              <a:cs typeface="Times New Roman" pitchFamily="18" charset="0"/>
            </a:endParaRPr>
          </a:p>
          <a:p>
            <a:pPr algn="just">
              <a:buFont typeface="Wingdings" pitchFamily="2" charset="2"/>
              <a:buChar char="ü"/>
            </a:pPr>
            <a:r>
              <a:rPr lang="it-IT" sz="6000" dirty="0" smtClean="0">
                <a:latin typeface="Times New Roman" pitchFamily="18" charset="0"/>
                <a:cs typeface="Times New Roman" pitchFamily="18" charset="0"/>
              </a:rPr>
              <a:t>Le assunzioni congiunte saranno possibili a partire dal 10 settembre 2014, data di entrata in vigore del </a:t>
            </a:r>
            <a:r>
              <a:rPr lang="it-IT" sz="6000" b="1" dirty="0" smtClean="0">
                <a:latin typeface="Times New Roman" pitchFamily="18" charset="0"/>
                <a:cs typeface="Times New Roman" pitchFamily="18" charset="0"/>
              </a:rPr>
              <a:t>decreto ministeriale 27 marzo 2014 , pubblicato in G.U. n. 185 dell’ 11 agosto 2014 </a:t>
            </a:r>
            <a:r>
              <a:rPr lang="it-IT" sz="6000" dirty="0" smtClean="0">
                <a:latin typeface="Times New Roman" pitchFamily="18" charset="0"/>
                <a:cs typeface="Times New Roman" pitchFamily="18" charset="0"/>
              </a:rPr>
              <a:t>che definisce le modalità operative per le assunzioni congiunte nel settore agricolo:</a:t>
            </a:r>
          </a:p>
          <a:p>
            <a:pPr marL="0" indent="0" algn="just">
              <a:buNone/>
            </a:pPr>
            <a:endParaRPr lang="it-IT" sz="6000" dirty="0" smtClean="0">
              <a:latin typeface="Times New Roman" pitchFamily="18" charset="0"/>
              <a:cs typeface="Times New Roman" pitchFamily="18" charset="0"/>
            </a:endParaRPr>
          </a:p>
          <a:p>
            <a:pPr algn="just">
              <a:buFont typeface="Wingdings" pitchFamily="2" charset="2"/>
              <a:buChar char="ü"/>
            </a:pPr>
            <a:r>
              <a:rPr lang="it-IT" sz="6000" dirty="0" smtClean="0">
                <a:latin typeface="Times New Roman" pitchFamily="18" charset="0"/>
                <a:cs typeface="Times New Roman" pitchFamily="18" charset="0"/>
              </a:rPr>
              <a:t>Il centro competente per la ricezione della comunicazione di assunzione, trasformazione, proroga e cessazione del rapporto di lavoro – tramite modello UNILAV – è quello in cui si svolge la prestazione.</a:t>
            </a:r>
          </a:p>
          <a:p>
            <a:pPr algn="just">
              <a:buFont typeface="Wingdings" pitchFamily="2" charset="2"/>
              <a:buChar char="ü"/>
            </a:pPr>
            <a:endParaRPr lang="it-IT" sz="6000" dirty="0">
              <a:latin typeface="Times New Roman" pitchFamily="18" charset="0"/>
              <a:cs typeface="Times New Roman" pitchFamily="18" charset="0"/>
            </a:endParaRPr>
          </a:p>
          <a:p>
            <a:pPr algn="just">
              <a:buFont typeface="Wingdings" pitchFamily="2" charset="2"/>
              <a:buChar char="ü"/>
            </a:pPr>
            <a:r>
              <a:rPr lang="it-IT" sz="6000" dirty="0" smtClean="0">
                <a:latin typeface="Times New Roman" pitchFamily="18" charset="0"/>
                <a:cs typeface="Times New Roman" pitchFamily="18" charset="0"/>
              </a:rPr>
              <a:t>Per le imprese legate tra loro da un contratto di rete le comunicazioni di cui al precedente punto sono effettuate per il tramite di un soggetto individuato da uno specifico accordo da depositarsi presso le Associazioni di categoria, o dal contratto di rete stesso quale incaricato tenuto alle comunicazioni di legge.</a:t>
            </a:r>
          </a:p>
          <a:p>
            <a:pPr algn="just">
              <a:buFont typeface="Wingdings" pitchFamily="2" charset="2"/>
              <a:buChar char="ü"/>
            </a:pPr>
            <a:endParaRPr lang="it-IT" sz="7200" dirty="0" smtClean="0">
              <a:latin typeface="Times New Roman" pitchFamily="18" charset="0"/>
              <a:cs typeface="Times New Roman" pitchFamily="18" charset="0"/>
            </a:endParaRPr>
          </a:p>
          <a:p>
            <a:pPr marL="0" indent="0" algn="just">
              <a:buNone/>
            </a:pPr>
            <a:r>
              <a:rPr lang="it-IT" sz="7200" dirty="0">
                <a:latin typeface="Times New Roman" pitchFamily="18" charset="0"/>
                <a:cs typeface="Times New Roman" pitchFamily="18" charset="0"/>
              </a:rPr>
              <a:t> </a:t>
            </a:r>
            <a:r>
              <a:rPr lang="it-IT" sz="7200" dirty="0" smtClean="0">
                <a:latin typeface="Times New Roman" pitchFamily="18" charset="0"/>
                <a:cs typeface="Times New Roman" pitchFamily="18" charset="0"/>
              </a:rPr>
              <a:t>      </a:t>
            </a:r>
          </a:p>
          <a:p>
            <a:pPr algn="just">
              <a:buFont typeface="Wingdings" pitchFamily="2" charset="2"/>
              <a:buChar char="ü"/>
            </a:pPr>
            <a:endParaRPr lang="it-IT" sz="7200" dirty="0" smtClean="0">
              <a:latin typeface="Times New Roman" pitchFamily="18" charset="0"/>
              <a:cs typeface="Times New Roman" pitchFamily="18" charset="0"/>
            </a:endParaRPr>
          </a:p>
          <a:p>
            <a:pPr algn="just">
              <a:buFont typeface="Wingdings" pitchFamily="2" charset="2"/>
              <a:buChar char="ü"/>
            </a:pPr>
            <a:endParaRPr lang="it-IT" sz="3800" i="1" dirty="0">
              <a:latin typeface="Times New Roman" pitchFamily="18" charset="0"/>
              <a:cs typeface="Times New Roman" pitchFamily="18" charset="0"/>
            </a:endParaRPr>
          </a:p>
          <a:p>
            <a:pPr marL="0" indent="0" algn="just">
              <a:buNone/>
            </a:pPr>
            <a:r>
              <a:rPr lang="it-IT" sz="1900" i="1" dirty="0" smtClean="0">
                <a:latin typeface="Times New Roman" pitchFamily="18" charset="0"/>
                <a:cs typeface="Times New Roman" pitchFamily="18" charset="0"/>
              </a:rPr>
              <a:t>                                                                                                            </a:t>
            </a:r>
            <a:endParaRPr lang="it-IT" sz="1600" i="1" dirty="0">
              <a:latin typeface="Times New Roman" pitchFamily="18" charset="0"/>
              <a:cs typeface="Times New Roman" pitchFamily="18" charset="0"/>
            </a:endParaRPr>
          </a:p>
        </p:txBody>
      </p:sp>
      <p:pic>
        <p:nvPicPr>
          <p:cNvPr id="4" name="Immagine 3" descr="logo def pantone n. 356 e 123.jpg"/>
          <p:cNvPicPr>
            <a:picLocks noChangeAspect="1"/>
          </p:cNvPicPr>
          <p:nvPr/>
        </p:nvPicPr>
        <p:blipFill>
          <a:blip r:embed="rId2" cstate="print"/>
          <a:srcRect/>
          <a:stretch>
            <a:fillRect/>
          </a:stretch>
        </p:blipFill>
        <p:spPr bwMode="auto">
          <a:xfrm>
            <a:off x="6660232" y="6309320"/>
            <a:ext cx="2164466" cy="295151"/>
          </a:xfrm>
          <a:prstGeom prst="rect">
            <a:avLst/>
          </a:prstGeom>
          <a:noFill/>
          <a:ln w="9525">
            <a:noFill/>
            <a:miter lim="800000"/>
            <a:headEnd/>
            <a:tailEnd/>
          </a:ln>
        </p:spPr>
      </p:pic>
      <p:graphicFrame>
        <p:nvGraphicFramePr>
          <p:cNvPr id="5" name="Diagramma 4"/>
          <p:cNvGraphicFramePr/>
          <p:nvPr>
            <p:extLst>
              <p:ext uri="{D42A27DB-BD31-4B8C-83A1-F6EECF244321}">
                <p14:modId xmlns="" xmlns:p14="http://schemas.microsoft.com/office/powerpoint/2010/main" val="3031432796"/>
              </p:ext>
            </p:extLst>
          </p:nvPr>
        </p:nvGraphicFramePr>
        <p:xfrm>
          <a:off x="1691680" y="5373216"/>
          <a:ext cx="6408712" cy="57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206887452"/>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35696" y="332656"/>
            <a:ext cx="5688632" cy="576064"/>
          </a:xfrm>
        </p:spPr>
        <p:txBody>
          <a:bodyPr>
            <a:normAutofit/>
          </a:bodyPr>
          <a:lstStyle/>
          <a:p>
            <a:pPr algn="ctr"/>
            <a:r>
              <a:rPr lang="it-IT" sz="2400" b="1" dirty="0" smtClean="0">
                <a:effectLst/>
                <a:latin typeface="Times New Roman" pitchFamily="18" charset="0"/>
                <a:cs typeface="Times New Roman" pitchFamily="18" charset="0"/>
              </a:rPr>
              <a:t>Cosa è il contratto di rete</a:t>
            </a:r>
            <a:endParaRPr lang="it-IT" sz="2400" b="1" dirty="0">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7376390" y="6309320"/>
            <a:ext cx="1444082" cy="356171"/>
          </a:xfrm>
          <a:prstGeom prst="rect">
            <a:avLst/>
          </a:prstGeom>
          <a:noFill/>
          <a:ln w="9525">
            <a:noFill/>
            <a:miter lim="800000"/>
            <a:headEnd/>
            <a:tailEnd/>
          </a:ln>
        </p:spPr>
      </p:pic>
      <p:sp>
        <p:nvSpPr>
          <p:cNvPr id="10" name="CasellaDiTesto 9"/>
          <p:cNvSpPr txBox="1"/>
          <p:nvPr/>
        </p:nvSpPr>
        <p:spPr>
          <a:xfrm>
            <a:off x="1115616" y="1628800"/>
            <a:ext cx="2232248" cy="369332"/>
          </a:xfrm>
          <a:prstGeom prst="rect">
            <a:avLst/>
          </a:prstGeom>
          <a:solidFill>
            <a:schemeClr val="accent2">
              <a:lumMod val="20000"/>
              <a:lumOff val="80000"/>
            </a:schemeClr>
          </a:solidFill>
          <a:ln>
            <a:solidFill>
              <a:schemeClr val="tx1"/>
            </a:solidFill>
            <a:prstDash val="solid"/>
          </a:ln>
        </p:spPr>
        <p:txBody>
          <a:bodyPr wrap="square" rtlCol="0">
            <a:spAutoFit/>
          </a:bodyPr>
          <a:lstStyle/>
          <a:p>
            <a:pPr algn="ctr"/>
            <a:r>
              <a:rPr lang="it-IT" b="1" dirty="0" smtClean="0">
                <a:latin typeface="Times New Roman" pitchFamily="18" charset="0"/>
                <a:cs typeface="Times New Roman" pitchFamily="18" charset="0"/>
              </a:rPr>
              <a:t>Contratto di rete</a:t>
            </a:r>
            <a:endParaRPr lang="it-IT" b="1" dirty="0">
              <a:latin typeface="Times New Roman" pitchFamily="18" charset="0"/>
              <a:cs typeface="Times New Roman" pitchFamily="18" charset="0"/>
            </a:endParaRPr>
          </a:p>
        </p:txBody>
      </p:sp>
      <p:sp>
        <p:nvSpPr>
          <p:cNvPr id="15" name="Freccia a destra 14"/>
          <p:cNvSpPr/>
          <p:nvPr/>
        </p:nvSpPr>
        <p:spPr>
          <a:xfrm>
            <a:off x="3635896" y="1628800"/>
            <a:ext cx="792088" cy="2880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18" name="CasellaDiTesto 17"/>
          <p:cNvSpPr txBox="1"/>
          <p:nvPr/>
        </p:nvSpPr>
        <p:spPr>
          <a:xfrm>
            <a:off x="4788024" y="1484784"/>
            <a:ext cx="4032448" cy="646331"/>
          </a:xfrm>
          <a:prstGeom prst="rect">
            <a:avLst/>
          </a:prstGeom>
          <a:solidFill>
            <a:schemeClr val="accent2">
              <a:lumMod val="40000"/>
              <a:lumOff val="60000"/>
            </a:schemeClr>
          </a:solidFill>
          <a:ln>
            <a:solidFill>
              <a:schemeClr val="tx1"/>
            </a:solidFill>
            <a:prstDash val="solid"/>
          </a:ln>
          <a:scene3d>
            <a:camera prst="orthographicFront"/>
            <a:lightRig rig="threePt" dir="t"/>
          </a:scene3d>
          <a:sp3d>
            <a:bevelT/>
          </a:sp3d>
        </p:spPr>
        <p:txBody>
          <a:bodyPr wrap="square" rtlCol="0">
            <a:spAutoFit/>
          </a:bodyPr>
          <a:lstStyle/>
          <a:p>
            <a:pPr algn="ctr"/>
            <a:r>
              <a:rPr lang="it-IT" b="1" dirty="0" smtClean="0">
                <a:latin typeface="Times New Roman" pitchFamily="18" charset="0"/>
                <a:cs typeface="Times New Roman" pitchFamily="18" charset="0"/>
              </a:rPr>
              <a:t>è un contratto di collaborazione </a:t>
            </a:r>
          </a:p>
          <a:p>
            <a:pPr algn="ctr"/>
            <a:r>
              <a:rPr lang="it-IT" b="1" dirty="0">
                <a:latin typeface="Times New Roman" pitchFamily="18" charset="0"/>
                <a:cs typeface="Times New Roman" pitchFamily="18" charset="0"/>
              </a:rPr>
              <a:t>t</a:t>
            </a:r>
            <a:r>
              <a:rPr lang="it-IT" b="1" dirty="0" smtClean="0">
                <a:latin typeface="Times New Roman" pitchFamily="18" charset="0"/>
                <a:cs typeface="Times New Roman" pitchFamily="18" charset="0"/>
              </a:rPr>
              <a:t>ra due o più imprenditori</a:t>
            </a:r>
            <a:endParaRPr lang="it-IT" b="1" dirty="0">
              <a:latin typeface="Times New Roman" pitchFamily="18" charset="0"/>
              <a:cs typeface="Times New Roman" pitchFamily="18" charset="0"/>
            </a:endParaRPr>
          </a:p>
        </p:txBody>
      </p:sp>
      <p:sp>
        <p:nvSpPr>
          <p:cNvPr id="19" name="CasellaDiTesto 18"/>
          <p:cNvSpPr txBox="1"/>
          <p:nvPr/>
        </p:nvSpPr>
        <p:spPr>
          <a:xfrm>
            <a:off x="1475656" y="2492896"/>
            <a:ext cx="2304256" cy="646331"/>
          </a:xfrm>
          <a:prstGeom prst="rect">
            <a:avLst/>
          </a:prstGeom>
          <a:solidFill>
            <a:schemeClr val="accent2">
              <a:lumMod val="60000"/>
              <a:lumOff val="40000"/>
            </a:schemeClr>
          </a:solidFill>
          <a:ln w="9525">
            <a:solidFill>
              <a:schemeClr val="tx1"/>
            </a:solidFill>
          </a:ln>
          <a:scene3d>
            <a:camera prst="orthographicFront"/>
            <a:lightRig rig="threePt" dir="t"/>
          </a:scene3d>
          <a:sp3d>
            <a:bevelT/>
          </a:sp3d>
        </p:spPr>
        <p:txBody>
          <a:bodyPr wrap="square" rtlCol="0">
            <a:spAutoFit/>
          </a:bodyPr>
          <a:lstStyle/>
          <a:p>
            <a:pPr algn="ctr"/>
            <a:r>
              <a:rPr lang="it-IT" b="1" dirty="0" smtClean="0">
                <a:latin typeface="Times New Roman" pitchFamily="18" charset="0"/>
                <a:cs typeface="Times New Roman" pitchFamily="18" charset="0"/>
              </a:rPr>
              <a:t>le imprese si obbligano</a:t>
            </a:r>
            <a:endParaRPr lang="it-IT" b="1" dirty="0">
              <a:latin typeface="Times New Roman" pitchFamily="18" charset="0"/>
              <a:cs typeface="Times New Roman" pitchFamily="18" charset="0"/>
            </a:endParaRPr>
          </a:p>
        </p:txBody>
      </p:sp>
      <p:sp>
        <p:nvSpPr>
          <p:cNvPr id="20" name="CasellaDiTesto 19"/>
          <p:cNvSpPr txBox="1"/>
          <p:nvPr/>
        </p:nvSpPr>
        <p:spPr>
          <a:xfrm>
            <a:off x="5652120" y="2492896"/>
            <a:ext cx="3096344" cy="646331"/>
          </a:xfrm>
          <a:prstGeom prst="rect">
            <a:avLst/>
          </a:prstGeom>
          <a:solidFill>
            <a:schemeClr val="accent2">
              <a:lumMod val="60000"/>
              <a:lumOff val="40000"/>
            </a:schemeClr>
          </a:solidFill>
          <a:ln w="9525">
            <a:solidFill>
              <a:schemeClr val="tx1"/>
            </a:solidFill>
          </a:ln>
          <a:scene3d>
            <a:camera prst="orthographicFront"/>
            <a:lightRig rig="threePt" dir="t"/>
          </a:scene3d>
          <a:sp3d>
            <a:bevelT/>
          </a:sp3d>
        </p:spPr>
        <p:txBody>
          <a:bodyPr wrap="square" rtlCol="0">
            <a:spAutoFit/>
          </a:bodyPr>
          <a:lstStyle/>
          <a:p>
            <a:pPr algn="ctr"/>
            <a:r>
              <a:rPr lang="it-IT" b="1" dirty="0" smtClean="0">
                <a:latin typeface="Times New Roman" pitchFamily="18" charset="0"/>
                <a:cs typeface="Times New Roman" pitchFamily="18" charset="0"/>
              </a:rPr>
              <a:t>sulla base di un programma comune di rete</a:t>
            </a:r>
            <a:endParaRPr lang="it-IT" b="1" dirty="0">
              <a:latin typeface="Times New Roman" pitchFamily="18" charset="0"/>
              <a:cs typeface="Times New Roman" pitchFamily="18" charset="0"/>
            </a:endParaRPr>
          </a:p>
        </p:txBody>
      </p:sp>
      <p:sp>
        <p:nvSpPr>
          <p:cNvPr id="24" name="CasellaDiTesto 23"/>
          <p:cNvSpPr txBox="1"/>
          <p:nvPr/>
        </p:nvSpPr>
        <p:spPr>
          <a:xfrm>
            <a:off x="3779912" y="5301208"/>
            <a:ext cx="648072" cy="369332"/>
          </a:xfrm>
          <a:prstGeom prst="rect">
            <a:avLst/>
          </a:prstGeom>
          <a:noFill/>
        </p:spPr>
        <p:txBody>
          <a:bodyPr wrap="square" rtlCol="0">
            <a:spAutoFit/>
          </a:bodyPr>
          <a:lstStyle/>
          <a:p>
            <a:endParaRPr lang="it-IT" dirty="0"/>
          </a:p>
        </p:txBody>
      </p:sp>
      <p:sp>
        <p:nvSpPr>
          <p:cNvPr id="25" name="CasellaDiTesto 24"/>
          <p:cNvSpPr txBox="1"/>
          <p:nvPr/>
        </p:nvSpPr>
        <p:spPr>
          <a:xfrm>
            <a:off x="5940152" y="5517232"/>
            <a:ext cx="648072" cy="369332"/>
          </a:xfrm>
          <a:prstGeom prst="rect">
            <a:avLst/>
          </a:prstGeom>
          <a:noFill/>
        </p:spPr>
        <p:txBody>
          <a:bodyPr wrap="square" rtlCol="0">
            <a:spAutoFit/>
          </a:bodyPr>
          <a:lstStyle/>
          <a:p>
            <a:endParaRPr lang="it-IT" dirty="0"/>
          </a:p>
        </p:txBody>
      </p:sp>
      <p:sp>
        <p:nvSpPr>
          <p:cNvPr id="26" name="CasellaDiTesto 25"/>
          <p:cNvSpPr txBox="1"/>
          <p:nvPr/>
        </p:nvSpPr>
        <p:spPr>
          <a:xfrm>
            <a:off x="1115616" y="4221088"/>
            <a:ext cx="1800200" cy="369332"/>
          </a:xfrm>
          <a:prstGeom prst="rect">
            <a:avLst/>
          </a:prstGeom>
          <a:solidFill>
            <a:schemeClr val="accent1">
              <a:lumMod val="20000"/>
              <a:lumOff val="80000"/>
            </a:schemeClr>
          </a:solidFill>
          <a:ln w="9525">
            <a:noFill/>
          </a:ln>
          <a:effectLst/>
          <a:scene3d>
            <a:camera prst="orthographicFront"/>
            <a:lightRig rig="threePt" dir="t"/>
          </a:scene3d>
          <a:sp3d>
            <a:bevelT/>
          </a:sp3d>
        </p:spPr>
        <p:txBody>
          <a:bodyPr wrap="square" rtlCol="0">
            <a:spAutoFit/>
          </a:bodyPr>
          <a:lstStyle/>
          <a:p>
            <a:pPr algn="ctr"/>
            <a:r>
              <a:rPr lang="it-IT" b="1" dirty="0" smtClean="0">
                <a:latin typeface="Times New Roman" pitchFamily="18" charset="0"/>
                <a:cs typeface="Times New Roman" pitchFamily="18" charset="0"/>
              </a:rPr>
              <a:t>a collaborare</a:t>
            </a:r>
            <a:endParaRPr lang="it-IT" b="1" dirty="0">
              <a:latin typeface="Times New Roman" pitchFamily="18" charset="0"/>
              <a:cs typeface="Times New Roman" pitchFamily="18" charset="0"/>
            </a:endParaRPr>
          </a:p>
        </p:txBody>
      </p:sp>
      <p:sp>
        <p:nvSpPr>
          <p:cNvPr id="28" name="CasellaDiTesto 27"/>
          <p:cNvSpPr txBox="1"/>
          <p:nvPr/>
        </p:nvSpPr>
        <p:spPr>
          <a:xfrm>
            <a:off x="3059832" y="3933056"/>
            <a:ext cx="2880320" cy="646331"/>
          </a:xfrm>
          <a:prstGeom prst="rect">
            <a:avLst/>
          </a:prstGeom>
          <a:solidFill>
            <a:schemeClr val="accent1">
              <a:lumMod val="40000"/>
              <a:lumOff val="60000"/>
            </a:schemeClr>
          </a:solidFill>
          <a:ln w="3175">
            <a:noFill/>
            <a:prstDash val="solid"/>
          </a:ln>
          <a:effectLst/>
          <a:scene3d>
            <a:camera prst="orthographicFront"/>
            <a:lightRig rig="threePt" dir="t"/>
          </a:scene3d>
          <a:sp3d>
            <a:bevelT/>
          </a:sp3d>
        </p:spPr>
        <p:txBody>
          <a:bodyPr wrap="square" rtlCol="0">
            <a:spAutoFit/>
          </a:bodyPr>
          <a:lstStyle/>
          <a:p>
            <a:pPr algn="ctr"/>
            <a:r>
              <a:rPr lang="it-IT" b="1" dirty="0" smtClean="0">
                <a:latin typeface="Times New Roman" pitchFamily="18" charset="0"/>
                <a:cs typeface="Times New Roman" pitchFamily="18" charset="0"/>
              </a:rPr>
              <a:t>a scambiarsi informazioni o prestazioni</a:t>
            </a:r>
            <a:endParaRPr lang="it-IT" b="1" dirty="0">
              <a:latin typeface="Times New Roman" pitchFamily="18" charset="0"/>
              <a:cs typeface="Times New Roman" pitchFamily="18" charset="0"/>
            </a:endParaRPr>
          </a:p>
        </p:txBody>
      </p:sp>
      <p:sp>
        <p:nvSpPr>
          <p:cNvPr id="29" name="CasellaDiTesto 28"/>
          <p:cNvSpPr txBox="1"/>
          <p:nvPr/>
        </p:nvSpPr>
        <p:spPr>
          <a:xfrm>
            <a:off x="6012160" y="4077072"/>
            <a:ext cx="3024336" cy="646331"/>
          </a:xfrm>
          <a:prstGeom prst="rect">
            <a:avLst/>
          </a:prstGeom>
          <a:solidFill>
            <a:schemeClr val="accent1">
              <a:lumMod val="60000"/>
              <a:lumOff val="40000"/>
            </a:schemeClr>
          </a:solidFill>
          <a:ln w="12700">
            <a:noFill/>
          </a:ln>
          <a:effectLst/>
          <a:scene3d>
            <a:camera prst="orthographicFront"/>
            <a:lightRig rig="threePt" dir="t"/>
          </a:scene3d>
          <a:sp3d>
            <a:bevelT/>
          </a:sp3d>
        </p:spPr>
        <p:txBody>
          <a:bodyPr wrap="square" rtlCol="0">
            <a:spAutoFit/>
          </a:bodyPr>
          <a:lstStyle/>
          <a:p>
            <a:pPr algn="ctr"/>
            <a:r>
              <a:rPr lang="it-IT" b="1" dirty="0" smtClean="0">
                <a:latin typeface="Times New Roman" pitchFamily="18" charset="0"/>
                <a:cs typeface="Times New Roman" pitchFamily="18" charset="0"/>
              </a:rPr>
              <a:t>ad esercitare in comune attività economiche</a:t>
            </a:r>
            <a:endParaRPr lang="it-IT" b="1" dirty="0">
              <a:latin typeface="Times New Roman" pitchFamily="18" charset="0"/>
              <a:cs typeface="Times New Roman" pitchFamily="18" charset="0"/>
            </a:endParaRPr>
          </a:p>
        </p:txBody>
      </p:sp>
      <p:sp>
        <p:nvSpPr>
          <p:cNvPr id="30" name="CasellaDiTesto 29"/>
          <p:cNvSpPr txBox="1"/>
          <p:nvPr/>
        </p:nvSpPr>
        <p:spPr>
          <a:xfrm>
            <a:off x="1187624" y="5661248"/>
            <a:ext cx="7632848" cy="369332"/>
          </a:xfrm>
          <a:prstGeom prst="rect">
            <a:avLst/>
          </a:prstGeom>
          <a:solidFill>
            <a:srgbClr val="92D050"/>
          </a:solidFill>
          <a:ln w="19050">
            <a:solidFill>
              <a:schemeClr val="tx1"/>
            </a:solidFill>
          </a:ln>
          <a:effectLst>
            <a:glow rad="101600">
              <a:schemeClr val="accent2">
                <a:satMod val="175000"/>
                <a:alpha val="40000"/>
              </a:schemeClr>
            </a:glow>
          </a:effectLst>
        </p:spPr>
        <p:txBody>
          <a:bodyPr wrap="square" rtlCol="0">
            <a:spAutoFit/>
          </a:bodyPr>
          <a:lstStyle/>
          <a:p>
            <a:pPr algn="ctr"/>
            <a:r>
              <a:rPr lang="it-IT" b="1" dirty="0" smtClean="0">
                <a:latin typeface="Times New Roman" pitchFamily="18" charset="0"/>
                <a:cs typeface="Times New Roman" pitchFamily="18" charset="0"/>
              </a:rPr>
              <a:t>Al fine di accrescere la propria capacità innovativa e competitività</a:t>
            </a:r>
            <a:endParaRPr lang="it-IT" b="1" dirty="0">
              <a:latin typeface="Times New Roman" pitchFamily="18" charset="0"/>
              <a:cs typeface="Times New Roman" pitchFamily="18" charset="0"/>
            </a:endParaRPr>
          </a:p>
        </p:txBody>
      </p:sp>
      <p:cxnSp>
        <p:nvCxnSpPr>
          <p:cNvPr id="35" name="Connettore 2 34"/>
          <p:cNvCxnSpPr/>
          <p:nvPr/>
        </p:nvCxnSpPr>
        <p:spPr>
          <a:xfrm>
            <a:off x="1835696" y="4653136"/>
            <a:ext cx="0"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ttore 2 47"/>
          <p:cNvCxnSpPr/>
          <p:nvPr/>
        </p:nvCxnSpPr>
        <p:spPr>
          <a:xfrm>
            <a:off x="4788024" y="5013176"/>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ttore 2 48"/>
          <p:cNvCxnSpPr/>
          <p:nvPr/>
        </p:nvCxnSpPr>
        <p:spPr>
          <a:xfrm>
            <a:off x="7884368" y="4725144"/>
            <a:ext cx="0"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Freccia a destra 20"/>
          <p:cNvSpPr/>
          <p:nvPr/>
        </p:nvSpPr>
        <p:spPr>
          <a:xfrm>
            <a:off x="4139952" y="2708920"/>
            <a:ext cx="864096" cy="2880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5122" name="AutoShape 2" descr="data:image/jpeg;base64,/9j/4AAQSkZJRgABAQAAAQABAAD/2wCEAAkGBhQQEBUUEBQUFBQUFRgXGBgYFRgVGxwXFhYVGBYXGBYXHCYfGBwjGRYYHy8gIycpLCwsFR4xNTAqNSYrLCkBCQoKDgwOGg8PFyweHSQsKSwsKS8sNCksKSwqKSkpNSkuLCwpKS8pKSkpLCwpLCwpKSkpKSksLCwpLCkpLCwpLP/AABEIALYBFAMBIgACEQEDEQH/xAAcAAACAwEBAQEAAAAAAAAAAAAABwEFBgQCAwj/xABGEAACAQIEAwYDBQYDBgUFAAABAhEAAwQSITEFBkEHEyJRYXEygZEUI1KhwRVCYpKx0XKCwiQlc6Lh8VSys8PSM1Njk6P/xAAaAQACAwEBAAAAAAAAAAAAAAAAAQIEBQMG/8QALhEAAgIBBAECAwkAAwAAAAAAAAECAxEEITFBEhNRYXHwMkKBkaGxwdHxBSLh/9oADAMBAAIRAxEAPwB4VR8Z5nGGxFiy1q43ftlDgeFTIGvnvJ8hrV3SN55Fxr1y+5bK+Iv2kUyAFsZFEA+ct9Ks6apWSxITY8hRSvw/M+IwD4fDSGt5lKs+7Ye5kZGznQZR3in1UUz0aRI2Nc7KnXhvhhk9UUUVyGFFZDn/AJquYNE+zvZFwtLK5lsnQhfKdz5bVoeD8Xt4q0Llp1cbEqSQGAGYa66eo8q6OuSip9MDuqk4bzML+Lv4cWrimxu5HhOw08p3HmBNfXmnFvbwd9rIZrgtkIFBJzt4VgDXQmflSbtcOvWcfctWnY3bGd1iZZrSd5l9ZAIrtRTGxSbeBMfVFfDBYnvLaPBXOqtBEEZgDBB2ImvvVUZFUfL3NS4x7yLbuWzZYA5xEyWHuD4dj5ivHPfEWs4G4bZIdsttSN5dgNPlNKTku5iPttu7aV3a2696oJZsjN3bn1AnX5HpVuqhTrlJv5CbH3UVX8d4mMNh7lwsq5VOUtMZzogMa6tFVPIXMVzG4cveKd4GIhSJywILKPh1zfSq6rk4OfSGaapooqAEVNfLE4lbaF3YKqiSSYAHnNY3lDnZsRib1q/csfF9zknxfESFP7wywddd/l0jXKUXJdAbS7dyqSZMAnQSdBOg86qeWOY1x1k3VtvbAYrDjeADII33+RBFUfaZ3tyytq2HFvLdvXXAMBbKEqhO0s5Gnp6VkezLEXLeJttLG1de5YYakBltrdViNhudfeu8KFKpzzuLO446iipqoM4eM8TGGsPdKs4QTlUSTqB+u/QA154HxYYvDpeVWQXASFbfQkdNxpIPlS57WeJXWvC2mZbVoJm3AL3c0R+KFT8mru7Jhet51cP3N22l220HJOZkZQdg2g08gKtuhKnzzv8AW38izuMioomsNjuff9427Nm7h/s+1xi0ayQwDHSRpAEzJ18uEK5WPERm6oqFOlTXMAoorI8+c1XMF3Ism2C7Q5aDlXQBiszlmZI/DU64OyXigLXmjmRcDaFxrb3MzhAqbyZOp+XzJAq1sXcyq0FcwBgiCJEwR0NI7na7de+L17MrXszW0OhWyrZLOnQtDN86ZnZ61xcNctXizNh79y1JnUKQRBO41qzbQoVKWdxJmooqaKpjIBrB9r+GnCWn/DeA+To4/rFZXlHm7ucQPtlwmyEgDKbmVgRlII1ERJif7NK7wTDYi2JRHRocQTBkeFhB10NW51y01ib3FyKTmyzcbB4HGAqbYw9uydfF3iFydIiMqnWd6afJOIa5gLBcMCEy+IESq6I2vQrBmst2h8IXD8Oa2iqLfeo6kQCDMEMOvhY6jy1860XInE0fh2H8aStpUPiGhTwwfLQTUrbPOlfNguTR0TVRzNxtMNhrjG6lt8pVCfF94QcvhEk667dKy/Z3zh3im1isRnuu/gDAzEbF4AMnUD/tXCNEpQc1wgyZntI4bd7+9ibisq9+lpJ2ZBZZiw9JUfU1fcjf7DhjinZVwl6wjNqSy31buyAnUNv76VY9rAV+GsQVOW7bOhB3JX+jVneB4d8bwrCYa2C2TETeA0ItK7t10k5tJIq36nnSlLjOPwSDssOQudS910xeJLtccC0ChAmTqGiFBkAL6VXj7vmj/E//AJsOf1NZTgnCHxGJe1a0uqtxkEx47TKQszA0BE+vzpy4PlOy2W7ftA3yAzsWLHvI8WogaHQabCpahwqk3HtYwJF9RXP+zbevgHiMn1Ov9zQeH29fCNRB9tNPyH0rMJGD7Q+bWs3raYbEZGtt94gUnqCCTEEATKmqXsnuA8SxEbNacj271SNPY1nubeFXbF3vL6m2157xCmNAroFIgnfMfkBTC5L5J7qb0rluLau2WElkzJLowYQVkiNZgdK1bPTrowu+yPZYdpnC7uIwJFkqBbYXXzEiUtqzECAZO2mnvWM7ILtz7VchWNsqylgDlBhGWW2B0P1qz7RebLiEYe3dUMsi8qTDBlEBpHh0mVBPxDWvr2OMEtYgMQpLowEjYpE77aR8qhFShpW32HYyKK8i8v4hrtqKjv13zL9RWaSM7z5gLuIsW7NpSVuXkF1hHhtiWJP0H0pU8k8Ju4m4Xw8d9YNm6oLZQYfxqTttr8vWnpisQoRpZdFJ3HlSD5V4zcwd1GBNpXZC7AZi1sRK5fLQ/M1paRylXKMfr64IsdHOrRw7FH/8L/mI/WlDy5zFcwtqytu8bc3890BSZQraAJgHNorDL6j5NviGHbG4UmFKPbz20BnOSs287nQA6aAfOlNx3gH2XEYeww8Zt2Td6gvcuNm9I2X5UaNxw4SBjv4dxBMRaW7aOZHEqfy26GQRHpXRWd5Z5e+zrftPbXu+/c2jMzaaHUemViRr5Vdfs63+AbZflER9Kz5JJvHBIxHbPdjBWx53/wClu5/eu7hXE0wfBrDPcFsmwMhILeNlLKco1IBM1fY7lnDXlAuWlYLMbiJ3iDS77T+CXLaKLSsuFsoCpJBAe5cVSij4hoQdfWrVLjYo1y2WciZ1crczYjFYbE2BeFzFsD3IaVhdFdg8axmLAHXT6ZB+Xs3EWwdszlLJPm1uyST7F1P1q07O+E3O/t4xD91bd0ubmFNsQQFBP75mdNBrvX15Nui7x+7cnQviGBPUeMCPPRquOSrnPw9v1FyM/lfvPsVjvlZLgtKGVtwQI1HQwKtJqv4rx2zhbfeXrgVZAB+KSegA1Pn8qxXIHN73cRdTFYlXzn7oEFZIzElZUQCv7p10+ucqpWRlYlt9fsSyMU0lee0u4virWEBV3IS3nlREZVbb4S2YyJ605zeX8S/UUq8RjBd5jDLDi3CqARqy2DAnYeNz9DXTSTcJSa9mJnHzXaN3jOFw5g92mGtmP8QZvyY04oqjw3KNjP3ty2pu5s0iVAP8MGfmdf6VX864+zhcM6I6W7zAFAcx6wT4QYJGYA+dRbdzjBLj6yHBpMTxO1aMXLiIYmGYAxqJ19j9KKS+HwdjGr3uNx4S78OVkZiFG0mI89v6zRXZ6RLZt/kwyVRwqW8WqMe8t57cwfiR1RjB84fT2pv8ocKxeHw3cXmRRbYi248bFCQRpssSR1+g1V/aNgTYxo8IXwIRlEBoDJmEecCfWaeGAxPeWkcbOit/MoP61LVWOVcH7iRz3OCW7mt4G6f4zIHnCiFWfQV9rXC7SLlW1bA8gi/2rn41x+zg1DX2ygmBAk6bmB5afWujh3EreItLdstmRtjqNjB0OoMiIqi4yUfLGxIx/PnL74q/YRLZ7pUvXLjgADME8CkjqSB9T5Us+XcA9937mTet2u+tgblrb25AHU5WMDzAr9CMs/Okd2dXu44tlbQDvlPstsk/+nV/TWy9OSXX/rItGu5w4+9gYZfstk96qtcV1GlwxNvT4TqdfX3rWYXALZ8eECFW+JARBjqj9D6HQ+lJPjIa5lxLtmOJa60blQrwAT7HboAPOtn2fm5YuJh2uFbeMsi/bIAJzAeNRmkAwDOh+EedF2niqk091n8ff8gT3KTk+8LfHjPhBu3x4tIzC5APrIAp15qqLHKOFQ5u6Ut5kkk+ZMmDNWH7Nta/d2/Fv4F11nXTXWqd1vqNPHRI6M1UnN/GbmFwrXbKZ2BAOmbKpmWIHQflNWf7Otafd2/Dt4F01nTTTXWlb2t4xbd1baKqjIGbKAJZ3Opga/CPqalpq/UsSfHP5CbKrnzjhxuFwd65kFw98GVDMAPbykrJKyBMGmdytxTPgsOLam4ws2wSNFBCKCGc6fJZPpSv7OsILuOCXrJuWXRhmytlDqM3xDQEAbT+/Tbw/D2woiwM9vfJoGH+FtA3TRtfWu2rajitdAhOc2cFv2bnfYoZbmJu3XyZg0KCkajqSzfILWr7KcG6sy3beZLti1dVykr4gCVkiNydP4Kq+1LmCzizY7hs3ds4bQiMxtxvvsfpTE5EP+7cL/wV/Ku11k1QlJciXJcjBpp4F028I09tNKj7FbiMiRMxlG/0r7VNZZI48Zh7YR2a2rQhJ8AJIAmNtdtq/O75798oujOVVZ0hnJA9hJFfpOknzleVeOlmMKt7DljvCqlsk+e1aGim05RXt9fuRYyuV7GIwmDs2sRbDG2uUm22YgAmJBAkRG0n0rA844xLvF7eVgRmwq+W1wkgg6iJ60ysJx5cUs4XxjYu0hV6wRuxjWB5jUVke0Hh1rC4cMAGxF24AHiDpq0KNBrA6/HXOhyV2JLd/oN8Hdw3nW8/E2wr20W3mcAkwQFnIwMwwaB/N6Vtpr8z2ma4pZQScpc+eVdWOnUKCflT85aW1icFYuG3bOa2pPgWM0AOdvNanrKYww4/XxEmXk1iu1rEheHlZEtdtiPY5j/StceH2ySTbSWkE5V1B3nTWubFcv4e6uV7VsqJ0jLvv8MVTrl4SUvYkYzsrDnh2S2IzXHLOwkCcogL+80D0A/KvlzDxFcHi7NrCWLNxmgszQzF80ZdDCEb7aZulXXMtteG4V3wpZHci2lseINcfwrAOoYanQ9OtKTinCzYxTWGYM6sqs2/iYKT6mC3zir+nhG2bnL8vr2IvYYHaBwtna65t5MNhsMWUgAB7905F23y6H5etZPljgzXbVzEWka5cw97DkKAWlczd4MvXTKflVw3Em/YeJsXGl7WIWzufhNxSPlKtWg7H7H+yXn/AB4hvoqJ+pNTc5VVNezx9fMOWbYYK3p4E028I066aaa1zXOXsOxJNlJPULlP1EVY1X3OP2Fviw1wC6SAF13IkCYiY1rLjFvgke/srp8FwkRtcGb28ejD5ztSR54v37mLNy8jWw7uqhgR4bQUCJiR4lM9STT6NJ3tixObGW0/BZX63LhJ/JRV3QyaswiLMbjeH3kyMuRluIHH3ltSNWWCGIO6k/Oim/wnlLvMPZJVbcWkEFJJhRLN6kz8ooqUtbPLwGDr41yGmOcXMS/iAgBR4QN4EnXXWfOrfA8BWzbW2ly6FQQPH08ttqs6DVFybWMkhV9qPFbZudzlZ3TUMztCl1BOVQRIiN5HppXH2fc2ML1vB3Hi005MpysHMka9QzSPdhXF2j8IxBxN++1t1to6EMR4WBZLa5W2PnHpR2ecs2ce9zvGdLlg23RkIBglsymQZEqp9DWu1WtPjrC/N/6Q7HE2AkyLlwRGmbTQRqI1rIXuzO2lw3kLO5ZmIJyk5pzQ0HUyekanaani3aE9niP2YWgyB0QnXMS+XUdP3q3NZkozqSb7Jiv7QsJZNnBLZAW2lx7WUaFcyrCkbgyvXWtP2dBbnDsK5VSyK6gkAlfGymDuJAG1VXaJgjfNsYZc91Li3GCmdF08SjrrvppNdXZ/ZxOGwvdXLBhWZl1Ck5mnLDx711lNOhLO+f7F2bWorjOLuZQe5aZOme39ZzR/2r0cU+YDumgxJzpAnfSZMelVBnVS97WOWbT4Z8V4u9U21+I5YzqPh2mDVrzdzq+BCfdQXLZczAg5Y0GU6EyN/WuHjGOv8S4T4MOQ16NjmHguAlhAzQcsDTr86s1QnDxseybEz4djFycLfHlf/wBC/wBqv+debBgLIKhXuswCqT6EliBrGn51lOzvhmIwxezcm0LpDnSH0EQM/n5gH5Vo+I8qtdx+GuADuLKu7S0sbpIyzmktspmf3alJwd7k91++wdCba+rOzNbBDEsFBYZdz4TJ29dqd/LXC0GEtdxdui2UDLDAQGE5djsZ+c0q+QcOG4jaVxKOLyEHYjurgYfn+dNjk/g1zB4bubrBglx+7IJP3ZaVmRodTpVnXyTwvrv9hRLT7H4pz3PbNptG0fP3ryMBoR3l3UzObXToNNq66KyyRyNgJj7y7oB+9vHnprSa7RLFq1j3VCXcqGdmaTmI2AGmi5Rt1p30o+0vlJcOXxbXGe5fvwAQAEQq7ECNz4VE+SjSrmjklbuJ8Hb2Y8z2rQ+zuqoWJYuWPiYAb5jAEDSIGnrW741wqziEW5dRXNkG5bMnQgSCIOo0Bg6aCk5yBw3EHEpetW2dFxGViNlAW3mzE6AFXPvBpscfwbWrFxsOchKsCsyhzAj4WPh3nwx7Gp6tRVqcX8xIVfZQv+8rQ/Dac/8AIw/WnkiACAAAOg0pQ9nnL+IwuMW7ctMUKFNARAaIaSII08xvWlPaM/7Q+zCxp3ndxmGfN1O+WJ/Ki+Lun/03whrY3VFcn2t8s9y8zEZ7e3nOaKk4t5A7poMSc1vSd5GaTHpVAZ0XLQaJAMGRImCNiPI0kLo77jpG4OOA+SXP7JTiu464M0WG0mPGmsbDRpE+1KXA8t4m3jhfvW3VBde45XMsBiTo0ab76RFW9NNRUsvoTNtxblCxjLji0uXM+e84JylxEf4m1OgIAkzqateA8pDB2jbt3bmUtm0IEE79Dvp9BVvgcgRe7y5Y0ykEfWsxztzw2Ae2iW8xdSxZiQAAYgAbn5iNPOuUFOx+Edw4NI2FiCblyFGssIMdTp9aT9viIucYt3ULRdvIAC0kZiLeYH8WXWIgetMXiHGmvcJe+iNmuWTCqCx8XhkACSIOb21pa9nfBxjMeGzELhyt4QAc2RlCrrsCSdf4auaaMYV2SlzwJjkbAEgDvLun8Q11nXw1nOM9m9jFXTdd3zHeTm22G4MCtfRWepOO6ZIrLNrEW1Cju7gUQGZnViOmYBSJ9aKsqKiBNFV9iz3ircW7dCsqsF8A0gHWUnXrr1NfQYFpJ766d9PBGoP8HSdPagCq5+w3ecNxI8reb+Rlf/TSj5J46cG+KdT4jh2yz+PNaC/mSflTmx3Amu2rls37pFxSpzZSIO+iKp1Gm9L/AIr2Xd0oyMvjdQ1wz4VJgjfyPl0idau6e2EYuE+2JmKx3ELz3Rcuu5uAAhixmDqsEHTf863vIPFbrXfsmLe5D21u2vGRmDDNGZTJBXWJ/daqbtNwATHILcZWw6ERERb7waf5UrXcr8vpi8Lw7EFilzDCJA+JUZlyN6SPzPnVy+2MqU2tn+jIpG1s4dUEKoUeg/r5n1r6RQKmsYmFRU0UAJ7tK5le5efDzFtHCxtJUCSfM5p+lfDsv4+bePFhmbJdTLlJMZtShA6Hwkf5hVVz3wXEWsQbt+2UV77ENKkGS7CIPl5xWs7JeC4e/ba9ctK16ze8D65gMikDQ6iZMHqa2rXCOnwlthce/wDpBcjJxeBW4BmGo1DAwwPmrDUVxjGPYIW/4k0AugaDWPvNdDtrtrVnWF5159XD3Th0WTlGd/w5hoAOump96yqq5Wy8Yk8mN5KMcSwv/GxA/wCT/rTsFLng3ZuJt30uFZi4vxSM4B8x+Z863VvAMGB765Ajwxbgx/knX3rpqbFZJNCR20VyJgmBJN64ZB0ItwJ2IhJ06T+dQuBYAjvrpmNYtyI8oSNfUGqwzrpe9tTf7HZHne/9t/71tmwDZQO/uzJOb7uT6H7uI+VUPM/JZxqor3WYJtm8/wAXhgT02rrTJQmpMTKHspx62sJcEFnfENlRYLGLdvX0HqdK29nh7OQ+IhiNQg+BT5wfibfU/LzpdWscnBLzWlAumFLiSCSwkanbSOkelMvhXEFxFi3dSQtxAwB3GYAwY66111EJZ9TG0uARmu0PjFy1btWMLPf4l8q5dGyjeD0kkCfKaU2Fxd84gNba4b5OUEMSxJ8MAzr5U7sRy6pxoxjuSbdkoiQIU+Il5ncgkbdaT3JdktxDCno16R/kBY1c0k4xreFws/juRY1+QOOtjMGGuGbiMUY+cQQT7qRWmrOcrcstgruKOZTavXQ9tRPhHiJmR/EBp0WtFWda4ubceCaJqMtTRXIDN83YpMFhnvpKXB4UCnKGdjpmX4W8zpMKdaSmKxt24we67sxhwXYk+IBlOu0gg+xFPvjvLlnGqq4hS6o2YLmKgmCIaNxB2pF844gNjcVl6XLgAHkkoI/lrU0ElusbkZG45Z50uXsFi1vNnNvDO6tpPwkb9fiWo7FcLAxL/wDDQfLOx/qKr15BureNsKRauWrYBDAEsbS5hlDAwHViZ0061sOWOSbmBBVLxCsPFGpJiA0MMoI9ulQvsrxJQ+9gEbGiuFMA8EG/cJMaxbkR5eCNfWvX2FoA765IJ1i3JmND4I0j86ziR10VScTxqWWVbmJuI2UHQW9dT4jKb6dPKipKLfQGO5K7Qrly+trEtmDnKGIAIY/DqANCdPcimZX564DwO5et3Xw6u9y1eQlV1OS6mjKP4XQ/zT0p+cMZzaTvoF3IucAyA8DNr71d1sYJqUdumv5Io6q8XbYZSGEgiCCJ0r3XwxOLW2JY+w3J9FUasfQVQJCs7RsE1rFYXMSU8aKxI+ElRlMARGc+81puyfE5uHKp3S5cH1Ib/VXjmHlh+JMrMGREPgV9J8zl1iYGjCa6uWuRvskxcIJn4dN+pLTMdNPrVuVsXSod/wCiNZU1w2+GkA/fXjIiSU013Hg395qV4cQpHfXjMaykiPLwRr7VUGdtRXF+zjljvr285pSdtvgiOu1eW4eSuXv70gmSGSdY0Pg6R5daAMf2yW5wdo/hvj87dz+1VfZBxRLNnEC4wX71YHUkh9FA1J8OwrVcy8lnF2lQ3WIUz4zqTrBlYEiY1BFVXBOU/wBn3VOoB3dQSCSYh26DrsBrvvVtWx9H0+xdl1zJxe5awt28wNpFXwgHxuzGFDSPAJImPFvtGqXx3EHvOHuHxCOg9xMjX5zM04Oe+B38bas2bMZGvA3WzAZUAMGDvuTp1Apb9odgW+I3VUQoW0APICygA+gq3oHFbdvIpGx7PuebmIvdxiDmLKSjQAZXUjQDpP0ph0neE8Cvd3w3FYVCzZmR4Ggy37kM5GwKEgnyUU4hVTVqHl5Q2+HxQ0FTRRVQZFc/Eccti091/hRSx+Q2+e1dFZPtNxxt4Ajo7qpPQASxk9Jyx866VQ85qPuwFhzXzA2MvB3CgqI8KKNPwlozMB6n2rV9mXGLt9rtvvYa2oZBAykA5WVwB55fEPFrudKWSuS7zPT+k/rTd7PeRfszW8Wl0kXrAZrZUaNcVCYYH4ZExE+ta+rdcavFLHsQRpeIcdFu1cW+Baud2+WTKtCmMrwATP7u+2mtKrs8Scfgx5C630W6P0po822Rdsm3Ly+gVAWLabGIgR1kVmuD9mrWbqXFfIVGhBJInfQASdSNSazqbYwhJPv+iTGJNFcS8PbNm767vOWUy+3wTHzr1bwZzZu+ukTOWUy9dNEmPnVUZ2UVx2sAwOt662hEEp1G+iAyKhOHMJm9eMiNSmnqIQa/3oA7CYr81FzexLHfvLg+ed2P+oU/8XwRntuhv3WzCPFl0/lUb1jbfZRkuh0ZRlMiCw1BlTETp/iq5prY1Zz2Jo3PDsEQTcua3G/wnKskqgIA0E1YVWcOx8AJdDo4EHOIBP8AC48JnyBmrKaqMZNRRNc3EsaLNm5dO1tGf+UE/pSxnYBac38dW9i3hbRFv7sFrQcnKTOp6ZidKKw2Ix0N4jqdT7kmfzor1UNPRGKTijllmi7NMTc7zEpYI7y7hSU1jxowy69NHOtfHg/MF7DY5TcuNbAuAXUmfCD4gyj4jE6+fWqbC2GwqnMIcrlBBB8J32Pp+VceYHURr5R+lco1qSb5Uv8AORj8wfFzjFzYV0FuSpc+JpEfCgMD/NHsRXfh+FojZ4zXDu7at6xPwzvCwPSlDyLxhsBjUS7pbxCW5PQrcE2rg9mzIfKG8qdVYV9XpywuOiaYVFTRVcZFTRRQBX8dxndYe4wZVfI+TMwUZ8pyiSfOKUnI3HWXHIbt4KkNnLMBIymB6nNlqx7R8VdxOONmzmYWLWYgGP3c9xj7KVrCpvpuflvW3paEqmm/tLf4EG9z9H2MQtxQyMGU7EGR9RU3rCupVgCp0IOopcdmfE3s4i9gr8hgSQCZh00cT1lYM+S0y6yrqvSn48rpk0Uxc4M+LXDydfEWQnXxEzK76k9R70o+1NgeJFhqGWyR7FCP0p5XTpSP5y4M93FsbSkIoAALiRlnSGIIEnTfSuukkozy9hMZXZk08Ms+huD/APq9aisJ2d4m7awndNbLd2WYZCD8bZssk5Z1Ok7Ctda4g5DE2LqwNAckn0Hj394rjbvNte40d1FcVvHsQx7m6IEgHu9fQQ+/vFFvHsQ02bogSJ7vX0EPv7xXIDtrxcthgQwBB0IIkEeRFclviDkNNi6sCRPd6nyEPv71z3OKXIY9xdWFJ1y6x0GViZp4ARfOEfb8TH/iH/Jo/SnVwziHd4XDWrcNdNi1C67ZFGZiNl31/wClJ7i3Br1/E3GhRnuM5OYBRmYmNdZE7RTe5MIGHWQc0KGJMzlAAymAMo2ECr+qnGUIqLyRRaYDhoQl3hrrbtrAnooJ8I9omK7qBQazyRn+er1xMFcNkjNpPiCHJPjgsQJjpOutYbs24+xxZFy8FtMhhGaFLkrlCg6Zt/U1Wc8cxm/iLmoyByiTqAqnLIB6k6/OsndvZYH4jA9DBM/lW9VpvGhwk+d+OMkM7n6Yqa4eBYzvsNZub57SMfcqJ/Oa7qwmsPBMiipopAfK/h1uKVdQynoQCPzrhbBXLUdwy5R+5cLEe4uasPYyNOlWdYbtP4+1u0uFsybuI0IXfJMQPV28PtmrpXBzkooCm7Quc+9S2mGuZVzN3kbkrGXxDQqfEdD0FWvIF+6cBeuYmGswxUNBkKrZzB0ymAI6wTSw4pw5sPeey5UtbOVo1EwCRr5TFe8BxF7YZUJVbishjSZBBHrvFbj00XV6cHtzkhncqFtTqaKu8FyteuJm8KejmD7wAdKKfrVL7yFg0/PuDLcTtpkYIxtAAKfEogvljfdpjyrDXrHcvctnTu7roPYXCF/Sv0nesB1IYSCCProaQHPfDzZxmIUzvnEmScyhgZ6mq2k1Dm1HHCG0MvkrhOHx3DsOcRaW41kuoJGoy3CQJGsRlkbGK28VgOx3F5sLdT8N6R7Oi/qppgVnajayS+JJBUVNFcBkUVNFAGM4PyndTEY6/iMpN8OtuDPgaTJ000yCP4TSZEhZ8o+sE/ofpX6YIr84Yi3lF5fw3APp3y/2rX0Vrk5Z+H9EWOPHcoG7xDD4206rABuDWWhfCRHUg5TPQCtWWgVU4DiqrhLLMZLWrcLIBZiiwokgSTprUrhHxOuIBRP3bYYgkde8ymPl766xWZOUns+tiQXsW99ilkMq9bpED/JmHjnzGkHea+2F4HbRYIzmZJfxEnz10HsIFZDinaMMNcZbVtDbttkC/CSVMEgjRRp5GtpwjiQxNi3eUFRcQMAdxPSullFlSTksJiydKWQuwivVTRVcYRRFFFABUEVNFAHwu4JGMsqk+ZAJ+tVrcNbDkvZzOu5tEjruVY6/5Z+fSrmsRzf2gfZL/c2wCygFyVmCwkLEjoQT7iutVc7ZeMQNdgsct1ZEqeqsCrD3U61HFHcWLhtDNcCNkEgS0HKJOm9UnBcQnELIvrNu6CVLISASoBE/iXUabiSJqww3FWVsmIXu26NIyMfJdZ21iNOtRlFwlh8oD8/cYw1xHRbiOnj/AHlKmUidD5FhWu7N+XLOOe+uIQOqohUyQVYuYZWGoPhNdPbBcDYywB0sz/M7f/GrHsTt+DEN5m2P/Ub/AFCte21y07m9m/7IY3GLw7h6Ye0lq2IS2oVRM6DzPWumiisXOSYUUUUARVO/K1lsYMWwY3QoUSZUQIDBehgnr189aua5uI4nurNx/wAFtm/lUn9KlFtcAfnzjeM73FXn/HduMPbOY/IirnHcJP7NwTIjs5a8zZUZtLtw5NQInwDT+IVkgZcnyQfUkk/0FfoDk3hndYe2TmB7tVAY7KFWYHSWE9elbOotdSi10/4wQSydnDuEp3NvvLSZ8i5pVT4sozaxrrRVnFFYreXkmebjQKTfaFhHxOLNy1bLLlW2YEklc0kxtoQPlTRuX7uIUGwVS2d3YNm33VCIIPQz9akct2SB3iC43VnALH3Ma11qtdUvJCF52cYa/hLhXQi4FDKNSMkwzRouhP8ASmFb405MfZr+8TCgb7zm2ruw+AS2IRVUeQAA+gr7xUZzc3l8jK+9xVlYgWLzQdwFg+olq9X+JMpA7m82gMqFI16Tm3Fd9RXMDhucSZVU9zeOYEwApK67N4t6DxNsmbuL3xRlhc23xRm26V30UAU2J44y22c2biZYjPlEk+xMDbU+dJjG8ExDXLrd2RnYvAgr4mLbnymn7ctBhBqpv8r2CDFu2CeoRdD5gERXeq51/ZE0UnIeCBtK1xZdFVQxYuNFAISTA0AnLp0rWY3GLZttcuGFUST/AG9elVnCrjWnNq8VkAFYJ1GokyBGo21jz2qp7TsZkwqKDq90fRQW/rFOqHq2qL7YdCw5ouo+Jd7Kd2jktlLlzmYklo2WZ+GYrWdnHN904hMNdebTIVtggeFlEgA7wVBEH0pfXcTmuMOuh+sgf0rR8o8m4q5dtYvDm2U71QZaGQ2mEsQRDKVnYz6VtamNar8XxwvgQQ8amoFTXnToFFFFAEVNFBoAzfPHNH2GwCut24cqD21Zj7D8yKTXFeJviLpuXDLtEkx0EDYDppW54tYPFOMizqbOG0f2Uzc/mchPYTWD4kgW/dVRCi44A8gHIA+lbuihGEcfexl/j0QZv+Red1tpbw7oiqIXMpIMsfiYNvLHUjaa3/E8Gt1CHXMPL1G0HofWkEuFZbKXv3Wu3Lfsba2z+Yc/y09eGcYD4O3eYjxWwTP4gPFPzBqrra4LFkO8p/MaFFzRwu9dvBras6gZAJZ2WCWIctqDLH2itT2aB8FbuWriSzQ4ymScqAZfy/5hrWqwvAxfPe4lUJYDKN4G85iAfl096ssJwi1a/wDpoqzvA39zVWV8nBQfA8HywvGi7Be5vrPVkgD3NA40ZjuMQNY+DT6ztViqxU1XGV9/i5Vivc32g7qkg+oM1OI4qUMdzeaQDKrO/Q66EeVd8UUgK+7xYqqnub5zA6BNRHRhOlUHN3E7t3BXFt23TOrIc6xAI/IHaela+K8PYB3qUXh5A/PWH5cvd4BkJzEEk/CAOmZZ3A/5qfHBMcLtpSFyxoV/CY+H5V4flrDkybST7R/SvN21dsEGyqPaAju1ARh5leje2nzrtbc7cZ6EkWtFcicVtx4mCN1VmXMpiYaCddaKrjOupoooAKKKKACoqaKAIqaKKACiiigDh4pw0Xl2UuuqEiYPr5j0rB8+W8RiFtxZc91nzAFWaWCQciEkiAdY9YFMqqjjXD5+8TOLijZCFzAGQpJB9dRB13E12otdU1NdCZ+e7uHa3duBwVYCCDoQVGxpy9kjzgD6Xn/8qH9aWHNt0PjMQw/ecn6qJ/OaY/Y5cnBXB5Xz+du3Wnq3mjPyZFcm9qaKKxiYUUUUAFFFFAHyTDKrFlVQzRmIABMbSRqY9a/OWPvffP8AxPcP0b/rX6QZor8z3Wm6D6OfqyVqf8f95/IjIZXL3LQxfBMmZUb7RcuKzTEhisGNYKyPpWl5W4FFm0t1JW0umaJZ2bMzDKxGSdpmdNoqn5Ds9/hLNuXVE7wsVIAJa4xymRMx1UgifWmBathQAogAQAPIVVvsl5ShnbLY0eqmiiqowooooAKKKKACiiigAooooA5b/DbVwy9u2x2lkUn6kUV1UUARRU0UARRU0UAFRU0UARU0UUAFRU0UARXJxBiqMVEkAmK7KrOI4pz4LChydzmUBZ2zazG+oB2IpoBO8e4LfvYhnUd4LjfEo0GwGY+wrTcj4G5g37tHLZoLAbCNC3oIga7nattY5YtZfvVW451LFYJJ9unlXfhuHW7Yi2qqPQAVYnqJSiovhCwVw4jip0w8if8A7i/3rqxOLvrGSyHlQT94og9RqdasAKmq4yvGKvd2WNkZ5gL3i7ec7fKjC4u8zRcs5BB17xTr0ECasKKAKn7dif8Aw4//AGp/evpjMXfVot2Q6wNc6j30JFWVFAGY4/jL5wxkdyxkEghsuhysY6TSov8AJ94GUAfoCD09j7D6U+3tA71WPy1YJk2kn2j8hXaq6Vf2RNZKTs+V0sC00fd9R5kkwT567VsKoLeGu4V/AuezvoVTIOoMkDKNTI8tZq9t3QwlSCK5SeXljPVFTUVECaipooAiipooAipoooAipoooAiipooAKKKKACiiigAqKKKACpoooAJqKKKAK/HXy7C0jZGMmSuYQsSCJH4h9K++AwC2VhZJJlmOrMfMn9Nh0oopgdNFFFICaKiigCaKKKACiiigAooooAhlkQaqPsf2U5kci1IHd5ZgsYAVidFkzEGOnlRRTAtbVzMAfOvc0UUgCiaKKACioooAmiaiigCaKKKACiiigD//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24" name="AutoShape 4" descr="data:image/jpeg;base64,/9j/4AAQSkZJRgABAQAAAQABAAD/2wCEAAkGBhQQEBUUEBQUFBQUFRgXGBgYFRgVGxwXFhYVGBYXGBYXHCYfGBwjGRYYHy8gIycpLCwsFR4xNTAqNSYrLCkBCQoKDgwOGg8PFyweHSQsKSwsKS8sNCksKSwqKSkpNSkuLCwpKS8pKSkpLCwpLCwpKSkpKSksLCwpLCkpLCwpLP/AABEIALYBFAMBIgACEQEDEQH/xAAcAAACAwEBAQEAAAAAAAAAAAAABwEFBgQCAwj/xABGEAACAQIEAwYDBQYDBgUFAAABAhEAAwQSITEFBkEHEyJRYXEygZEUI1KhwRVCYpKx0XKCwiQlc6Lh8VSys8PSM1Njk6P/xAAaAQACAwEBAAAAAAAAAAAAAAAAAQIEBQMG/8QALhEAAgIBBAECAwkAAwAAAAAAAAECAxEEITFBEhNRYXHwMkKBkaGxwdHxBSLh/9oADAMBAAIRAxEAPwB4VR8Z5nGGxFiy1q43ftlDgeFTIGvnvJ8hrV3SN55Fxr1y+5bK+Iv2kUyAFsZFEA+ct9Ks6apWSxITY8hRSvw/M+IwD4fDSGt5lKs+7Ye5kZGznQZR3in1UUz0aRI2Nc7KnXhvhhk9UUUVyGFFZDn/AJquYNE+zvZFwtLK5lsnQhfKdz5bVoeD8Xt4q0Llp1cbEqSQGAGYa66eo8q6OuSip9MDuqk4bzML+Lv4cWrimxu5HhOw08p3HmBNfXmnFvbwd9rIZrgtkIFBJzt4VgDXQmflSbtcOvWcfctWnY3bGd1iZZrSd5l9ZAIrtRTGxSbeBMfVFfDBYnvLaPBXOqtBEEZgDBB2ImvvVUZFUfL3NS4x7yLbuWzZYA5xEyWHuD4dj5ivHPfEWs4G4bZIdsttSN5dgNPlNKTku5iPttu7aV3a2696oJZsjN3bn1AnX5HpVuqhTrlJv5CbH3UVX8d4mMNh7lwsq5VOUtMZzogMa6tFVPIXMVzG4cveKd4GIhSJywILKPh1zfSq6rk4OfSGaapooqAEVNfLE4lbaF3YKqiSSYAHnNY3lDnZsRib1q/csfF9zknxfESFP7wywddd/l0jXKUXJdAbS7dyqSZMAnQSdBOg86qeWOY1x1k3VtvbAYrDjeADII33+RBFUfaZ3tyytq2HFvLdvXXAMBbKEqhO0s5Gnp6VkezLEXLeJttLG1de5YYakBltrdViNhudfeu8KFKpzzuLO446iipqoM4eM8TGGsPdKs4QTlUSTqB+u/QA154HxYYvDpeVWQXASFbfQkdNxpIPlS57WeJXWvC2mZbVoJm3AL3c0R+KFT8mru7Jhet51cP3N22l220HJOZkZQdg2g08gKtuhKnzzv8AW38izuMioomsNjuff9427Nm7h/s+1xi0ayQwDHSRpAEzJ18uEK5WPERm6oqFOlTXMAoorI8+c1XMF3Ism2C7Q5aDlXQBiszlmZI/DU64OyXigLXmjmRcDaFxrb3MzhAqbyZOp+XzJAq1sXcyq0FcwBgiCJEwR0NI7na7de+L17MrXszW0OhWyrZLOnQtDN86ZnZ61xcNctXizNh79y1JnUKQRBO41qzbQoVKWdxJmooqaKpjIBrB9r+GnCWn/DeA+To4/rFZXlHm7ucQPtlwmyEgDKbmVgRlII1ERJif7NK7wTDYi2JRHRocQTBkeFhB10NW51y01ib3FyKTmyzcbB4HGAqbYw9uydfF3iFydIiMqnWd6afJOIa5gLBcMCEy+IESq6I2vQrBmst2h8IXD8Oa2iqLfeo6kQCDMEMOvhY6jy1860XInE0fh2H8aStpUPiGhTwwfLQTUrbPOlfNguTR0TVRzNxtMNhrjG6lt8pVCfF94QcvhEk667dKy/Z3zh3im1isRnuu/gDAzEbF4AMnUD/tXCNEpQc1wgyZntI4bd7+9ibisq9+lpJ2ZBZZiw9JUfU1fcjf7DhjinZVwl6wjNqSy31buyAnUNv76VY9rAV+GsQVOW7bOhB3JX+jVneB4d8bwrCYa2C2TETeA0ItK7t10k5tJIq36nnSlLjOPwSDssOQudS910xeJLtccC0ChAmTqGiFBkAL6VXj7vmj/E//AJsOf1NZTgnCHxGJe1a0uqtxkEx47TKQszA0BE+vzpy4PlOy2W7ftA3yAzsWLHvI8WogaHQabCpahwqk3HtYwJF9RXP+zbevgHiMn1Ov9zQeH29fCNRB9tNPyH0rMJGD7Q+bWs3raYbEZGtt94gUnqCCTEEATKmqXsnuA8SxEbNacj271SNPY1nubeFXbF3vL6m2157xCmNAroFIgnfMfkBTC5L5J7qb0rluLau2WElkzJLowYQVkiNZgdK1bPTrowu+yPZYdpnC7uIwJFkqBbYXXzEiUtqzECAZO2mnvWM7ILtz7VchWNsqylgDlBhGWW2B0P1qz7RebLiEYe3dUMsi8qTDBlEBpHh0mVBPxDWvr2OMEtYgMQpLowEjYpE77aR8qhFShpW32HYyKK8i8v4hrtqKjv13zL9RWaSM7z5gLuIsW7NpSVuXkF1hHhtiWJP0H0pU8k8Ju4m4Xw8d9YNm6oLZQYfxqTttr8vWnpisQoRpZdFJ3HlSD5V4zcwd1GBNpXZC7AZi1sRK5fLQ/M1paRylXKMfr64IsdHOrRw7FH/8L/mI/WlDy5zFcwtqytu8bc3890BSZQraAJgHNorDL6j5NviGHbG4UmFKPbz20BnOSs287nQA6aAfOlNx3gH2XEYeww8Zt2Td6gvcuNm9I2X5UaNxw4SBjv4dxBMRaW7aOZHEqfy26GQRHpXRWd5Z5e+zrftPbXu+/c2jMzaaHUemViRr5Vdfs63+AbZflER9Kz5JJvHBIxHbPdjBWx53/wClu5/eu7hXE0wfBrDPcFsmwMhILeNlLKco1IBM1fY7lnDXlAuWlYLMbiJ3iDS77T+CXLaKLSsuFsoCpJBAe5cVSij4hoQdfWrVLjYo1y2WciZ1crczYjFYbE2BeFzFsD3IaVhdFdg8axmLAHXT6ZB+Xs3EWwdszlLJPm1uyST7F1P1q07O+E3O/t4xD91bd0ubmFNsQQFBP75mdNBrvX15Nui7x+7cnQviGBPUeMCPPRquOSrnPw9v1FyM/lfvPsVjvlZLgtKGVtwQI1HQwKtJqv4rx2zhbfeXrgVZAB+KSegA1Pn8qxXIHN73cRdTFYlXzn7oEFZIzElZUQCv7p10+ucqpWRlYlt9fsSyMU0lee0u4virWEBV3IS3nlREZVbb4S2YyJ605zeX8S/UUq8RjBd5jDLDi3CqARqy2DAnYeNz9DXTSTcJSa9mJnHzXaN3jOFw5g92mGtmP8QZvyY04oqjw3KNjP3ty2pu5s0iVAP8MGfmdf6VX864+zhcM6I6W7zAFAcx6wT4QYJGYA+dRbdzjBLj6yHBpMTxO1aMXLiIYmGYAxqJ19j9KKS+HwdjGr3uNx4S78OVkZiFG0mI89v6zRXZ6RLZt/kwyVRwqW8WqMe8t57cwfiR1RjB84fT2pv8ocKxeHw3cXmRRbYi248bFCQRpssSR1+g1V/aNgTYxo8IXwIRlEBoDJmEecCfWaeGAxPeWkcbOit/MoP61LVWOVcH7iRz3OCW7mt4G6f4zIHnCiFWfQV9rXC7SLlW1bA8gi/2rn41x+zg1DX2ygmBAk6bmB5afWujh3EreItLdstmRtjqNjB0OoMiIqi4yUfLGxIx/PnL74q/YRLZ7pUvXLjgADME8CkjqSB9T5Us+XcA9937mTet2u+tgblrb25AHU5WMDzAr9CMs/Okd2dXu44tlbQDvlPstsk/+nV/TWy9OSXX/rItGu5w4+9gYZfstk96qtcV1GlwxNvT4TqdfX3rWYXALZ8eECFW+JARBjqj9D6HQ+lJPjIa5lxLtmOJa60blQrwAT7HboAPOtn2fm5YuJh2uFbeMsi/bIAJzAeNRmkAwDOh+EedF2niqk091n8ff8gT3KTk+8LfHjPhBu3x4tIzC5APrIAp15qqLHKOFQ5u6Ut5kkk+ZMmDNWH7Nta/d2/Fv4F11nXTXWqd1vqNPHRI6M1UnN/GbmFwrXbKZ2BAOmbKpmWIHQflNWf7Otafd2/Dt4F01nTTTXWlb2t4xbd1baKqjIGbKAJZ3Opga/CPqalpq/UsSfHP5CbKrnzjhxuFwd65kFw98GVDMAPbykrJKyBMGmdytxTPgsOLam4ws2wSNFBCKCGc6fJZPpSv7OsILuOCXrJuWXRhmytlDqM3xDQEAbT+/Tbw/D2woiwM9vfJoGH+FtA3TRtfWu2rajitdAhOc2cFv2bnfYoZbmJu3XyZg0KCkajqSzfILWr7KcG6sy3beZLti1dVykr4gCVkiNydP4Kq+1LmCzizY7hs3ds4bQiMxtxvvsfpTE5EP+7cL/wV/Ku11k1QlJciXJcjBpp4F028I09tNKj7FbiMiRMxlG/0r7VNZZI48Zh7YR2a2rQhJ8AJIAmNtdtq/O75798oujOVVZ0hnJA9hJFfpOknzleVeOlmMKt7DljvCqlsk+e1aGim05RXt9fuRYyuV7GIwmDs2sRbDG2uUm22YgAmJBAkRG0n0rA844xLvF7eVgRmwq+W1wkgg6iJ60ysJx5cUs4XxjYu0hV6wRuxjWB5jUVke0Hh1rC4cMAGxF24AHiDpq0KNBrA6/HXOhyV2JLd/oN8Hdw3nW8/E2wr20W3mcAkwQFnIwMwwaB/N6Vtpr8z2ma4pZQScpc+eVdWOnUKCflT85aW1icFYuG3bOa2pPgWM0AOdvNanrKYww4/XxEmXk1iu1rEheHlZEtdtiPY5j/StceH2ySTbSWkE5V1B3nTWubFcv4e6uV7VsqJ0jLvv8MVTrl4SUvYkYzsrDnh2S2IzXHLOwkCcogL+80D0A/KvlzDxFcHi7NrCWLNxmgszQzF80ZdDCEb7aZulXXMtteG4V3wpZHci2lseINcfwrAOoYanQ9OtKTinCzYxTWGYM6sqs2/iYKT6mC3zir+nhG2bnL8vr2IvYYHaBwtna65t5MNhsMWUgAB7905F23y6H5etZPljgzXbVzEWka5cw97DkKAWlczd4MvXTKflVw3Em/YeJsXGl7WIWzufhNxSPlKtWg7H7H+yXn/AB4hvoqJ+pNTc5VVNezx9fMOWbYYK3p4E028I066aaa1zXOXsOxJNlJPULlP1EVY1X3OP2Fviw1wC6SAF13IkCYiY1rLjFvgke/srp8FwkRtcGb28ejD5ztSR54v37mLNy8jWw7uqhgR4bQUCJiR4lM9STT6NJ3tixObGW0/BZX63LhJ/JRV3QyaswiLMbjeH3kyMuRluIHH3ltSNWWCGIO6k/Oim/wnlLvMPZJVbcWkEFJJhRLN6kz8ooqUtbPLwGDr41yGmOcXMS/iAgBR4QN4EnXXWfOrfA8BWzbW2ly6FQQPH08ttqs6DVFybWMkhV9qPFbZudzlZ3TUMztCl1BOVQRIiN5HppXH2fc2ML1vB3Hi005MpysHMka9QzSPdhXF2j8IxBxN++1t1to6EMR4WBZLa5W2PnHpR2ecs2ce9zvGdLlg23RkIBglsymQZEqp9DWu1WtPjrC/N/6Q7HE2AkyLlwRGmbTQRqI1rIXuzO2lw3kLO5ZmIJyk5pzQ0HUyekanaani3aE9niP2YWgyB0QnXMS+XUdP3q3NZkozqSb7Jiv7QsJZNnBLZAW2lx7WUaFcyrCkbgyvXWtP2dBbnDsK5VSyK6gkAlfGymDuJAG1VXaJgjfNsYZc91Li3GCmdF08SjrrvppNdXZ/ZxOGwvdXLBhWZl1Ck5mnLDx711lNOhLO+f7F2bWorjOLuZQe5aZOme39ZzR/2r0cU+YDumgxJzpAnfSZMelVBnVS97WOWbT4Z8V4u9U21+I5YzqPh2mDVrzdzq+BCfdQXLZczAg5Y0GU6EyN/WuHjGOv8S4T4MOQ16NjmHguAlhAzQcsDTr86s1QnDxseybEz4djFycLfHlf/wBC/wBqv+debBgLIKhXuswCqT6EliBrGn51lOzvhmIwxezcm0LpDnSH0EQM/n5gH5Vo+I8qtdx+GuADuLKu7S0sbpIyzmktspmf3alJwd7k91++wdCba+rOzNbBDEsFBYZdz4TJ29dqd/LXC0GEtdxdui2UDLDAQGE5djsZ+c0q+QcOG4jaVxKOLyEHYjurgYfn+dNjk/g1zB4bubrBglx+7IJP3ZaVmRodTpVnXyTwvrv9hRLT7H4pz3PbNptG0fP3ryMBoR3l3UzObXToNNq66KyyRyNgJj7y7oB+9vHnprSa7RLFq1j3VCXcqGdmaTmI2AGmi5Rt1p30o+0vlJcOXxbXGe5fvwAQAEQq7ECNz4VE+SjSrmjklbuJ8Hb2Y8z2rQ+zuqoWJYuWPiYAb5jAEDSIGnrW741wqziEW5dRXNkG5bMnQgSCIOo0Bg6aCk5yBw3EHEpetW2dFxGViNlAW3mzE6AFXPvBpscfwbWrFxsOchKsCsyhzAj4WPh3nwx7Gp6tRVqcX8xIVfZQv+8rQ/Dac/8AIw/WnkiACAAAOg0pQ9nnL+IwuMW7ctMUKFNARAaIaSII08xvWlPaM/7Q+zCxp3ndxmGfN1O+WJ/Ki+Lun/03whrY3VFcn2t8s9y8zEZ7e3nOaKk4t5A7poMSc1vSd5GaTHpVAZ0XLQaJAMGRImCNiPI0kLo77jpG4OOA+SXP7JTiu464M0WG0mPGmsbDRpE+1KXA8t4m3jhfvW3VBde45XMsBiTo0ab76RFW9NNRUsvoTNtxblCxjLji0uXM+e84JylxEf4m1OgIAkzqateA8pDB2jbt3bmUtm0IEE79Dvp9BVvgcgRe7y5Y0ykEfWsxztzw2Ae2iW8xdSxZiQAAYgAbn5iNPOuUFOx+Edw4NI2FiCblyFGssIMdTp9aT9viIucYt3ULRdvIAC0kZiLeYH8WXWIgetMXiHGmvcJe+iNmuWTCqCx8XhkACSIOb21pa9nfBxjMeGzELhyt4QAc2RlCrrsCSdf4auaaMYV2SlzwJjkbAEgDvLun8Q11nXw1nOM9m9jFXTdd3zHeTm22G4MCtfRWepOO6ZIrLNrEW1Cju7gUQGZnViOmYBSJ9aKsqKiBNFV9iz3ircW7dCsqsF8A0gHWUnXrr1NfQYFpJ766d9PBGoP8HSdPagCq5+w3ecNxI8reb+Rlf/TSj5J46cG+KdT4jh2yz+PNaC/mSflTmx3Amu2rls37pFxSpzZSIO+iKp1Gm9L/AIr2Xd0oyMvjdQ1wz4VJgjfyPl0idau6e2EYuE+2JmKx3ELz3Rcuu5uAAhixmDqsEHTf863vIPFbrXfsmLe5D21u2vGRmDDNGZTJBXWJ/daqbtNwATHILcZWw6ERERb7waf5UrXcr8vpi8Lw7EFilzDCJA+JUZlyN6SPzPnVy+2MqU2tn+jIpG1s4dUEKoUeg/r5n1r6RQKmsYmFRU0UAJ7tK5le5efDzFtHCxtJUCSfM5p+lfDsv4+bePFhmbJdTLlJMZtShA6Hwkf5hVVz3wXEWsQbt+2UV77ENKkGS7CIPl5xWs7JeC4e/ba9ctK16ze8D65gMikDQ6iZMHqa2rXCOnwlthce/wDpBcjJxeBW4BmGo1DAwwPmrDUVxjGPYIW/4k0AugaDWPvNdDtrtrVnWF5159XD3Th0WTlGd/w5hoAOump96yqq5Wy8Yk8mN5KMcSwv/GxA/wCT/rTsFLng3ZuJt30uFZi4vxSM4B8x+Z863VvAMGB765Ajwxbgx/knX3rpqbFZJNCR20VyJgmBJN64ZB0ItwJ2IhJ06T+dQuBYAjvrpmNYtyI8oSNfUGqwzrpe9tTf7HZHne/9t/71tmwDZQO/uzJOb7uT6H7uI+VUPM/JZxqor3WYJtm8/wAXhgT02rrTJQmpMTKHspx62sJcEFnfENlRYLGLdvX0HqdK29nh7OQ+IhiNQg+BT5wfibfU/LzpdWscnBLzWlAumFLiSCSwkanbSOkelMvhXEFxFi3dSQtxAwB3GYAwY66111EJZ9TG0uARmu0PjFy1btWMLPf4l8q5dGyjeD0kkCfKaU2Fxd84gNba4b5OUEMSxJ8MAzr5U7sRy6pxoxjuSbdkoiQIU+Il5ncgkbdaT3JdktxDCno16R/kBY1c0k4xreFws/juRY1+QOOtjMGGuGbiMUY+cQQT7qRWmrOcrcstgruKOZTavXQ9tRPhHiJmR/EBp0WtFWda4ubceCaJqMtTRXIDN83YpMFhnvpKXB4UCnKGdjpmX4W8zpMKdaSmKxt24we67sxhwXYk+IBlOu0gg+xFPvjvLlnGqq4hS6o2YLmKgmCIaNxB2pF844gNjcVl6XLgAHkkoI/lrU0ElusbkZG45Z50uXsFi1vNnNvDO6tpPwkb9fiWo7FcLAxL/wDDQfLOx/qKr15BureNsKRauWrYBDAEsbS5hlDAwHViZ0061sOWOSbmBBVLxCsPFGpJiA0MMoI9ulQvsrxJQ+9gEbGiuFMA8EG/cJMaxbkR5eCNfWvX2FoA765IJ1i3JmND4I0j86ziR10VScTxqWWVbmJuI2UHQW9dT4jKb6dPKipKLfQGO5K7Qrly+trEtmDnKGIAIY/DqANCdPcimZX564DwO5et3Xw6u9y1eQlV1OS6mjKP4XQ/zT0p+cMZzaTvoF3IucAyA8DNr71d1sYJqUdumv5Io6q8XbYZSGEgiCCJ0r3XwxOLW2JY+w3J9FUasfQVQJCs7RsE1rFYXMSU8aKxI+ElRlMARGc+81puyfE5uHKp3S5cH1Ib/VXjmHlh+JMrMGREPgV9J8zl1iYGjCa6uWuRvskxcIJn4dN+pLTMdNPrVuVsXSod/wCiNZU1w2+GkA/fXjIiSU013Hg395qV4cQpHfXjMaykiPLwRr7VUGdtRXF+zjljvr285pSdtvgiOu1eW4eSuXv70gmSGSdY0Pg6R5daAMf2yW5wdo/hvj87dz+1VfZBxRLNnEC4wX71YHUkh9FA1J8OwrVcy8lnF2lQ3WIUz4zqTrBlYEiY1BFVXBOU/wBn3VOoB3dQSCSYh26DrsBrvvVtWx9H0+xdl1zJxe5awt28wNpFXwgHxuzGFDSPAJImPFvtGqXx3EHvOHuHxCOg9xMjX5zM04Oe+B38bas2bMZGvA3WzAZUAMGDvuTp1Apb9odgW+I3VUQoW0APICygA+gq3oHFbdvIpGx7PuebmIvdxiDmLKSjQAZXUjQDpP0ph0neE8Cvd3w3FYVCzZmR4Ggy37kM5GwKEgnyUU4hVTVqHl5Q2+HxQ0FTRRVQZFc/Eccti091/hRSx+Q2+e1dFZPtNxxt4Ajo7qpPQASxk9Jyx866VQ85qPuwFhzXzA2MvB3CgqI8KKNPwlozMB6n2rV9mXGLt9rtvvYa2oZBAykA5WVwB55fEPFrudKWSuS7zPT+k/rTd7PeRfszW8Wl0kXrAZrZUaNcVCYYH4ZExE+ta+rdcavFLHsQRpeIcdFu1cW+Baud2+WTKtCmMrwATP7u+2mtKrs8Scfgx5C630W6P0po822Rdsm3Ly+gVAWLabGIgR1kVmuD9mrWbqXFfIVGhBJInfQASdSNSazqbYwhJPv+iTGJNFcS8PbNm767vOWUy+3wTHzr1bwZzZu+ukTOWUy9dNEmPnVUZ2UVx2sAwOt662hEEp1G+iAyKhOHMJm9eMiNSmnqIQa/3oA7CYr81FzexLHfvLg+ed2P+oU/8XwRntuhv3WzCPFl0/lUb1jbfZRkuh0ZRlMiCw1BlTETp/iq5prY1Zz2Jo3PDsEQTcua3G/wnKskqgIA0E1YVWcOx8AJdDo4EHOIBP8AC48JnyBmrKaqMZNRRNc3EsaLNm5dO1tGf+UE/pSxnYBac38dW9i3hbRFv7sFrQcnKTOp6ZidKKw2Ix0N4jqdT7kmfzor1UNPRGKTijllmi7NMTc7zEpYI7y7hSU1jxowy69NHOtfHg/MF7DY5TcuNbAuAXUmfCD4gyj4jE6+fWqbC2GwqnMIcrlBBB8J32Pp+VceYHURr5R+lco1qSb5Uv8AORj8wfFzjFzYV0FuSpc+JpEfCgMD/NHsRXfh+FojZ4zXDu7at6xPwzvCwPSlDyLxhsBjUS7pbxCW5PQrcE2rg9mzIfKG8qdVYV9XpywuOiaYVFTRVcZFTRRQBX8dxndYe4wZVfI+TMwUZ8pyiSfOKUnI3HWXHIbt4KkNnLMBIymB6nNlqx7R8VdxOONmzmYWLWYgGP3c9xj7KVrCpvpuflvW3paEqmm/tLf4EG9z9H2MQtxQyMGU7EGR9RU3rCupVgCp0IOopcdmfE3s4i9gr8hgSQCZh00cT1lYM+S0y6yrqvSn48rpk0Uxc4M+LXDydfEWQnXxEzK76k9R70o+1NgeJFhqGWyR7FCP0p5XTpSP5y4M93FsbSkIoAALiRlnSGIIEnTfSuukkozy9hMZXZk08Ms+huD/APq9aisJ2d4m7awndNbLd2WYZCD8bZssk5Z1Ok7Ctda4g5DE2LqwNAckn0Hj394rjbvNte40d1FcVvHsQx7m6IEgHu9fQQ+/vFFvHsQ02bogSJ7vX0EPv7xXIDtrxcthgQwBB0IIkEeRFclviDkNNi6sCRPd6nyEPv71z3OKXIY9xdWFJ1y6x0GViZp4ARfOEfb8TH/iH/Jo/SnVwziHd4XDWrcNdNi1C67ZFGZiNl31/wClJ7i3Br1/E3GhRnuM5OYBRmYmNdZE7RTe5MIGHWQc0KGJMzlAAymAMo2ECr+qnGUIqLyRRaYDhoQl3hrrbtrAnooJ8I9omK7qBQazyRn+er1xMFcNkjNpPiCHJPjgsQJjpOutYbs24+xxZFy8FtMhhGaFLkrlCg6Zt/U1Wc8cxm/iLmoyByiTqAqnLIB6k6/OsndvZYH4jA9DBM/lW9VpvGhwk+d+OMkM7n6Yqa4eBYzvsNZub57SMfcqJ/Oa7qwmsPBMiipopAfK/h1uKVdQynoQCPzrhbBXLUdwy5R+5cLEe4uasPYyNOlWdYbtP4+1u0uFsybuI0IXfJMQPV28PtmrpXBzkooCm7Quc+9S2mGuZVzN3kbkrGXxDQqfEdD0FWvIF+6cBeuYmGswxUNBkKrZzB0ymAI6wTSw4pw5sPeey5UtbOVo1EwCRr5TFe8BxF7YZUJVbishjSZBBHrvFbj00XV6cHtzkhncqFtTqaKu8FyteuJm8KejmD7wAdKKfrVL7yFg0/PuDLcTtpkYIxtAAKfEogvljfdpjyrDXrHcvctnTu7roPYXCF/Sv0nesB1IYSCCProaQHPfDzZxmIUzvnEmScyhgZ6mq2k1Dm1HHCG0MvkrhOHx3DsOcRaW41kuoJGoy3CQJGsRlkbGK28VgOx3F5sLdT8N6R7Oi/qppgVnajayS+JJBUVNFcBkUVNFAGM4PyndTEY6/iMpN8OtuDPgaTJ000yCP4TSZEhZ8o+sE/ofpX6YIr84Yi3lF5fw3APp3y/2rX0Vrk5Z+H9EWOPHcoG7xDD4206rABuDWWhfCRHUg5TPQCtWWgVU4DiqrhLLMZLWrcLIBZiiwokgSTprUrhHxOuIBRP3bYYgkde8ymPl766xWZOUns+tiQXsW99ilkMq9bpED/JmHjnzGkHea+2F4HbRYIzmZJfxEnz10HsIFZDinaMMNcZbVtDbttkC/CSVMEgjRRp5GtpwjiQxNi3eUFRcQMAdxPSullFlSTksJiydKWQuwivVTRVcYRRFFFABUEVNFAHwu4JGMsqk+ZAJ+tVrcNbDkvZzOu5tEjruVY6/5Z+fSrmsRzf2gfZL/c2wCygFyVmCwkLEjoQT7iutVc7ZeMQNdgsct1ZEqeqsCrD3U61HFHcWLhtDNcCNkEgS0HKJOm9UnBcQnELIvrNu6CVLISASoBE/iXUabiSJqww3FWVsmIXu26NIyMfJdZ21iNOtRlFwlh8oD8/cYw1xHRbiOnj/AHlKmUidD5FhWu7N+XLOOe+uIQOqohUyQVYuYZWGoPhNdPbBcDYywB0sz/M7f/GrHsTt+DEN5m2P/Ub/AFCte21y07m9m/7IY3GLw7h6Ye0lq2IS2oVRM6DzPWumiisXOSYUUUUARVO/K1lsYMWwY3QoUSZUQIDBehgnr189aua5uI4nurNx/wAFtm/lUn9KlFtcAfnzjeM73FXn/HduMPbOY/IirnHcJP7NwTIjs5a8zZUZtLtw5NQInwDT+IVkgZcnyQfUkk/0FfoDk3hndYe2TmB7tVAY7KFWYHSWE9elbOotdSi10/4wQSydnDuEp3NvvLSZ8i5pVT4sozaxrrRVnFFYreXkmebjQKTfaFhHxOLNy1bLLlW2YEklc0kxtoQPlTRuX7uIUGwVS2d3YNm33VCIIPQz9akct2SB3iC43VnALH3Ma11qtdUvJCF52cYa/hLhXQi4FDKNSMkwzRouhP8ASmFb405MfZr+8TCgb7zm2ruw+AS2IRVUeQAA+gr7xUZzc3l8jK+9xVlYgWLzQdwFg+olq9X+JMpA7m82gMqFI16Tm3Fd9RXMDhucSZVU9zeOYEwApK67N4t6DxNsmbuL3xRlhc23xRm26V30UAU2J44y22c2biZYjPlEk+xMDbU+dJjG8ExDXLrd2RnYvAgr4mLbnymn7ctBhBqpv8r2CDFu2CeoRdD5gERXeq51/ZE0UnIeCBtK1xZdFVQxYuNFAISTA0AnLp0rWY3GLZttcuGFUST/AG9elVnCrjWnNq8VkAFYJ1GokyBGo21jz2qp7TsZkwqKDq90fRQW/rFOqHq2qL7YdCw5ouo+Jd7Kd2jktlLlzmYklo2WZ+GYrWdnHN904hMNdebTIVtggeFlEgA7wVBEH0pfXcTmuMOuh+sgf0rR8o8m4q5dtYvDm2U71QZaGQ2mEsQRDKVnYz6VtamNar8XxwvgQQ8amoFTXnToFFFFAEVNFBoAzfPHNH2GwCut24cqD21Zj7D8yKTXFeJviLpuXDLtEkx0EDYDppW54tYPFOMizqbOG0f2Uzc/mchPYTWD4kgW/dVRCi44A8gHIA+lbuihGEcfexl/j0QZv+Red1tpbw7oiqIXMpIMsfiYNvLHUjaa3/E8Gt1CHXMPL1G0HofWkEuFZbKXv3Wu3Lfsba2z+Yc/y09eGcYD4O3eYjxWwTP4gPFPzBqrra4LFkO8p/MaFFzRwu9dvBras6gZAJZ2WCWIctqDLH2itT2aB8FbuWriSzQ4ymScqAZfy/5hrWqwvAxfPe4lUJYDKN4G85iAfl096ssJwi1a/wDpoqzvA39zVWV8nBQfA8HywvGi7Be5vrPVkgD3NA40ZjuMQNY+DT6ztViqxU1XGV9/i5Vivc32g7qkg+oM1OI4qUMdzeaQDKrO/Q66EeVd8UUgK+7xYqqnub5zA6BNRHRhOlUHN3E7t3BXFt23TOrIc6xAI/IHaela+K8PYB3qUXh5A/PWH5cvd4BkJzEEk/CAOmZZ3A/5qfHBMcLtpSFyxoV/CY+H5V4flrDkybST7R/SvN21dsEGyqPaAju1ARh5leje2nzrtbc7cZ6EkWtFcicVtx4mCN1VmXMpiYaCddaKrjOupoooAKKKKACoqaKAIqaKKACiiigDh4pw0Xl2UuuqEiYPr5j0rB8+W8RiFtxZc91nzAFWaWCQciEkiAdY9YFMqqjjXD5+8TOLijZCFzAGQpJB9dRB13E12otdU1NdCZ+e7uHa3duBwVYCCDoQVGxpy9kjzgD6Xn/8qH9aWHNt0PjMQw/ecn6qJ/OaY/Y5cnBXB5Xz+du3Wnq3mjPyZFcm9qaKKxiYUUUUAFFFFAHyTDKrFlVQzRmIABMbSRqY9a/OWPvffP8AxPcP0b/rX6QZor8z3Wm6D6OfqyVqf8f95/IjIZXL3LQxfBMmZUb7RcuKzTEhisGNYKyPpWl5W4FFm0t1JW0umaJZ2bMzDKxGSdpmdNoqn5Ds9/hLNuXVE7wsVIAJa4xymRMx1UgifWmBathQAogAQAPIVVvsl5ShnbLY0eqmiiqowooooAKKKKACiiigAooooA5b/DbVwy9u2x2lkUn6kUV1UUARRU0UARRU0UAFRU0UARU0UUAFRU0UARXJxBiqMVEkAmK7KrOI4pz4LChydzmUBZ2zazG+oB2IpoBO8e4LfvYhnUd4LjfEo0GwGY+wrTcj4G5g37tHLZoLAbCNC3oIga7nattY5YtZfvVW451LFYJJ9unlXfhuHW7Yi2qqPQAVYnqJSiovhCwVw4jip0w8if8A7i/3rqxOLvrGSyHlQT94og9RqdasAKmq4yvGKvd2WNkZ5gL3i7ec7fKjC4u8zRcs5BB17xTr0ECasKKAKn7dif8Aw4//AGp/evpjMXfVot2Q6wNc6j30JFWVFAGY4/jL5wxkdyxkEghsuhysY6TSov8AJ94GUAfoCD09j7D6U+3tA71WPy1YJk2kn2j8hXaq6Vf2RNZKTs+V0sC00fd9R5kkwT567VsKoLeGu4V/AuezvoVTIOoMkDKNTI8tZq9t3QwlSCK5SeXljPVFTUVECaipooAiipooAipoooAipoooAiipooAKKKKACiiigAqKKKACpoooAJqKKKAK/HXy7C0jZGMmSuYQsSCJH4h9K++AwC2VhZJJlmOrMfMn9Nh0oopgdNFFFICaKiigCaKKKACiiigAooooAhlkQaqPsf2U5kci1IHd5ZgsYAVidFkzEGOnlRRTAtbVzMAfOvc0UUgCiaKKACioooAmiaiigCaKKKACiiigD//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274638"/>
            <a:ext cx="6161112" cy="634082"/>
          </a:xfrm>
        </p:spPr>
        <p:txBody>
          <a:bodyPr>
            <a:normAutofit/>
          </a:bodyPr>
          <a:lstStyle/>
          <a:p>
            <a:pPr algn="ctr"/>
            <a:r>
              <a:rPr lang="it-IT" sz="2400" b="1" dirty="0" smtClean="0">
                <a:effectLst/>
                <a:latin typeface="Times New Roman" pitchFamily="18" charset="0"/>
                <a:cs typeface="Times New Roman" pitchFamily="18" charset="0"/>
              </a:rPr>
              <a:t>Distacco</a:t>
            </a:r>
            <a:endParaRPr lang="it-IT" sz="2400" b="1" dirty="0">
              <a:effectLst/>
            </a:endParaRPr>
          </a:p>
        </p:txBody>
      </p:sp>
      <p:sp>
        <p:nvSpPr>
          <p:cNvPr id="3" name="Segnaposto contenuto 2"/>
          <p:cNvSpPr>
            <a:spLocks noGrp="1"/>
          </p:cNvSpPr>
          <p:nvPr>
            <p:ph sz="quarter" idx="1"/>
          </p:nvPr>
        </p:nvSpPr>
        <p:spPr>
          <a:xfrm>
            <a:off x="1691680" y="1124744"/>
            <a:ext cx="6624736" cy="4248472"/>
          </a:xfrm>
        </p:spPr>
        <p:txBody>
          <a:bodyPr>
            <a:normAutofit lnSpcReduction="10000"/>
          </a:bodyPr>
          <a:lstStyle/>
          <a:p>
            <a:pPr algn="just">
              <a:buFont typeface="Wingdings" pitchFamily="2" charset="2"/>
              <a:buChar char="ü"/>
            </a:pPr>
            <a:r>
              <a:rPr lang="it-IT" sz="2200" b="1" dirty="0" smtClean="0">
                <a:latin typeface="Times New Roman" pitchFamily="18" charset="0"/>
                <a:cs typeface="Times New Roman" pitchFamily="18" charset="0"/>
              </a:rPr>
              <a:t>DISTACCO</a:t>
            </a:r>
            <a:r>
              <a:rPr lang="it-IT" sz="2200" dirty="0" smtClean="0">
                <a:latin typeface="Times New Roman" pitchFamily="18" charset="0"/>
                <a:cs typeface="Times New Roman" pitchFamily="18" charset="0"/>
              </a:rPr>
              <a:t>: estensione </a:t>
            </a:r>
            <a:r>
              <a:rPr lang="it-IT" sz="2200" dirty="0">
                <a:latin typeface="Times New Roman" pitchFamily="18" charset="0"/>
                <a:cs typeface="Times New Roman" pitchFamily="18" charset="0"/>
              </a:rPr>
              <a:t>del </a:t>
            </a:r>
            <a:r>
              <a:rPr lang="it-IT" sz="2200" dirty="0" err="1">
                <a:latin typeface="Times New Roman" pitchFamily="18" charset="0"/>
                <a:cs typeface="Times New Roman" pitchFamily="18" charset="0"/>
              </a:rPr>
              <a:t>d.lgs</a:t>
            </a:r>
            <a:r>
              <a:rPr lang="it-IT" sz="2200" dirty="0">
                <a:latin typeface="Times New Roman" pitchFamily="18" charset="0"/>
                <a:cs typeface="Times New Roman" pitchFamily="18" charset="0"/>
              </a:rPr>
              <a:t> n. 276/2003 cd. legge Biagi al contratto di </a:t>
            </a:r>
            <a:r>
              <a:rPr lang="it-IT" sz="2200" dirty="0" smtClean="0">
                <a:latin typeface="Times New Roman" pitchFamily="18" charset="0"/>
                <a:cs typeface="Times New Roman" pitchFamily="18" charset="0"/>
              </a:rPr>
              <a:t>rete. </a:t>
            </a:r>
            <a:endParaRPr lang="it-IT" sz="2200" dirty="0">
              <a:latin typeface="Times New Roman" pitchFamily="18" charset="0"/>
              <a:cs typeface="Times New Roman" pitchFamily="18" charset="0"/>
            </a:endParaRPr>
          </a:p>
          <a:p>
            <a:pPr marL="0" indent="0">
              <a:buNone/>
            </a:pPr>
            <a:r>
              <a:rPr lang="it-IT" sz="2200" dirty="0" smtClean="0"/>
              <a:t>  </a:t>
            </a:r>
          </a:p>
          <a:p>
            <a:pPr marL="0" indent="0">
              <a:buNone/>
            </a:pPr>
            <a:r>
              <a:rPr lang="it-IT" sz="2200" dirty="0" smtClean="0"/>
              <a:t> </a:t>
            </a:r>
            <a:r>
              <a:rPr lang="it-IT" sz="2200" b="1" dirty="0" smtClean="0"/>
              <a:t>Presupposti:</a:t>
            </a:r>
          </a:p>
          <a:p>
            <a:pPr>
              <a:buFont typeface="Wingdings" pitchFamily="2" charset="2"/>
              <a:buChar char="ü"/>
            </a:pPr>
            <a:r>
              <a:rPr lang="it-IT" sz="2200" dirty="0" smtClean="0"/>
              <a:t>Interesse </a:t>
            </a:r>
          </a:p>
          <a:p>
            <a:pPr>
              <a:buFont typeface="Wingdings" pitchFamily="2" charset="2"/>
              <a:buChar char="ü"/>
            </a:pPr>
            <a:r>
              <a:rPr lang="it-IT" sz="2200" dirty="0" smtClean="0"/>
              <a:t>Temporaneità       </a:t>
            </a:r>
          </a:p>
          <a:p>
            <a:pPr marL="0" indent="0">
              <a:buNone/>
            </a:pPr>
            <a:r>
              <a:rPr lang="it-IT" sz="2200" dirty="0" smtClean="0"/>
              <a:t>                      </a:t>
            </a:r>
            <a:r>
              <a:rPr lang="it-IT" sz="2000" b="1" dirty="0" smtClean="0">
                <a:latin typeface="Times New Roman" pitchFamily="18" charset="0"/>
                <a:cs typeface="Times New Roman" pitchFamily="18" charset="0"/>
              </a:rPr>
              <a:t>                                                                                                                                            </a:t>
            </a:r>
          </a:p>
          <a:p>
            <a:pPr algn="just">
              <a:buFont typeface="Wingdings" pitchFamily="2" charset="2"/>
              <a:buChar char="ü"/>
            </a:pPr>
            <a:r>
              <a:rPr lang="it-IT" sz="2200" u="sng" dirty="0" smtClean="0">
                <a:latin typeface="Times New Roman" pitchFamily="18" charset="0"/>
                <a:cs typeface="Times New Roman" pitchFamily="18" charset="0"/>
              </a:rPr>
              <a:t>qualora </a:t>
            </a:r>
            <a:r>
              <a:rPr lang="it-IT" sz="2200" u="sng" dirty="0">
                <a:latin typeface="Times New Roman" pitchFamily="18" charset="0"/>
                <a:cs typeface="Times New Roman" pitchFamily="18" charset="0"/>
              </a:rPr>
              <a:t>il distacco di personale avvenga tra aziende che abbiano sottoscritto un contratto di rete di imprese l’interesse della parte distaccante sorge automaticamente in forza dell’operare in </a:t>
            </a:r>
            <a:r>
              <a:rPr lang="it-IT" sz="2200" u="sng" dirty="0" smtClean="0">
                <a:latin typeface="Times New Roman" pitchFamily="18" charset="0"/>
                <a:cs typeface="Times New Roman" pitchFamily="18" charset="0"/>
              </a:rPr>
              <a:t>rete.   </a:t>
            </a:r>
          </a:p>
          <a:p>
            <a:pPr algn="just">
              <a:buNone/>
            </a:pPr>
            <a:r>
              <a:rPr lang="it-IT" sz="2200" dirty="0" smtClean="0">
                <a:latin typeface="Times New Roman" pitchFamily="18" charset="0"/>
                <a:cs typeface="Times New Roman" pitchFamily="18" charset="0"/>
              </a:rPr>
              <a:t>    (</a:t>
            </a:r>
            <a:r>
              <a:rPr lang="it-IT" sz="2200" b="1" i="1" dirty="0" smtClean="0">
                <a:latin typeface="Times New Roman" pitchFamily="18" charset="0"/>
                <a:cs typeface="Times New Roman" pitchFamily="18" charset="0"/>
              </a:rPr>
              <a:t>L</a:t>
            </a:r>
            <a:r>
              <a:rPr lang="it-IT" sz="2200" b="1" i="1" dirty="0">
                <a:latin typeface="Times New Roman" pitchFamily="18" charset="0"/>
                <a:cs typeface="Times New Roman" pitchFamily="18" charset="0"/>
              </a:rPr>
              <a:t>. 99/2013, di </a:t>
            </a:r>
            <a:r>
              <a:rPr lang="it-IT" sz="2200" b="1" i="1" dirty="0" err="1">
                <a:latin typeface="Times New Roman" pitchFamily="18" charset="0"/>
                <a:cs typeface="Times New Roman" pitchFamily="18" charset="0"/>
              </a:rPr>
              <a:t>conv</a:t>
            </a:r>
            <a:r>
              <a:rPr lang="it-IT" sz="2200" b="1" i="1" dirty="0">
                <a:latin typeface="Times New Roman" pitchFamily="18" charset="0"/>
                <a:cs typeface="Times New Roman" pitchFamily="18" charset="0"/>
              </a:rPr>
              <a:t>. con </a:t>
            </a:r>
            <a:r>
              <a:rPr lang="it-IT" sz="2200" b="1" i="1" dirty="0" err="1">
                <a:latin typeface="Times New Roman" pitchFamily="18" charset="0"/>
                <a:cs typeface="Times New Roman" pitchFamily="18" charset="0"/>
              </a:rPr>
              <a:t>mod</a:t>
            </a:r>
            <a:r>
              <a:rPr lang="it-IT" sz="2200" b="1" i="1" dirty="0">
                <a:latin typeface="Times New Roman" pitchFamily="18" charset="0"/>
                <a:cs typeface="Times New Roman" pitchFamily="18" charset="0"/>
              </a:rPr>
              <a:t>. del D.L. </a:t>
            </a:r>
            <a:r>
              <a:rPr lang="it-IT" sz="2200" b="1" i="1" dirty="0" smtClean="0">
                <a:latin typeface="Times New Roman" pitchFamily="18" charset="0"/>
                <a:cs typeface="Times New Roman" pitchFamily="18" charset="0"/>
              </a:rPr>
              <a:t>76/2013)</a:t>
            </a:r>
            <a:endParaRPr lang="it-IT" sz="2200" u="sng" dirty="0">
              <a:latin typeface="Times New Roman" pitchFamily="18" charset="0"/>
              <a:cs typeface="Times New Roman" pitchFamily="18" charset="0"/>
            </a:endParaRPr>
          </a:p>
          <a:p>
            <a:pPr algn="r">
              <a:buFont typeface="Wingdings" pitchFamily="2" charset="2"/>
              <a:buChar char="ü"/>
            </a:pPr>
            <a:endParaRPr lang="it-IT" sz="2200" u="sng" dirty="0">
              <a:latin typeface="Times New Roman" pitchFamily="18" charset="0"/>
              <a:cs typeface="Times New Roman" pitchFamily="18" charset="0"/>
            </a:endParaRPr>
          </a:p>
        </p:txBody>
      </p:sp>
      <p:pic>
        <p:nvPicPr>
          <p:cNvPr id="4" name="Immagine 3" descr="logo def pantone n. 356 e 123.jpg"/>
          <p:cNvPicPr>
            <a:picLocks noChangeAspect="1"/>
          </p:cNvPicPr>
          <p:nvPr/>
        </p:nvPicPr>
        <p:blipFill>
          <a:blip r:embed="rId2" cstate="print"/>
          <a:srcRect/>
          <a:stretch>
            <a:fillRect/>
          </a:stretch>
        </p:blipFill>
        <p:spPr bwMode="auto">
          <a:xfrm>
            <a:off x="6583081" y="6165304"/>
            <a:ext cx="2164466" cy="439167"/>
          </a:xfrm>
          <a:prstGeom prst="rect">
            <a:avLst/>
          </a:prstGeom>
          <a:noFill/>
          <a:ln w="9525">
            <a:noFill/>
            <a:miter lim="800000"/>
            <a:headEnd/>
            <a:tailEnd/>
          </a:ln>
        </p:spPr>
      </p:pic>
    </p:spTree>
    <p:extLst>
      <p:ext uri="{BB962C8B-B14F-4D97-AF65-F5344CB8AC3E}">
        <p14:creationId xmlns="" xmlns:p14="http://schemas.microsoft.com/office/powerpoint/2010/main" val="667006839"/>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b="1" dirty="0" smtClean="0">
                <a:solidFill>
                  <a:schemeClr val="tx1"/>
                </a:solidFill>
              </a:rPr>
              <a:t> </a:t>
            </a:r>
            <a:r>
              <a:rPr lang="it-IT" sz="1800" b="1" dirty="0" smtClean="0">
                <a:solidFill>
                  <a:schemeClr val="tx1"/>
                </a:solidFill>
                <a:effectLst/>
                <a:latin typeface="Times New Roman" pitchFamily="18" charset="0"/>
                <a:cs typeface="Times New Roman" pitchFamily="18" charset="0"/>
              </a:rPr>
              <a:t>vantaggi per le imprese</a:t>
            </a:r>
            <a:endParaRPr lang="it-IT" sz="1800" b="1" dirty="0">
              <a:solidFill>
                <a:schemeClr val="tx1"/>
              </a:solidFill>
              <a:effectLst/>
              <a:latin typeface="Times New Roman" pitchFamily="18" charset="0"/>
              <a:cs typeface="Times New Roman" pitchFamily="18" charset="0"/>
            </a:endParaRPr>
          </a:p>
        </p:txBody>
      </p:sp>
      <p:sp>
        <p:nvSpPr>
          <p:cNvPr id="3" name="Segnaposto contenuto 2"/>
          <p:cNvSpPr>
            <a:spLocks noGrp="1"/>
          </p:cNvSpPr>
          <p:nvPr>
            <p:ph sz="quarter" idx="1"/>
          </p:nvPr>
        </p:nvSpPr>
        <p:spPr>
          <a:xfrm>
            <a:off x="1259632" y="1556792"/>
            <a:ext cx="7467600" cy="3989040"/>
          </a:xfrm>
        </p:spPr>
        <p:txBody>
          <a:bodyPr>
            <a:normAutofit/>
          </a:bodyPr>
          <a:lstStyle/>
          <a:p>
            <a:r>
              <a:rPr lang="it-IT" sz="2000" dirty="0" smtClean="0">
                <a:latin typeface="Times New Roman" pitchFamily="18" charset="0"/>
                <a:cs typeface="Times New Roman" pitchFamily="18" charset="0"/>
              </a:rPr>
              <a:t>accesso alla conoscenza e competenza di altre imprese</a:t>
            </a:r>
          </a:p>
          <a:p>
            <a:r>
              <a:rPr lang="it-IT" sz="2000" dirty="0" smtClean="0">
                <a:latin typeface="Times New Roman" pitchFamily="18" charset="0"/>
                <a:cs typeface="Times New Roman" pitchFamily="18" charset="0"/>
              </a:rPr>
              <a:t>ampliamento della gamma di nuove offerte</a:t>
            </a:r>
          </a:p>
          <a:p>
            <a:r>
              <a:rPr lang="it-IT" sz="2000" dirty="0" smtClean="0">
                <a:latin typeface="Times New Roman" pitchFamily="18" charset="0"/>
                <a:cs typeface="Times New Roman" pitchFamily="18" charset="0"/>
              </a:rPr>
              <a:t>sviluppo di azioni di marketing</a:t>
            </a:r>
          </a:p>
          <a:p>
            <a:r>
              <a:rPr lang="it-IT" sz="2000" dirty="0" smtClean="0">
                <a:latin typeface="Times New Roman" pitchFamily="18" charset="0"/>
                <a:cs typeface="Times New Roman" pitchFamily="18" charset="0"/>
              </a:rPr>
              <a:t>ingresso in nuovi mercati</a:t>
            </a:r>
          </a:p>
          <a:p>
            <a:r>
              <a:rPr lang="it-IT" sz="2000" dirty="0" smtClean="0">
                <a:latin typeface="Times New Roman" pitchFamily="18" charset="0"/>
                <a:cs typeface="Times New Roman" pitchFamily="18" charset="0"/>
              </a:rPr>
              <a:t>maggiore visibilità</a:t>
            </a:r>
          </a:p>
          <a:p>
            <a:r>
              <a:rPr lang="it-IT" sz="2000" dirty="0" smtClean="0">
                <a:latin typeface="Times New Roman" pitchFamily="18" charset="0"/>
                <a:cs typeface="Times New Roman" pitchFamily="18" charset="0"/>
              </a:rPr>
              <a:t>crescita del fatturato</a:t>
            </a:r>
          </a:p>
          <a:p>
            <a:r>
              <a:rPr lang="it-IT" sz="2000" dirty="0" smtClean="0">
                <a:latin typeface="Times New Roman" pitchFamily="18" charset="0"/>
                <a:cs typeface="Times New Roman" pitchFamily="18" charset="0"/>
              </a:rPr>
              <a:t>facilitazione dell’accesso a istituzioni finanziarie e pubbliche</a:t>
            </a:r>
          </a:p>
          <a:p>
            <a:r>
              <a:rPr lang="it-IT" sz="2000" dirty="0" smtClean="0">
                <a:latin typeface="Times New Roman" pitchFamily="18" charset="0"/>
                <a:cs typeface="Times New Roman" pitchFamily="18" charset="0"/>
              </a:rPr>
              <a:t>riduzione dei costi di produzione</a:t>
            </a:r>
          </a:p>
          <a:p>
            <a:r>
              <a:rPr lang="it-IT" sz="2000" dirty="0" smtClean="0">
                <a:latin typeface="Times New Roman" pitchFamily="18" charset="0"/>
                <a:cs typeface="Times New Roman" pitchFamily="18" charset="0"/>
              </a:rPr>
              <a:t>sviluppo delle risorse umane</a:t>
            </a:r>
          </a:p>
          <a:p>
            <a:r>
              <a:rPr lang="it-IT" sz="2000" dirty="0" smtClean="0">
                <a:latin typeface="Times New Roman" pitchFamily="18" charset="0"/>
                <a:cs typeface="Times New Roman" pitchFamily="18" charset="0"/>
              </a:rPr>
              <a:t>flessibilità e semplificazione con le assunzioni di rete </a:t>
            </a:r>
            <a:endParaRPr lang="it-IT" sz="2000" dirty="0">
              <a:latin typeface="Times New Roman" pitchFamily="18" charset="0"/>
              <a:cs typeface="Times New Roman" pitchFamily="18" charset="0"/>
            </a:endParaRPr>
          </a:p>
        </p:txBody>
      </p:sp>
      <p:pic>
        <p:nvPicPr>
          <p:cNvPr id="4" name="Immagine 7" descr="logo def pantone n. 356 e 123.jpg"/>
          <p:cNvPicPr>
            <a:picLocks noChangeAspect="1"/>
          </p:cNvPicPr>
          <p:nvPr/>
        </p:nvPicPr>
        <p:blipFill>
          <a:blip r:embed="rId2" cstate="print"/>
          <a:srcRect/>
          <a:stretch>
            <a:fillRect/>
          </a:stretch>
        </p:blipFill>
        <p:spPr bwMode="auto">
          <a:xfrm>
            <a:off x="6655089" y="6165304"/>
            <a:ext cx="2164466" cy="439167"/>
          </a:xfrm>
          <a:prstGeom prst="rect">
            <a:avLst/>
          </a:prstGeom>
          <a:noFill/>
          <a:ln w="9525">
            <a:noFill/>
            <a:miter lim="800000"/>
            <a:headEnd/>
            <a:tailEnd/>
          </a:ln>
        </p:spPr>
      </p:pic>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effectLst/>
                <a:latin typeface="Times New Roman" pitchFamily="18" charset="0"/>
                <a:cs typeface="Times New Roman" pitchFamily="18" charset="0"/>
              </a:rPr>
              <a:t>Forma e pubblicità</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idx="1"/>
          </p:nvPr>
        </p:nvSpPr>
        <p:spPr>
          <a:xfrm>
            <a:off x="1435608" y="1447800"/>
            <a:ext cx="7498080" cy="5077544"/>
          </a:xfrm>
        </p:spPr>
        <p:txBody>
          <a:bodyPr>
            <a:noAutofit/>
          </a:bodyPr>
          <a:lstStyle/>
          <a:p>
            <a:pPr algn="just"/>
            <a:r>
              <a:rPr lang="it-IT" sz="1800" dirty="0" smtClean="0">
                <a:latin typeface="Times New Roman" pitchFamily="18" charset="0"/>
                <a:cs typeface="Times New Roman" pitchFamily="18" charset="0"/>
              </a:rPr>
              <a:t>Atto pubblico o scrittura privata autenticata (rete contratto-rete soggetto);</a:t>
            </a:r>
            <a:endParaRPr lang="it-IT" sz="1800" dirty="0">
              <a:latin typeface="Times New Roman" pitchFamily="18" charset="0"/>
              <a:cs typeface="Times New Roman" pitchFamily="18" charset="0"/>
            </a:endParaRPr>
          </a:p>
          <a:p>
            <a:pPr algn="just"/>
            <a:r>
              <a:rPr lang="it-IT" sz="1800" dirty="0" smtClean="0">
                <a:latin typeface="Times New Roman" pitchFamily="18" charset="0"/>
                <a:cs typeface="Times New Roman" pitchFamily="18" charset="0"/>
              </a:rPr>
              <a:t>Atto firmato digitalmente a norma degli artt. 24 o 25 C.A.D.;</a:t>
            </a:r>
          </a:p>
          <a:p>
            <a:pPr algn="just"/>
            <a:r>
              <a:rPr lang="it-IT" sz="1800" dirty="0" smtClean="0">
                <a:latin typeface="Times New Roman" pitchFamily="18" charset="0"/>
                <a:cs typeface="Times New Roman" pitchFamily="18" charset="0"/>
              </a:rPr>
              <a:t>Atto firmato digitalmente a norma dell’art 25 C.A.D. (rete soggetto);</a:t>
            </a:r>
            <a:endParaRPr lang="it-IT" sz="1800" dirty="0">
              <a:latin typeface="Times New Roman" pitchFamily="18" charset="0"/>
              <a:cs typeface="Times New Roman" pitchFamily="18" charset="0"/>
            </a:endParaRPr>
          </a:p>
          <a:p>
            <a:pPr algn="just"/>
            <a:r>
              <a:rPr lang="it-IT" sz="1800" dirty="0" smtClean="0">
                <a:latin typeface="Times New Roman" pitchFamily="18" charset="0"/>
                <a:cs typeface="Times New Roman" pitchFamily="18" charset="0"/>
              </a:rPr>
              <a:t>Atto sottoscritto digitalmente dalle imprese contraenti e sottoscrizione digitale dell’Associazione di categoria (solo settore agricolo); </a:t>
            </a:r>
            <a:endParaRPr lang="it-IT" sz="1800" dirty="0">
              <a:latin typeface="Times New Roman" pitchFamily="18" charset="0"/>
              <a:cs typeface="Times New Roman" pitchFamily="18" charset="0"/>
            </a:endParaRPr>
          </a:p>
          <a:p>
            <a:pPr algn="just"/>
            <a:r>
              <a:rPr lang="it-IT" sz="1800" dirty="0" smtClean="0">
                <a:latin typeface="Times New Roman" pitchFamily="18" charset="0"/>
                <a:cs typeface="Times New Roman" pitchFamily="18" charset="0"/>
              </a:rPr>
              <a:t>Iscrizione nella sezione del Registro Imprese presso cui è iscritto ciascun partecipante (rete contratto);</a:t>
            </a:r>
          </a:p>
          <a:p>
            <a:pPr algn="just"/>
            <a:r>
              <a:rPr lang="it-IT" sz="1800" dirty="0" smtClean="0">
                <a:latin typeface="Times New Roman" pitchFamily="18" charset="0"/>
                <a:cs typeface="Times New Roman" pitchFamily="18" charset="0"/>
              </a:rPr>
              <a:t>L’efficacia del contratto inizia a decorrere da quando è stata eseguita l’ultima delle iscrizioni prescritta a carico di tutti coloro che ne sono stati sottoscrittori originari;</a:t>
            </a:r>
            <a:endParaRPr lang="it-IT" sz="1800" dirty="0">
              <a:latin typeface="Times New Roman" pitchFamily="18" charset="0"/>
              <a:cs typeface="Times New Roman" pitchFamily="18" charset="0"/>
            </a:endParaRPr>
          </a:p>
          <a:p>
            <a:pPr algn="just"/>
            <a:r>
              <a:rPr lang="it-IT" sz="1800" dirty="0" smtClean="0">
                <a:latin typeface="Times New Roman" pitchFamily="18" charset="0"/>
                <a:cs typeface="Times New Roman" pitchFamily="18" charset="0"/>
              </a:rPr>
              <a:t>Iscrizione nella sezione ordinaria del Registro delle Imprese nella cui circoscrizione è stabilita la sua sede (rete soggetto);</a:t>
            </a:r>
          </a:p>
          <a:p>
            <a:pPr marL="82296" indent="0" algn="ctr">
              <a:buNone/>
            </a:pPr>
            <a:r>
              <a:rPr lang="it-IT" sz="1800" b="1" u="sng" dirty="0" smtClean="0">
                <a:latin typeface="Times New Roman" pitchFamily="18" charset="0"/>
                <a:cs typeface="Times New Roman" pitchFamily="18" charset="0"/>
              </a:rPr>
              <a:t>In difetto di iscrizione il contratto è inefficace</a:t>
            </a:r>
          </a:p>
          <a:p>
            <a:pPr marL="82296" indent="0" algn="ctr">
              <a:buNone/>
            </a:pPr>
            <a:endParaRPr lang="it-IT" sz="1800" b="1" u="sng" dirty="0">
              <a:latin typeface="Times New Roman" pitchFamily="18" charset="0"/>
              <a:cs typeface="Times New Roman" pitchFamily="18" charset="0"/>
            </a:endParaRPr>
          </a:p>
          <a:p>
            <a:pPr marL="82296" indent="0" algn="ctr">
              <a:buNone/>
            </a:pPr>
            <a:endParaRPr lang="it-IT" sz="1800" b="1" u="sng" dirty="0" smtClean="0">
              <a:latin typeface="Times New Roman" pitchFamily="18" charset="0"/>
              <a:cs typeface="Times New Roman" pitchFamily="18" charset="0"/>
            </a:endParaRPr>
          </a:p>
          <a:p>
            <a:pPr marL="82296" indent="0">
              <a:buNone/>
            </a:pPr>
            <a:endParaRPr lang="it-IT" sz="1800" b="1" u="sng" dirty="0" smtClean="0">
              <a:latin typeface="Times New Roman" pitchFamily="18" charset="0"/>
              <a:cs typeface="Times New Roman" pitchFamily="18" charset="0"/>
            </a:endParaRPr>
          </a:p>
          <a:p>
            <a:endParaRPr lang="it-IT" sz="1800" b="1" u="sng" dirty="0">
              <a:latin typeface="Times New Roman" pitchFamily="18" charset="0"/>
              <a:cs typeface="Times New Roman" pitchFamily="18" charset="0"/>
            </a:endParaRPr>
          </a:p>
          <a:p>
            <a:endParaRPr lang="it-IT" sz="1800" dirty="0" smtClean="0">
              <a:latin typeface="Times New Roman" pitchFamily="18" charset="0"/>
              <a:cs typeface="Times New Roman" pitchFamily="18" charset="0"/>
            </a:endParaRPr>
          </a:p>
          <a:p>
            <a:pPr marL="82296" indent="0">
              <a:buNone/>
            </a:pPr>
            <a:r>
              <a:rPr lang="it-IT" sz="1800" dirty="0" smtClean="0">
                <a:latin typeface="Times New Roman" pitchFamily="18" charset="0"/>
                <a:cs typeface="Times New Roman" pitchFamily="18" charset="0"/>
              </a:rPr>
              <a:t>  </a:t>
            </a:r>
            <a:endParaRPr lang="it-IT" sz="1800"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3" cstate="print"/>
          <a:srcRect/>
          <a:stretch>
            <a:fillRect/>
          </a:stretch>
        </p:blipFill>
        <p:spPr bwMode="auto">
          <a:xfrm>
            <a:off x="7092280" y="6237312"/>
            <a:ext cx="1872208" cy="398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159304910"/>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548680"/>
            <a:ext cx="7467600" cy="576064"/>
          </a:xfrm>
        </p:spPr>
        <p:txBody>
          <a:bodyPr>
            <a:normAutofit/>
          </a:bodyPr>
          <a:lstStyle/>
          <a:p>
            <a:pPr algn="r"/>
            <a:r>
              <a:rPr lang="it-IT" sz="1800" b="1" dirty="0" smtClean="0">
                <a:solidFill>
                  <a:schemeClr val="tx1"/>
                </a:solidFill>
                <a:effectLst/>
                <a:latin typeface="Times New Roman" pitchFamily="18" charset="0"/>
                <a:cs typeface="Times New Roman" pitchFamily="18" charset="0"/>
              </a:rPr>
              <a:t>Forma e pubblicità</a:t>
            </a:r>
            <a:endParaRPr lang="it-IT" sz="1800" b="1" dirty="0">
              <a:solidFill>
                <a:schemeClr val="tx1"/>
              </a:solidFill>
              <a:effectLst/>
              <a:latin typeface="Times New Roman" pitchFamily="18" charset="0"/>
              <a:cs typeface="Times New Roman" pitchFamily="18" charset="0"/>
            </a:endParaRPr>
          </a:p>
        </p:txBody>
      </p:sp>
      <p:sp>
        <p:nvSpPr>
          <p:cNvPr id="3" name="Segnaposto contenuto 2"/>
          <p:cNvSpPr>
            <a:spLocks noGrp="1"/>
          </p:cNvSpPr>
          <p:nvPr>
            <p:ph sz="quarter" idx="1"/>
          </p:nvPr>
        </p:nvSpPr>
        <p:spPr>
          <a:xfrm>
            <a:off x="1331640" y="1340768"/>
            <a:ext cx="7643192" cy="4853136"/>
          </a:xfrm>
        </p:spPr>
        <p:txBody>
          <a:bodyPr>
            <a:normAutofit fontScale="25000" lnSpcReduction="20000"/>
          </a:bodyPr>
          <a:lstStyle/>
          <a:p>
            <a:pPr algn="just"/>
            <a:endParaRPr lang="it-IT" sz="2000" dirty="0" smtClean="0">
              <a:latin typeface="Times New Roman" pitchFamily="18" charset="0"/>
              <a:cs typeface="Times New Roman" pitchFamily="18" charset="0"/>
            </a:endParaRPr>
          </a:p>
          <a:p>
            <a:pPr algn="just">
              <a:buFont typeface="Wingdings" pitchFamily="2" charset="2"/>
              <a:buChar char="ü"/>
            </a:pPr>
            <a:r>
              <a:rPr lang="it-IT" sz="7200" dirty="0" smtClean="0">
                <a:latin typeface="Times New Roman" pitchFamily="18" charset="0"/>
                <a:cs typeface="Times New Roman" pitchFamily="18" charset="0"/>
              </a:rPr>
              <a:t>Ai fini degli adempimenti pubblicitari, il contratto di rete nel settore agricolo può essere sottoscritto dalle parti con l’assistenza di una o più organizzazioni professionali agricole maggiormente rappresentative a livello nazionale, che hanno partecipato alla redazione finale dell’accordo </a:t>
            </a:r>
            <a:r>
              <a:rPr lang="it-IT" sz="7200" b="1" i="1" dirty="0" smtClean="0">
                <a:latin typeface="Times New Roman" pitchFamily="18" charset="0"/>
                <a:cs typeface="Times New Roman" pitchFamily="18" charset="0"/>
              </a:rPr>
              <a:t>(Legge 221/2012, di </a:t>
            </a:r>
            <a:r>
              <a:rPr lang="it-IT" sz="7200" b="1" i="1" dirty="0" err="1" smtClean="0">
                <a:latin typeface="Times New Roman" pitchFamily="18" charset="0"/>
                <a:cs typeface="Times New Roman" pitchFamily="18" charset="0"/>
              </a:rPr>
              <a:t>conv</a:t>
            </a:r>
            <a:r>
              <a:rPr lang="it-IT" sz="7200" b="1" i="1" dirty="0" smtClean="0">
                <a:latin typeface="Times New Roman" pitchFamily="18" charset="0"/>
                <a:cs typeface="Times New Roman" pitchFamily="18" charset="0"/>
              </a:rPr>
              <a:t>. con </a:t>
            </a:r>
            <a:r>
              <a:rPr lang="it-IT" sz="7200" b="1" i="1" dirty="0" err="1" smtClean="0">
                <a:latin typeface="Times New Roman" pitchFamily="18" charset="0"/>
                <a:cs typeface="Times New Roman" pitchFamily="18" charset="0"/>
              </a:rPr>
              <a:t>mod</a:t>
            </a:r>
            <a:r>
              <a:rPr lang="it-IT" sz="7200" b="1" i="1" dirty="0" smtClean="0">
                <a:latin typeface="Times New Roman" pitchFamily="18" charset="0"/>
                <a:cs typeface="Times New Roman" pitchFamily="18" charset="0"/>
              </a:rPr>
              <a:t>. del D.L. 179/2012)</a:t>
            </a:r>
          </a:p>
          <a:p>
            <a:pPr marL="0" indent="0" algn="just">
              <a:buNone/>
            </a:pPr>
            <a:endParaRPr lang="it-IT" sz="7200" b="1" i="1" dirty="0" smtClean="0">
              <a:latin typeface="Times New Roman" pitchFamily="18" charset="0"/>
              <a:cs typeface="Times New Roman" pitchFamily="18" charset="0"/>
            </a:endParaRPr>
          </a:p>
          <a:p>
            <a:pPr algn="just">
              <a:buFont typeface="Wingdings" pitchFamily="2" charset="2"/>
              <a:buChar char="ü"/>
            </a:pPr>
            <a:r>
              <a:rPr lang="it-IT" sz="7200" b="1" dirty="0" smtClean="0">
                <a:latin typeface="Times New Roman" pitchFamily="18" charset="0"/>
                <a:cs typeface="Times New Roman" pitchFamily="18" charset="0"/>
              </a:rPr>
              <a:t>Contratto di rete in modalità informatica: </a:t>
            </a:r>
            <a:r>
              <a:rPr lang="it-IT" sz="7200" dirty="0" smtClean="0">
                <a:latin typeface="Times New Roman" pitchFamily="18" charset="0"/>
                <a:cs typeface="Times New Roman" pitchFamily="18" charset="0"/>
              </a:rPr>
              <a:t>firma digitale Imprese agricole + firma digitale e assistenza delle Organizzazioni professionali agricole maggiormente rappresentative a livello nazionale. </a:t>
            </a:r>
            <a:r>
              <a:rPr lang="it-IT" sz="7200" b="1" i="1" dirty="0" smtClean="0">
                <a:latin typeface="Times New Roman" pitchFamily="18" charset="0"/>
                <a:cs typeface="Times New Roman" pitchFamily="18" charset="0"/>
              </a:rPr>
              <a:t>(Circolare MISE n. 120618 del 16/07/2013)</a:t>
            </a:r>
          </a:p>
          <a:p>
            <a:pPr marL="0" indent="0" algn="just">
              <a:buNone/>
            </a:pPr>
            <a:endParaRPr lang="it-IT" sz="7200" b="1" i="1" dirty="0" smtClean="0">
              <a:latin typeface="Times New Roman" pitchFamily="18" charset="0"/>
              <a:cs typeface="Times New Roman" pitchFamily="18" charset="0"/>
            </a:endParaRPr>
          </a:p>
          <a:p>
            <a:pPr algn="just">
              <a:buFont typeface="Wingdings" pitchFamily="2" charset="2"/>
              <a:buChar char="ü"/>
            </a:pPr>
            <a:r>
              <a:rPr lang="it-IT" sz="7200" b="1" dirty="0" smtClean="0">
                <a:latin typeface="Times New Roman" pitchFamily="18" charset="0"/>
                <a:cs typeface="Times New Roman" pitchFamily="18" charset="0"/>
              </a:rPr>
              <a:t>Contratto di rete in modalità informatica </a:t>
            </a:r>
            <a:r>
              <a:rPr lang="it-IT" sz="7200" dirty="0" smtClean="0">
                <a:latin typeface="Times New Roman" pitchFamily="18" charset="0"/>
                <a:cs typeface="Times New Roman" pitchFamily="18" charset="0"/>
              </a:rPr>
              <a:t>anche per le «reti» ove le attività delle imprese, pur non consistendo in una attività direttamente di esercizio agricolo, sia “..</a:t>
            </a:r>
            <a:r>
              <a:rPr lang="it-IT" sz="7200" i="1" dirty="0" smtClean="0">
                <a:latin typeface="Times New Roman" pitchFamily="18" charset="0"/>
                <a:cs typeface="Times New Roman" pitchFamily="18" charset="0"/>
              </a:rPr>
              <a:t>strumentale ed ancillare all’agricoltura…” </a:t>
            </a:r>
            <a:r>
              <a:rPr lang="it-IT" sz="7200" b="1" i="1" dirty="0" smtClean="0">
                <a:latin typeface="Times New Roman" pitchFamily="18" charset="0"/>
                <a:cs typeface="Times New Roman" pitchFamily="18" charset="0"/>
              </a:rPr>
              <a:t>(Circolare MISE n. 104434 del 04/06/2014).</a:t>
            </a:r>
          </a:p>
          <a:p>
            <a:pPr algn="just">
              <a:buFont typeface="Wingdings" pitchFamily="2" charset="2"/>
              <a:buChar char="ü"/>
            </a:pPr>
            <a:endParaRPr lang="it-IT" sz="8000" b="1" i="1" dirty="0" smtClean="0">
              <a:latin typeface="Times New Roman" pitchFamily="18" charset="0"/>
              <a:cs typeface="Times New Roman" pitchFamily="18" charset="0"/>
            </a:endParaRPr>
          </a:p>
          <a:p>
            <a:pPr marL="0" indent="0" algn="r">
              <a:buNone/>
            </a:pPr>
            <a:r>
              <a:rPr lang="it-IT" sz="8000" dirty="0" smtClean="0">
                <a:latin typeface="Times New Roman" pitchFamily="18" charset="0"/>
                <a:cs typeface="Times New Roman" pitchFamily="18" charset="0"/>
              </a:rPr>
              <a:t> </a:t>
            </a:r>
            <a:endParaRPr lang="it-IT" sz="8000" i="1" dirty="0" smtClean="0">
              <a:latin typeface="Times New Roman" pitchFamily="18" charset="0"/>
              <a:cs typeface="Times New Roman" pitchFamily="18" charset="0"/>
            </a:endParaRPr>
          </a:p>
          <a:p>
            <a:pPr marL="0" indent="0" algn="just">
              <a:buNone/>
            </a:pPr>
            <a:endParaRPr lang="it-IT" sz="5600" b="1" i="1" u="sng" dirty="0" smtClean="0">
              <a:latin typeface="Times New Roman" pitchFamily="18" charset="0"/>
              <a:cs typeface="Times New Roman" pitchFamily="18" charset="0"/>
            </a:endParaRPr>
          </a:p>
          <a:p>
            <a:pPr algn="just">
              <a:buNone/>
            </a:pPr>
            <a:endParaRPr lang="it-IT" sz="5600" dirty="0" smtClean="0">
              <a:latin typeface="Times New Roman" pitchFamily="18" charset="0"/>
              <a:cs typeface="Times New Roman" pitchFamily="18" charset="0"/>
            </a:endParaRPr>
          </a:p>
          <a:p>
            <a:pPr algn="r">
              <a:buNone/>
            </a:pPr>
            <a:endParaRPr lang="it-IT" sz="5600" dirty="0" smtClean="0">
              <a:latin typeface="Times New Roman" pitchFamily="18" charset="0"/>
              <a:cs typeface="Times New Roman" pitchFamily="18" charset="0"/>
            </a:endParaRPr>
          </a:p>
          <a:p>
            <a:pPr algn="r">
              <a:buNone/>
            </a:pPr>
            <a:r>
              <a:rPr lang="it-IT" sz="5600" dirty="0" smtClean="0">
                <a:latin typeface="Times New Roman" pitchFamily="18" charset="0"/>
                <a:cs typeface="Times New Roman" pitchFamily="18" charset="0"/>
              </a:rPr>
              <a:t>       </a:t>
            </a:r>
          </a:p>
          <a:p>
            <a:pPr algn="r">
              <a:buNone/>
            </a:pPr>
            <a:r>
              <a:rPr lang="it-IT" sz="2000" dirty="0" smtClean="0">
                <a:latin typeface="Times New Roman" pitchFamily="18" charset="0"/>
                <a:cs typeface="Times New Roman" pitchFamily="18" charset="0"/>
              </a:rPr>
              <a:t>)</a:t>
            </a:r>
            <a:endParaRPr lang="it-IT" sz="2000" dirty="0">
              <a:latin typeface="Times New Roman" pitchFamily="18" charset="0"/>
              <a:cs typeface="Times New Roman" pitchFamily="18" charset="0"/>
            </a:endParaRPr>
          </a:p>
        </p:txBody>
      </p:sp>
      <p:pic>
        <p:nvPicPr>
          <p:cNvPr id="4" name="Immagine 7" descr="logo def pantone n. 356 e 123.jpg"/>
          <p:cNvPicPr>
            <a:picLocks noChangeAspect="1"/>
          </p:cNvPicPr>
          <p:nvPr/>
        </p:nvPicPr>
        <p:blipFill>
          <a:blip r:embed="rId2" cstate="print"/>
          <a:srcRect/>
          <a:stretch>
            <a:fillRect/>
          </a:stretch>
        </p:blipFill>
        <p:spPr bwMode="auto">
          <a:xfrm>
            <a:off x="6876255" y="6195566"/>
            <a:ext cx="2015307" cy="40890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r"/>
            <a:r>
              <a:rPr lang="it-IT" sz="1800" b="1" dirty="0" smtClean="0">
                <a:effectLst/>
                <a:latin typeface="Times New Roman" pitchFamily="18" charset="0"/>
                <a:cs typeface="Times New Roman" pitchFamily="18" charset="0"/>
              </a:rPr>
              <a:t>Forma e pubblicità</a:t>
            </a:r>
            <a:endParaRPr lang="it-IT" sz="1800" b="1" dirty="0">
              <a:effectLst/>
              <a:latin typeface="Times New Roman" pitchFamily="18" charset="0"/>
              <a:cs typeface="Times New Roman" pitchFamily="18" charset="0"/>
            </a:endParaRPr>
          </a:p>
        </p:txBody>
      </p:sp>
      <p:sp>
        <p:nvSpPr>
          <p:cNvPr id="3" name="Segnaposto contenuto 2"/>
          <p:cNvSpPr>
            <a:spLocks noGrp="1"/>
          </p:cNvSpPr>
          <p:nvPr>
            <p:ph sz="quarter" idx="1"/>
          </p:nvPr>
        </p:nvSpPr>
        <p:spPr/>
        <p:txBody>
          <a:bodyPr>
            <a:normAutofit fontScale="92500" lnSpcReduction="20000"/>
          </a:bodyPr>
          <a:lstStyle/>
          <a:p>
            <a:pPr lvl="0" algn="just">
              <a:buFont typeface="Wingdings" pitchFamily="2" charset="2"/>
              <a:buChar char="ü"/>
            </a:pPr>
            <a:r>
              <a:rPr lang="it-IT" sz="1900" dirty="0">
                <a:latin typeface="Times New Roman" pitchFamily="18" charset="0"/>
                <a:cs typeface="Times New Roman" pitchFamily="18" charset="0"/>
              </a:rPr>
              <a:t>Ai fini degli adempimenti pubblicitari il contratto di rete, se non «redatto per atto pubblico o per scrittura privata autenticata deve essere redatto «per atto firmato digitalmente a norma degli artt</a:t>
            </a:r>
            <a:r>
              <a:rPr lang="it-IT" sz="1900" dirty="0" smtClean="0">
                <a:latin typeface="Times New Roman" pitchFamily="18" charset="0"/>
                <a:cs typeface="Times New Roman" pitchFamily="18" charset="0"/>
              </a:rPr>
              <a:t>. 24 </a:t>
            </a:r>
            <a:r>
              <a:rPr lang="it-IT" sz="1900" dirty="0">
                <a:latin typeface="Times New Roman" pitchFamily="18" charset="0"/>
                <a:cs typeface="Times New Roman" pitchFamily="18" charset="0"/>
              </a:rPr>
              <a:t>o 25 del codice di cui al d.lgs. 82/2005 e </a:t>
            </a:r>
            <a:r>
              <a:rPr lang="it-IT" sz="1900" dirty="0" err="1">
                <a:latin typeface="Times New Roman" pitchFamily="18" charset="0"/>
                <a:cs typeface="Times New Roman" pitchFamily="18" charset="0"/>
              </a:rPr>
              <a:t>succ</a:t>
            </a:r>
            <a:r>
              <a:rPr lang="it-IT" sz="1900" dirty="0">
                <a:latin typeface="Times New Roman" pitchFamily="18" charset="0"/>
                <a:cs typeface="Times New Roman" pitchFamily="18" charset="0"/>
              </a:rPr>
              <a:t>. mod., da ciascun imprenditore o legale </a:t>
            </a:r>
            <a:r>
              <a:rPr lang="it-IT" sz="1900" dirty="0" err="1">
                <a:latin typeface="Times New Roman" pitchFamily="18" charset="0"/>
                <a:cs typeface="Times New Roman" pitchFamily="18" charset="0"/>
              </a:rPr>
              <a:t>rapp.te</a:t>
            </a:r>
            <a:r>
              <a:rPr lang="it-IT" sz="1900" dirty="0">
                <a:latin typeface="Times New Roman" pitchFamily="18" charset="0"/>
                <a:cs typeface="Times New Roman" pitchFamily="18" charset="0"/>
              </a:rPr>
              <a:t> delle imprese aderenti» e in questo caso deve essere trasmesso ai </a:t>
            </a:r>
            <a:r>
              <a:rPr lang="it-IT" sz="1900" dirty="0" smtClean="0">
                <a:latin typeface="Times New Roman" pitchFamily="18" charset="0"/>
                <a:cs typeface="Times New Roman" pitchFamily="18" charset="0"/>
              </a:rPr>
              <a:t>competenti uffici del registro delle imprese attraverso il modello standard tipizzato con decreto del Ministro della giustizia, di concerto con il Ministro dell’economia e delle finanze e con il Ministro dello sviluppo economico.                </a:t>
            </a:r>
          </a:p>
          <a:p>
            <a:pPr lvl="0" algn="just">
              <a:buNone/>
            </a:pPr>
            <a:r>
              <a:rPr lang="it-IT" sz="1900" dirty="0" smtClean="0">
                <a:latin typeface="Times New Roman" pitchFamily="18" charset="0"/>
                <a:cs typeface="Times New Roman" pitchFamily="18" charset="0"/>
              </a:rPr>
              <a:t>    (</a:t>
            </a:r>
            <a:r>
              <a:rPr lang="it-IT" sz="1900" b="1" i="1" dirty="0" smtClean="0">
                <a:latin typeface="Times New Roman" pitchFamily="18" charset="0"/>
                <a:cs typeface="Times New Roman" pitchFamily="18" charset="0"/>
              </a:rPr>
              <a:t>L. 134/2012 di </a:t>
            </a:r>
            <a:r>
              <a:rPr lang="it-IT" sz="1900" b="1" i="1" dirty="0" err="1" smtClean="0">
                <a:latin typeface="Times New Roman" pitchFamily="18" charset="0"/>
                <a:cs typeface="Times New Roman" pitchFamily="18" charset="0"/>
              </a:rPr>
              <a:t>conv</a:t>
            </a:r>
            <a:r>
              <a:rPr lang="it-IT" sz="1900" b="1" i="1" dirty="0" smtClean="0">
                <a:latin typeface="Times New Roman" pitchFamily="18" charset="0"/>
                <a:cs typeface="Times New Roman" pitchFamily="18" charset="0"/>
              </a:rPr>
              <a:t>. con </a:t>
            </a:r>
            <a:r>
              <a:rPr lang="it-IT" sz="1900" b="1" i="1" dirty="0" err="1" smtClean="0">
                <a:latin typeface="Times New Roman" pitchFamily="18" charset="0"/>
                <a:cs typeface="Times New Roman" pitchFamily="18" charset="0"/>
              </a:rPr>
              <a:t>modif</a:t>
            </a:r>
            <a:r>
              <a:rPr lang="it-IT" sz="1900" b="1" i="1" dirty="0" smtClean="0">
                <a:latin typeface="Times New Roman" pitchFamily="18" charset="0"/>
                <a:cs typeface="Times New Roman" pitchFamily="18" charset="0"/>
              </a:rPr>
              <a:t>. del D.L. 179/2012).</a:t>
            </a:r>
          </a:p>
          <a:p>
            <a:pPr lvl="0" algn="just">
              <a:buFont typeface="Wingdings" pitchFamily="2" charset="2"/>
              <a:buChar char="ü"/>
            </a:pPr>
            <a:endParaRPr lang="it-IT" sz="1900" b="1" i="1" dirty="0">
              <a:latin typeface="Times New Roman" pitchFamily="18" charset="0"/>
              <a:cs typeface="Times New Roman" pitchFamily="18" charset="0"/>
            </a:endParaRPr>
          </a:p>
          <a:p>
            <a:pPr lvl="0" algn="just">
              <a:buFont typeface="Wingdings" pitchFamily="2" charset="2"/>
              <a:buChar char="ü"/>
            </a:pPr>
            <a:r>
              <a:rPr lang="it-IT" sz="1900" dirty="0" smtClean="0">
                <a:latin typeface="Times New Roman" pitchFamily="18" charset="0"/>
                <a:cs typeface="Times New Roman" pitchFamily="18" charset="0"/>
              </a:rPr>
              <a:t>Il Ministero della Giustizia ha adottato il regolamento per la tipizzazione del modello standard ai fini della trasmissione del contratto di rete al Registro delle Imprese.                                    </a:t>
            </a:r>
          </a:p>
          <a:p>
            <a:pPr lvl="0" algn="just">
              <a:buNone/>
            </a:pPr>
            <a:r>
              <a:rPr lang="it-IT" sz="1900" dirty="0" smtClean="0">
                <a:latin typeface="Times New Roman" pitchFamily="18" charset="0"/>
                <a:cs typeface="Times New Roman" pitchFamily="18" charset="0"/>
              </a:rPr>
              <a:t>     (</a:t>
            </a:r>
            <a:r>
              <a:rPr lang="it-IT" sz="1900" b="1" i="1" dirty="0" smtClean="0">
                <a:latin typeface="Times New Roman" pitchFamily="18" charset="0"/>
                <a:cs typeface="Times New Roman" pitchFamily="18" charset="0"/>
              </a:rPr>
              <a:t>D.M. 122/2014 pubblicato in G.U. n. 196 del 25 agosto 2014).</a:t>
            </a:r>
            <a:endParaRPr lang="it-IT" sz="1900" dirty="0" smtClean="0">
              <a:latin typeface="Times New Roman" pitchFamily="18" charset="0"/>
              <a:cs typeface="Times New Roman" pitchFamily="18" charset="0"/>
            </a:endParaRPr>
          </a:p>
          <a:p>
            <a:pPr marL="0" lvl="0" indent="0" algn="just">
              <a:buNone/>
            </a:pPr>
            <a:endParaRPr lang="it-IT" sz="2100" b="1" i="1" dirty="0">
              <a:latin typeface="Times New Roman" pitchFamily="18" charset="0"/>
              <a:cs typeface="Times New Roman" pitchFamily="18" charset="0"/>
            </a:endParaRPr>
          </a:p>
          <a:p>
            <a:pPr marL="0" lvl="0" indent="0" algn="just">
              <a:buNone/>
            </a:pPr>
            <a:endParaRPr lang="it-IT" sz="2000" b="1" i="1" dirty="0" smtClean="0">
              <a:latin typeface="Times New Roman" pitchFamily="18" charset="0"/>
              <a:cs typeface="Times New Roman" pitchFamily="18" charset="0"/>
            </a:endParaRPr>
          </a:p>
          <a:p>
            <a:pPr marL="0" lvl="0" indent="0" algn="r">
              <a:buNone/>
            </a:pPr>
            <a:r>
              <a:rPr lang="it-IT" sz="1900" b="1" i="1" dirty="0" smtClean="0">
                <a:latin typeface="Times New Roman" pitchFamily="18" charset="0"/>
                <a:cs typeface="Times New Roman" pitchFamily="18" charset="0"/>
              </a:rPr>
              <a:t>                                                                                                           </a:t>
            </a:r>
            <a:endParaRPr lang="it-IT" sz="1900" b="1" i="1" dirty="0">
              <a:latin typeface="Times New Roman" pitchFamily="18" charset="0"/>
              <a:cs typeface="Times New Roman" pitchFamily="18" charset="0"/>
            </a:endParaRPr>
          </a:p>
          <a:p>
            <a:pPr marL="0" indent="0" algn="just">
              <a:buNone/>
            </a:pPr>
            <a:endParaRPr lang="it-IT" sz="2000" dirty="0" smtClean="0">
              <a:latin typeface="Times New Roman" pitchFamily="18" charset="0"/>
              <a:cs typeface="Times New Roman" pitchFamily="18" charset="0"/>
            </a:endParaRPr>
          </a:p>
          <a:p>
            <a:pPr marL="0" indent="0" algn="just">
              <a:buNone/>
            </a:pPr>
            <a:endParaRPr lang="it-IT" sz="1800" dirty="0">
              <a:latin typeface="Times New Roman" pitchFamily="18" charset="0"/>
              <a:cs typeface="Times New Roman" pitchFamily="18" charset="0"/>
            </a:endParaRPr>
          </a:p>
        </p:txBody>
      </p:sp>
      <p:pic>
        <p:nvPicPr>
          <p:cNvPr id="4" name="Immagine 3" descr="logo def pantone n. 356 e 123.jpg"/>
          <p:cNvPicPr>
            <a:picLocks noChangeAspect="1"/>
          </p:cNvPicPr>
          <p:nvPr/>
        </p:nvPicPr>
        <p:blipFill>
          <a:blip r:embed="rId2" cstate="print"/>
          <a:srcRect/>
          <a:stretch>
            <a:fillRect/>
          </a:stretch>
        </p:blipFill>
        <p:spPr bwMode="auto">
          <a:xfrm>
            <a:off x="6516216" y="6194525"/>
            <a:ext cx="2375347" cy="481954"/>
          </a:xfrm>
          <a:prstGeom prst="rect">
            <a:avLst/>
          </a:prstGeom>
          <a:noFill/>
          <a:ln w="9525">
            <a:noFill/>
            <a:miter lim="800000"/>
            <a:headEnd/>
            <a:tailEnd/>
          </a:ln>
        </p:spPr>
      </p:pic>
    </p:spTree>
    <p:extLst>
      <p:ext uri="{BB962C8B-B14F-4D97-AF65-F5344CB8AC3E}">
        <p14:creationId xmlns="" xmlns:p14="http://schemas.microsoft.com/office/powerpoint/2010/main" val="1280270829"/>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274638"/>
            <a:ext cx="7272808" cy="490066"/>
          </a:xfrm>
        </p:spPr>
        <p:txBody>
          <a:bodyPr>
            <a:normAutofit/>
          </a:bodyPr>
          <a:lstStyle/>
          <a:p>
            <a:pPr algn="r"/>
            <a:r>
              <a:rPr lang="it-IT" sz="1800" b="1" dirty="0" smtClean="0">
                <a:effectLst/>
                <a:latin typeface="Times New Roman" pitchFamily="18" charset="0"/>
                <a:cs typeface="Times New Roman" pitchFamily="18" charset="0"/>
              </a:rPr>
              <a:t>Forma e pubblicità</a:t>
            </a:r>
            <a:endParaRPr lang="it-IT" sz="1800" b="1" dirty="0">
              <a:effectLst/>
              <a:latin typeface="Times New Roman" pitchFamily="18" charset="0"/>
              <a:cs typeface="Times New Roman" pitchFamily="18" charset="0"/>
            </a:endParaRPr>
          </a:p>
        </p:txBody>
      </p:sp>
      <p:graphicFrame>
        <p:nvGraphicFramePr>
          <p:cNvPr id="4" name="Segnaposto contenuto 3"/>
          <p:cNvGraphicFramePr>
            <a:graphicFrameLocks noGrp="1"/>
          </p:cNvGraphicFramePr>
          <p:nvPr>
            <p:ph sz="quarter" idx="1"/>
            <p:extLst>
              <p:ext uri="{D42A27DB-BD31-4B8C-83A1-F6EECF244321}">
                <p14:modId xmlns="" xmlns:p14="http://schemas.microsoft.com/office/powerpoint/2010/main" val="2746876220"/>
              </p:ext>
            </p:extLst>
          </p:nvPr>
        </p:nvGraphicFramePr>
        <p:xfrm>
          <a:off x="971600" y="1124744"/>
          <a:ext cx="793122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descr="logo def pantone n. 356 e 123.jpg"/>
          <p:cNvPicPr>
            <a:picLocks noChangeAspect="1"/>
          </p:cNvPicPr>
          <p:nvPr/>
        </p:nvPicPr>
        <p:blipFill>
          <a:blip r:embed="rId7" cstate="print"/>
          <a:srcRect/>
          <a:stretch>
            <a:fillRect/>
          </a:stretch>
        </p:blipFill>
        <p:spPr bwMode="auto">
          <a:xfrm>
            <a:off x="6876256" y="6093296"/>
            <a:ext cx="1948442" cy="395336"/>
          </a:xfrm>
          <a:prstGeom prst="rect">
            <a:avLst/>
          </a:prstGeom>
          <a:noFill/>
          <a:ln w="9525">
            <a:noFill/>
            <a:miter lim="800000"/>
            <a:headEnd/>
            <a:tailEnd/>
          </a:ln>
        </p:spPr>
      </p:pic>
    </p:spTree>
    <p:extLst>
      <p:ext uri="{BB962C8B-B14F-4D97-AF65-F5344CB8AC3E}">
        <p14:creationId xmlns="" xmlns:p14="http://schemas.microsoft.com/office/powerpoint/2010/main" val="2321319711"/>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260648"/>
            <a:ext cx="7499176" cy="1143000"/>
          </a:xfrm>
        </p:spPr>
        <p:txBody>
          <a:bodyPr>
            <a:normAutofit/>
          </a:bodyPr>
          <a:lstStyle/>
          <a:p>
            <a:pPr algn="ctr"/>
            <a:r>
              <a:rPr lang="it-IT" sz="2400" b="1" dirty="0" smtClean="0">
                <a:solidFill>
                  <a:schemeClr val="tx1"/>
                </a:solidFill>
                <a:effectLst/>
                <a:latin typeface="Times New Roman" pitchFamily="18" charset="0"/>
                <a:cs typeface="Times New Roman" pitchFamily="18" charset="0"/>
              </a:rPr>
              <a:t>Confronto con altre forme di aggregazione </a:t>
            </a:r>
            <a:endParaRPr lang="it-IT" sz="2400" b="1" dirty="0">
              <a:solidFill>
                <a:schemeClr val="tx1"/>
              </a:solidFill>
              <a:effectLst/>
              <a:latin typeface="Times New Roman" pitchFamily="18" charset="0"/>
              <a:cs typeface="Times New Roman" pitchFamily="18" charset="0"/>
            </a:endParaRPr>
          </a:p>
        </p:txBody>
      </p:sp>
      <p:sp>
        <p:nvSpPr>
          <p:cNvPr id="3" name="Segnaposto contenuto 2"/>
          <p:cNvSpPr>
            <a:spLocks noGrp="1"/>
          </p:cNvSpPr>
          <p:nvPr>
            <p:ph sz="quarter" idx="1"/>
          </p:nvPr>
        </p:nvSpPr>
        <p:spPr>
          <a:xfrm>
            <a:off x="1259632" y="1484784"/>
            <a:ext cx="7498080" cy="4968552"/>
          </a:xfrm>
        </p:spPr>
        <p:txBody>
          <a:bodyPr>
            <a:normAutofit/>
          </a:bodyPr>
          <a:lstStyle/>
          <a:p>
            <a:pPr marL="0" indent="0" algn="ctr">
              <a:buNone/>
            </a:pPr>
            <a:r>
              <a:rPr lang="it-IT" sz="2200" b="1" dirty="0" smtClean="0">
                <a:latin typeface="Times New Roman" pitchFamily="18" charset="0"/>
                <a:cs typeface="Times New Roman" pitchFamily="18" charset="0"/>
              </a:rPr>
              <a:t>La RETE è:</a:t>
            </a:r>
            <a:endParaRPr lang="it-IT" sz="2200" b="1" dirty="0">
              <a:latin typeface="Times New Roman" pitchFamily="18" charset="0"/>
              <a:cs typeface="Times New Roman" pitchFamily="18" charset="0"/>
            </a:endParaRPr>
          </a:p>
          <a:p>
            <a:pPr algn="just">
              <a:buFont typeface="Wingdings" pitchFamily="2" charset="2"/>
              <a:buChar char="ü"/>
            </a:pPr>
            <a:r>
              <a:rPr lang="it-IT" sz="1800" dirty="0" smtClean="0">
                <a:latin typeface="Times New Roman" pitchFamily="18" charset="0"/>
                <a:cs typeface="Times New Roman" pitchFamily="18" charset="0"/>
              </a:rPr>
              <a:t>una forma associativa leggera, che permette alle aziende di unirsi attorno ad un progetto comune mantenendo completa indipendenza;</a:t>
            </a:r>
          </a:p>
          <a:p>
            <a:pPr algn="just">
              <a:buFont typeface="Wingdings" pitchFamily="2" charset="2"/>
              <a:buChar char="ü"/>
            </a:pPr>
            <a:r>
              <a:rPr lang="it-IT" sz="1800" dirty="0" smtClean="0">
                <a:latin typeface="Times New Roman" pitchFamily="18" charset="0"/>
                <a:cs typeface="Times New Roman" pitchFamily="18" charset="0"/>
              </a:rPr>
              <a:t>finalizzata ad una alleanza strutturale, quindi non episodica (es. ATI), tutta centrata in iniziative che hanno l’esplicito obiettivo di incrementare la competitività delle aziende coinvolte;</a:t>
            </a:r>
          </a:p>
          <a:p>
            <a:pPr algn="just">
              <a:buFont typeface="Wingdings" pitchFamily="2" charset="2"/>
              <a:buChar char="ü"/>
            </a:pPr>
            <a:r>
              <a:rPr lang="it-IT" sz="1800" dirty="0" smtClean="0">
                <a:latin typeface="Times New Roman" pitchFamily="18" charset="0"/>
                <a:cs typeface="Times New Roman" pitchFamily="18" charset="0"/>
              </a:rPr>
              <a:t>una forma di aggregazione meno impegnativa, rispetto al caso di un consorzio, dove non è richiesta l’unificazione di una parte del proprio business con la conseguente rinuncia all’autonomia imprenditoriale;</a:t>
            </a:r>
          </a:p>
          <a:p>
            <a:pPr algn="just">
              <a:buFont typeface="Wingdings" pitchFamily="2" charset="2"/>
              <a:buChar char="ü"/>
            </a:pPr>
            <a:r>
              <a:rPr lang="it-IT" sz="1800" dirty="0" smtClean="0">
                <a:latin typeface="Times New Roman" pitchFamily="18" charset="0"/>
                <a:cs typeface="Times New Roman" pitchFamily="18" charset="0"/>
              </a:rPr>
              <a:t>a differenza di un distretto industriale, è regolamentata in modo preciso e può coinvolgere imprese in luoghi diversi e specializzazione diverse;</a:t>
            </a:r>
          </a:p>
          <a:p>
            <a:pPr algn="just">
              <a:buFont typeface="Wingdings" pitchFamily="2" charset="2"/>
              <a:buChar char="ü"/>
            </a:pPr>
            <a:r>
              <a:rPr lang="it-IT" sz="1800" dirty="0" smtClean="0">
                <a:latin typeface="Times New Roman" pitchFamily="18" charset="0"/>
                <a:cs typeface="Times New Roman" pitchFamily="18" charset="0"/>
              </a:rPr>
              <a:t>pone le imprese aderenti su un piano di parità;</a:t>
            </a:r>
          </a:p>
          <a:p>
            <a:pPr algn="just">
              <a:buFont typeface="Wingdings" pitchFamily="2" charset="2"/>
              <a:buChar char="ü"/>
            </a:pPr>
            <a:r>
              <a:rPr lang="it-IT" sz="1800" dirty="0" smtClean="0">
                <a:latin typeface="Times New Roman" pitchFamily="18" charset="0"/>
                <a:cs typeface="Times New Roman" pitchFamily="18" charset="0"/>
              </a:rPr>
              <a:t>la causa è lo scopo di accrescere la reciproca capacità innovativa e la competitività sul mercato. </a:t>
            </a:r>
          </a:p>
          <a:p>
            <a:pPr>
              <a:buFont typeface="Wingdings" pitchFamily="2" charset="2"/>
              <a:buChar char="ü"/>
            </a:pPr>
            <a:endParaRPr lang="it-IT" sz="22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7020272" y="6045936"/>
            <a:ext cx="1656184" cy="331524"/>
          </a:xfrm>
          <a:prstGeom prst="rect">
            <a:avLst/>
          </a:prstGeom>
          <a:noFill/>
          <a:ln w="9525">
            <a:noFill/>
            <a:miter lim="800000"/>
            <a:headEnd/>
            <a:tailEnd/>
          </a:ln>
        </p:spPr>
      </p:pic>
    </p:spTree>
    <p:extLst>
      <p:ext uri="{BB962C8B-B14F-4D97-AF65-F5344CB8AC3E}">
        <p14:creationId xmlns:p14="http://schemas.microsoft.com/office/powerpoint/2010/main" xmlns="" val="2627189941"/>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7704" y="548680"/>
            <a:ext cx="6089104" cy="562074"/>
          </a:xfrm>
        </p:spPr>
        <p:txBody>
          <a:bodyPr>
            <a:normAutofit/>
          </a:bodyPr>
          <a:lstStyle/>
          <a:p>
            <a:pPr algn="ctr"/>
            <a:r>
              <a:rPr lang="it-IT" sz="2400" b="1" dirty="0" smtClean="0">
                <a:solidFill>
                  <a:schemeClr val="tx1"/>
                </a:solidFill>
                <a:effectLst/>
                <a:latin typeface="Times New Roman" pitchFamily="18" charset="0"/>
                <a:cs typeface="Times New Roman" pitchFamily="18" charset="0"/>
              </a:rPr>
              <a:t>Sviluppo delle Reti di Impresa</a:t>
            </a:r>
            <a:endParaRPr lang="it-IT" sz="2400" b="1" dirty="0">
              <a:solidFill>
                <a:schemeClr val="tx1"/>
              </a:solidFill>
              <a:effectLst/>
              <a:latin typeface="Times New Roman" pitchFamily="18" charset="0"/>
              <a:cs typeface="Times New Roman" pitchFamily="18" charset="0"/>
            </a:endParaRPr>
          </a:p>
        </p:txBody>
      </p:sp>
      <p:sp>
        <p:nvSpPr>
          <p:cNvPr id="3" name="Segnaposto contenuto 2"/>
          <p:cNvSpPr>
            <a:spLocks noGrp="1"/>
          </p:cNvSpPr>
          <p:nvPr>
            <p:ph sz="quarter" idx="1"/>
          </p:nvPr>
        </p:nvSpPr>
        <p:spPr>
          <a:xfrm>
            <a:off x="1547664" y="1124744"/>
            <a:ext cx="7200800" cy="5184576"/>
          </a:xfrm>
        </p:spPr>
        <p:txBody>
          <a:bodyPr>
            <a:normAutofit fontScale="25000" lnSpcReduction="20000"/>
          </a:bodyPr>
          <a:lstStyle/>
          <a:p>
            <a:pPr>
              <a:buNone/>
            </a:pPr>
            <a:endParaRPr lang="it-IT" sz="7200" dirty="0" smtClean="0">
              <a:latin typeface="Times New Roman" pitchFamily="18" charset="0"/>
              <a:cs typeface="Times New Roman" pitchFamily="18" charset="0"/>
            </a:endParaRPr>
          </a:p>
          <a:p>
            <a:pPr>
              <a:buNone/>
            </a:pPr>
            <a:endParaRPr lang="it-IT" sz="7200" dirty="0" smtClean="0">
              <a:latin typeface="Times New Roman" pitchFamily="18" charset="0"/>
              <a:cs typeface="Times New Roman" pitchFamily="18" charset="0"/>
            </a:endParaRPr>
          </a:p>
          <a:p>
            <a:pPr>
              <a:buNone/>
            </a:pPr>
            <a:r>
              <a:rPr lang="it-IT" sz="7200" dirty="0" smtClean="0">
                <a:latin typeface="Times New Roman" pitchFamily="18" charset="0"/>
                <a:cs typeface="Times New Roman" pitchFamily="18" charset="0"/>
              </a:rPr>
              <a:t>A </a:t>
            </a:r>
            <a:r>
              <a:rPr lang="it-IT" sz="7200" b="1" dirty="0" smtClean="0">
                <a:latin typeface="Times New Roman" pitchFamily="18" charset="0"/>
                <a:cs typeface="Times New Roman" pitchFamily="18" charset="0"/>
              </a:rPr>
              <a:t>Settembre 2014 </a:t>
            </a:r>
            <a:endParaRPr lang="it-IT" sz="7200" dirty="0" smtClean="0">
              <a:latin typeface="Times New Roman" pitchFamily="18" charset="0"/>
              <a:cs typeface="Times New Roman" pitchFamily="18" charset="0"/>
            </a:endParaRPr>
          </a:p>
          <a:p>
            <a:pPr>
              <a:buFont typeface="Wingdings" pitchFamily="2" charset="2"/>
              <a:buChar char="ü"/>
            </a:pPr>
            <a:r>
              <a:rPr lang="it-IT" sz="7200" b="1" dirty="0" smtClean="0">
                <a:latin typeface="Times New Roman" pitchFamily="18" charset="0"/>
                <a:cs typeface="Times New Roman" pitchFamily="18" charset="0"/>
              </a:rPr>
              <a:t>1.728</a:t>
            </a:r>
            <a:r>
              <a:rPr lang="it-IT" sz="7200" dirty="0" smtClean="0">
                <a:latin typeface="Times New Roman" pitchFamily="18" charset="0"/>
                <a:cs typeface="Times New Roman" pitchFamily="18" charset="0"/>
              </a:rPr>
              <a:t> contratti di rete </a:t>
            </a:r>
          </a:p>
          <a:p>
            <a:pPr>
              <a:buFont typeface="Wingdings" pitchFamily="2" charset="2"/>
              <a:buChar char="ü"/>
            </a:pPr>
            <a:r>
              <a:rPr lang="it-IT" sz="7200" b="1" dirty="0" smtClean="0">
                <a:latin typeface="Times New Roman" pitchFamily="18" charset="0"/>
                <a:cs typeface="Times New Roman" pitchFamily="18" charset="0"/>
              </a:rPr>
              <a:t>8.646 </a:t>
            </a:r>
            <a:r>
              <a:rPr lang="it-IT" sz="7200" dirty="0" smtClean="0">
                <a:latin typeface="Times New Roman" pitchFamily="18" charset="0"/>
                <a:cs typeface="Times New Roman" pitchFamily="18" charset="0"/>
              </a:rPr>
              <a:t>imprese coinvolte </a:t>
            </a:r>
          </a:p>
          <a:p>
            <a:pPr>
              <a:buFont typeface="Wingdings" pitchFamily="2" charset="2"/>
              <a:buChar char="ü"/>
            </a:pPr>
            <a:r>
              <a:rPr lang="it-IT" sz="7200" dirty="0" smtClean="0">
                <a:latin typeface="Times New Roman" pitchFamily="18" charset="0"/>
                <a:cs typeface="Times New Roman" pitchFamily="18" charset="0"/>
              </a:rPr>
              <a:t>Tutte le Province e Regioni </a:t>
            </a:r>
          </a:p>
          <a:p>
            <a:pPr marL="0" indent="0">
              <a:buNone/>
            </a:pPr>
            <a:endParaRPr lang="it-IT" sz="7200" dirty="0" smtClean="0">
              <a:latin typeface="Times New Roman" pitchFamily="18" charset="0"/>
              <a:cs typeface="Times New Roman" pitchFamily="18" charset="0"/>
            </a:endParaRPr>
          </a:p>
          <a:p>
            <a:pPr algn="just">
              <a:buNone/>
            </a:pPr>
            <a:endParaRPr lang="it-IT" sz="7200" b="1" dirty="0" smtClean="0">
              <a:latin typeface="Times New Roman" pitchFamily="18" charset="0"/>
              <a:cs typeface="Times New Roman" pitchFamily="18" charset="0"/>
            </a:endParaRPr>
          </a:p>
          <a:p>
            <a:pPr algn="just">
              <a:buNone/>
            </a:pPr>
            <a:endParaRPr lang="it-IT" sz="7200" b="1" dirty="0" smtClean="0">
              <a:latin typeface="Times New Roman" pitchFamily="18" charset="0"/>
              <a:cs typeface="Times New Roman" pitchFamily="18" charset="0"/>
            </a:endParaRPr>
          </a:p>
          <a:p>
            <a:pPr algn="just">
              <a:buNone/>
            </a:pPr>
            <a:r>
              <a:rPr lang="it-IT" sz="7200" b="1" dirty="0" smtClean="0">
                <a:latin typeface="Times New Roman" pitchFamily="18" charset="0"/>
                <a:cs typeface="Times New Roman" pitchFamily="18" charset="0"/>
              </a:rPr>
              <a:t>Settore Agroalimentare</a:t>
            </a:r>
          </a:p>
          <a:p>
            <a:pPr algn="just">
              <a:buFont typeface="Wingdings" pitchFamily="2" charset="2"/>
              <a:buChar char="ü"/>
            </a:pPr>
            <a:r>
              <a:rPr lang="it-IT" sz="7200" b="1" dirty="0" smtClean="0">
                <a:latin typeface="Times New Roman" pitchFamily="18" charset="0"/>
                <a:cs typeface="Times New Roman" pitchFamily="18" charset="0"/>
              </a:rPr>
              <a:t>185</a:t>
            </a:r>
            <a:r>
              <a:rPr lang="it-IT" sz="7200" dirty="0" smtClean="0">
                <a:latin typeface="Times New Roman" pitchFamily="18" charset="0"/>
                <a:cs typeface="Times New Roman" pitchFamily="18" charset="0"/>
              </a:rPr>
              <a:t> </a:t>
            </a:r>
            <a:r>
              <a:rPr lang="it-IT" sz="7200" b="1" dirty="0" smtClean="0">
                <a:latin typeface="Times New Roman" pitchFamily="18" charset="0"/>
                <a:cs typeface="Times New Roman" pitchFamily="18" charset="0"/>
              </a:rPr>
              <a:t>contratti di rete </a:t>
            </a:r>
            <a:endParaRPr lang="it-IT" sz="7200" dirty="0">
              <a:latin typeface="Times New Roman" pitchFamily="18" charset="0"/>
              <a:cs typeface="Times New Roman" pitchFamily="18" charset="0"/>
            </a:endParaRPr>
          </a:p>
          <a:p>
            <a:pPr algn="just">
              <a:buFont typeface="Wingdings" pitchFamily="2" charset="2"/>
              <a:buChar char="ü"/>
            </a:pPr>
            <a:r>
              <a:rPr lang="it-IT" sz="7200" b="1" dirty="0" smtClean="0">
                <a:latin typeface="Times New Roman" pitchFamily="18" charset="0"/>
                <a:cs typeface="Times New Roman" pitchFamily="18" charset="0"/>
              </a:rPr>
              <a:t>670 imprese</a:t>
            </a:r>
            <a:r>
              <a:rPr lang="it-IT" sz="7200" dirty="0" smtClean="0">
                <a:latin typeface="Times New Roman" pitchFamily="18" charset="0"/>
                <a:cs typeface="Times New Roman" pitchFamily="18" charset="0"/>
              </a:rPr>
              <a:t>:</a:t>
            </a:r>
          </a:p>
          <a:p>
            <a:pPr algn="just">
              <a:buFont typeface="Wingdings" pitchFamily="2" charset="2"/>
              <a:buChar char="ü"/>
            </a:pPr>
            <a:r>
              <a:rPr lang="it-IT" sz="7200" b="1" dirty="0" smtClean="0">
                <a:latin typeface="Times New Roman" pitchFamily="18" charset="0"/>
                <a:cs typeface="Times New Roman" pitchFamily="18" charset="0"/>
              </a:rPr>
              <a:t>368 agricole</a:t>
            </a:r>
          </a:p>
          <a:p>
            <a:pPr algn="just">
              <a:buFont typeface="Wingdings" pitchFamily="2" charset="2"/>
              <a:buChar char="ü"/>
            </a:pPr>
            <a:r>
              <a:rPr lang="it-IT" sz="7200" b="1" dirty="0" smtClean="0">
                <a:latin typeface="Times New Roman" pitchFamily="18" charset="0"/>
                <a:cs typeface="Times New Roman" pitchFamily="18" charset="0"/>
              </a:rPr>
              <a:t>302 manifatturiere</a:t>
            </a:r>
            <a:endParaRPr lang="it-IT" sz="7200" dirty="0" smtClean="0">
              <a:latin typeface="Times New Roman" pitchFamily="18" charset="0"/>
              <a:cs typeface="Times New Roman" pitchFamily="18" charset="0"/>
            </a:endParaRPr>
          </a:p>
          <a:p>
            <a:pPr algn="just">
              <a:buNone/>
            </a:pPr>
            <a:endParaRPr lang="it-IT" sz="9600" dirty="0" smtClean="0">
              <a:latin typeface="Times New Roman" pitchFamily="18" charset="0"/>
              <a:cs typeface="Times New Roman" pitchFamily="18" charset="0"/>
            </a:endParaRPr>
          </a:p>
          <a:p>
            <a:pPr marL="0" indent="0" algn="r">
              <a:buNone/>
            </a:pPr>
            <a:endParaRPr lang="it-IT" sz="6400" dirty="0" smtClean="0">
              <a:latin typeface="Times New Roman" pitchFamily="18" charset="0"/>
              <a:cs typeface="Times New Roman" pitchFamily="18" charset="0"/>
            </a:endParaRPr>
          </a:p>
          <a:p>
            <a:pPr marL="0" indent="0" algn="r">
              <a:buNone/>
            </a:pPr>
            <a:endParaRPr lang="it-IT" sz="6400" dirty="0" smtClean="0">
              <a:latin typeface="Times New Roman" pitchFamily="18" charset="0"/>
              <a:cs typeface="Times New Roman" pitchFamily="18" charset="0"/>
            </a:endParaRPr>
          </a:p>
          <a:p>
            <a:pPr>
              <a:buFont typeface="Wingdings" pitchFamily="2" charset="2"/>
              <a:buChar char="ü"/>
            </a:pPr>
            <a:endParaRPr lang="it-IT" sz="9200" dirty="0" smtClean="0">
              <a:latin typeface="Times New Roman" pitchFamily="18" charset="0"/>
              <a:cs typeface="Times New Roman" pitchFamily="18" charset="0"/>
            </a:endParaRPr>
          </a:p>
          <a:p>
            <a:pPr>
              <a:buFont typeface="Wingdings" pitchFamily="2" charset="2"/>
              <a:buChar char="ü"/>
            </a:pPr>
            <a:endParaRPr lang="it-IT" sz="9200" dirty="0" smtClean="0">
              <a:latin typeface="Times New Roman" pitchFamily="18" charset="0"/>
              <a:cs typeface="Times New Roman" pitchFamily="18" charset="0"/>
            </a:endParaRPr>
          </a:p>
          <a:p>
            <a:pPr marL="0" indent="0">
              <a:buNone/>
            </a:pPr>
            <a:r>
              <a:rPr lang="it-IT" sz="9200" dirty="0" smtClean="0">
                <a:latin typeface="Times New Roman" pitchFamily="18" charset="0"/>
                <a:cs typeface="Times New Roman" pitchFamily="18" charset="0"/>
              </a:rPr>
              <a:t> </a:t>
            </a:r>
          </a:p>
          <a:p>
            <a:pPr>
              <a:buNone/>
            </a:pPr>
            <a:r>
              <a:rPr lang="it-IT" sz="9200" dirty="0" smtClean="0">
                <a:latin typeface="Times New Roman" pitchFamily="18" charset="0"/>
                <a:cs typeface="Times New Roman" pitchFamily="18" charset="0"/>
              </a:rPr>
              <a:t>    </a:t>
            </a:r>
          </a:p>
          <a:p>
            <a:pPr>
              <a:buNone/>
            </a:pPr>
            <a:endParaRPr lang="it-IT"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srcRect/>
          <a:stretch>
            <a:fillRect/>
          </a:stretch>
        </p:blipFill>
        <p:spPr bwMode="auto">
          <a:xfrm>
            <a:off x="7236296" y="5949280"/>
            <a:ext cx="1296144" cy="284163"/>
          </a:xfrm>
          <a:prstGeom prst="rect">
            <a:avLst/>
          </a:prstGeom>
          <a:noFill/>
          <a:ln w="9525">
            <a:noFill/>
            <a:miter lim="800000"/>
            <a:headEnd/>
            <a:tailEnd/>
          </a:ln>
        </p:spPr>
      </p:pic>
      <p:graphicFrame>
        <p:nvGraphicFramePr>
          <p:cNvPr id="9" name="Tabella 8"/>
          <p:cNvGraphicFramePr>
            <a:graphicFrameLocks noGrp="1"/>
          </p:cNvGraphicFramePr>
          <p:nvPr/>
        </p:nvGraphicFramePr>
        <p:xfrm>
          <a:off x="5580112" y="1412776"/>
          <a:ext cx="2520280" cy="4091774"/>
        </p:xfrm>
        <a:graphic>
          <a:graphicData uri="http://schemas.openxmlformats.org/drawingml/2006/table">
            <a:tbl>
              <a:tblPr/>
              <a:tblGrid>
                <a:gridCol w="1530722"/>
                <a:gridCol w="989558"/>
              </a:tblGrid>
              <a:tr h="160257">
                <a:tc>
                  <a:txBody>
                    <a:bodyPr/>
                    <a:lstStyle/>
                    <a:p>
                      <a:pPr algn="ctr" fontAlgn="b"/>
                      <a:r>
                        <a:rPr lang="it-IT" sz="1000" b="1" i="0" u="none" strike="noStrike" dirty="0">
                          <a:solidFill>
                            <a:srgbClr val="000000"/>
                          </a:solidFill>
                          <a:latin typeface="Times New Roman"/>
                        </a:rPr>
                        <a:t>Regione </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a:solidFill>
                            <a:srgbClr val="000000"/>
                          </a:solidFill>
                          <a:latin typeface="Times New Roman"/>
                        </a:rPr>
                        <a:t>Imprese</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a:solidFill>
                            <a:srgbClr val="000000"/>
                          </a:solidFill>
                          <a:latin typeface="Times New Roman"/>
                        </a:rPr>
                        <a:t>Abruzzo</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570</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a:solidFill>
                            <a:srgbClr val="000000"/>
                          </a:solidFill>
                          <a:latin typeface="Times New Roman"/>
                        </a:rPr>
                        <a:t>Basilicata</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133</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dirty="0">
                          <a:solidFill>
                            <a:srgbClr val="000000"/>
                          </a:solidFill>
                          <a:latin typeface="Times New Roman"/>
                        </a:rPr>
                        <a:t>Calabria</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168</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a:solidFill>
                            <a:srgbClr val="000000"/>
                          </a:solidFill>
                          <a:latin typeface="Times New Roman"/>
                        </a:rPr>
                        <a:t>Campania</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338</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184">
                <a:tc>
                  <a:txBody>
                    <a:bodyPr/>
                    <a:lstStyle/>
                    <a:p>
                      <a:pPr algn="l" fontAlgn="b"/>
                      <a:r>
                        <a:rPr lang="it-IT" sz="1000" b="1" i="0" u="none" strike="noStrike" dirty="0">
                          <a:solidFill>
                            <a:srgbClr val="000000"/>
                          </a:solidFill>
                          <a:latin typeface="Times New Roman"/>
                        </a:rPr>
                        <a:t>Emilia Romagna</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algn="r" fontAlgn="b"/>
                      <a:r>
                        <a:rPr lang="it-IT" sz="1000" b="1" i="0" u="none" strike="noStrike" dirty="0">
                          <a:solidFill>
                            <a:srgbClr val="000000"/>
                          </a:solidFill>
                          <a:latin typeface="Times New Roman"/>
                        </a:rPr>
                        <a:t>1090</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lumOff val="75000"/>
                      </a:schemeClr>
                    </a:solidFill>
                  </a:tcPr>
                </a:tc>
              </a:tr>
              <a:tr h="446504">
                <a:tc>
                  <a:txBody>
                    <a:bodyPr/>
                    <a:lstStyle/>
                    <a:p>
                      <a:pPr algn="l" fontAlgn="b"/>
                      <a:r>
                        <a:rPr lang="it-IT" sz="1000" b="1" i="0" u="none" strike="noStrike">
                          <a:solidFill>
                            <a:srgbClr val="000000"/>
                          </a:solidFill>
                          <a:latin typeface="Times New Roman"/>
                        </a:rPr>
                        <a:t>Friuli Venezia Giulia</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181</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a:solidFill>
                            <a:srgbClr val="000000"/>
                          </a:solidFill>
                          <a:latin typeface="Times New Roman"/>
                        </a:rPr>
                        <a:t>Lazio</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600</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a:solidFill>
                            <a:srgbClr val="000000"/>
                          </a:solidFill>
                          <a:latin typeface="Times New Roman"/>
                        </a:rPr>
                        <a:t>Liguria</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151</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dirty="0">
                          <a:solidFill>
                            <a:srgbClr val="000000"/>
                          </a:solidFill>
                          <a:latin typeface="Times New Roman"/>
                        </a:rPr>
                        <a:t>Lombardia</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algn="r" fontAlgn="b"/>
                      <a:r>
                        <a:rPr lang="it-IT" sz="1000" b="1" i="0" u="none" strike="noStrike" dirty="0">
                          <a:solidFill>
                            <a:srgbClr val="000000"/>
                          </a:solidFill>
                          <a:latin typeface="Times New Roman"/>
                        </a:rPr>
                        <a:t>1.964</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lumOff val="75000"/>
                      </a:schemeClr>
                    </a:solidFill>
                  </a:tcPr>
                </a:tc>
              </a:tr>
              <a:tr h="158429">
                <a:tc>
                  <a:txBody>
                    <a:bodyPr/>
                    <a:lstStyle/>
                    <a:p>
                      <a:pPr algn="l" fontAlgn="b"/>
                      <a:r>
                        <a:rPr lang="it-IT" sz="1000" b="1" i="0" u="none" strike="noStrike">
                          <a:solidFill>
                            <a:srgbClr val="000000"/>
                          </a:solidFill>
                          <a:latin typeface="Times New Roman"/>
                        </a:rPr>
                        <a:t>Marche</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325</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dirty="0">
                          <a:solidFill>
                            <a:srgbClr val="000000"/>
                          </a:solidFill>
                          <a:latin typeface="Times New Roman"/>
                        </a:rPr>
                        <a:t>Molise</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35</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a:solidFill>
                            <a:srgbClr val="000000"/>
                          </a:solidFill>
                          <a:latin typeface="Times New Roman"/>
                        </a:rPr>
                        <a:t>Piemonte</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370</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a:solidFill>
                            <a:srgbClr val="000000"/>
                          </a:solidFill>
                          <a:latin typeface="Times New Roman"/>
                        </a:rPr>
                        <a:t>Puglia </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423</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a:solidFill>
                            <a:srgbClr val="000000"/>
                          </a:solidFill>
                          <a:latin typeface="Times New Roman"/>
                        </a:rPr>
                        <a:t>Sardegna</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260</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a:solidFill>
                            <a:srgbClr val="000000"/>
                          </a:solidFill>
                          <a:latin typeface="Times New Roman"/>
                        </a:rPr>
                        <a:t>Sicilia</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157</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dirty="0">
                          <a:solidFill>
                            <a:srgbClr val="000000"/>
                          </a:solidFill>
                          <a:latin typeface="Times New Roman"/>
                        </a:rPr>
                        <a:t>Toscana</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lumOff val="75000"/>
                      </a:schemeClr>
                    </a:solidFill>
                  </a:tcPr>
                </a:tc>
                <a:tc>
                  <a:txBody>
                    <a:bodyPr/>
                    <a:lstStyle/>
                    <a:p>
                      <a:pPr algn="r" fontAlgn="b"/>
                      <a:r>
                        <a:rPr lang="it-IT" sz="1000" b="1" i="0" u="none" strike="noStrike" dirty="0">
                          <a:solidFill>
                            <a:srgbClr val="000000"/>
                          </a:solidFill>
                          <a:latin typeface="Times New Roman"/>
                        </a:rPr>
                        <a:t>891</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lumOff val="75000"/>
                      </a:schemeClr>
                    </a:solidFill>
                  </a:tcPr>
                </a:tc>
              </a:tr>
              <a:tr h="300184">
                <a:tc>
                  <a:txBody>
                    <a:bodyPr/>
                    <a:lstStyle/>
                    <a:p>
                      <a:pPr algn="l" fontAlgn="b"/>
                      <a:r>
                        <a:rPr lang="it-IT" sz="1000" b="1" i="0" u="none" strike="noStrike" dirty="0">
                          <a:solidFill>
                            <a:srgbClr val="000000"/>
                          </a:solidFill>
                          <a:latin typeface="Times New Roman"/>
                        </a:rPr>
                        <a:t>Trentino Alto </a:t>
                      </a:r>
                      <a:r>
                        <a:rPr lang="it-IT" sz="1000" b="1" i="0" u="none" strike="noStrike" dirty="0" err="1">
                          <a:solidFill>
                            <a:srgbClr val="000000"/>
                          </a:solidFill>
                          <a:latin typeface="Times New Roman"/>
                        </a:rPr>
                        <a:t>adige</a:t>
                      </a:r>
                      <a:endParaRPr lang="it-IT" sz="1000" b="1" i="0" u="none" strike="noStrike" dirty="0">
                        <a:solidFill>
                          <a:srgbClr val="000000"/>
                        </a:solidFill>
                        <a:latin typeface="Times New Roman"/>
                      </a:endParaRP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101</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a:solidFill>
                            <a:srgbClr val="000000"/>
                          </a:solidFill>
                          <a:latin typeface="Times New Roman"/>
                        </a:rPr>
                        <a:t>Umbria</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197</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a:solidFill>
                            <a:srgbClr val="000000"/>
                          </a:solidFill>
                          <a:latin typeface="Times New Roman"/>
                        </a:rPr>
                        <a:t>Valle d'Aosta</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3</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a:solidFill>
                            <a:srgbClr val="000000"/>
                          </a:solidFill>
                          <a:latin typeface="Times New Roman"/>
                        </a:rPr>
                        <a:t>Veneto</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latin typeface="Times New Roman"/>
                        </a:rPr>
                        <a:t>689</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29">
                <a:tc>
                  <a:txBody>
                    <a:bodyPr/>
                    <a:lstStyle/>
                    <a:p>
                      <a:pPr algn="l" fontAlgn="b"/>
                      <a:r>
                        <a:rPr lang="it-IT" sz="1000" b="1" i="0" u="none" strike="noStrike" dirty="0">
                          <a:solidFill>
                            <a:srgbClr val="000000"/>
                          </a:solidFill>
                          <a:latin typeface="Times New Roman"/>
                        </a:rPr>
                        <a:t>Totale</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it-IT" sz="1000" b="1" i="0" u="none" strike="noStrike" dirty="0">
                          <a:solidFill>
                            <a:srgbClr val="000000"/>
                          </a:solidFill>
                          <a:latin typeface="Times New Roman"/>
                        </a:rPr>
                        <a:t>8646</a:t>
                      </a:r>
                    </a:p>
                  </a:txBody>
                  <a:tcPr marL="7858" marR="7858" marT="7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19672" y="620688"/>
            <a:ext cx="6908304" cy="1800200"/>
          </a:xfrm>
        </p:spPr>
        <p:txBody>
          <a:bodyPr>
            <a:normAutofit fontScale="90000"/>
          </a:bodyPr>
          <a:lstStyle/>
          <a:p>
            <a:pPr algn="ctr"/>
            <a:r>
              <a:rPr lang="it-IT" sz="3100" b="1" i="1" dirty="0" smtClean="0">
                <a:latin typeface="+mn-lt"/>
              </a:rPr>
              <a:t/>
            </a:r>
            <a:br>
              <a:rPr lang="it-IT" sz="3100" b="1" i="1" dirty="0" smtClean="0">
                <a:latin typeface="+mn-lt"/>
              </a:rPr>
            </a:br>
            <a:r>
              <a:rPr lang="it-IT" sz="3100" b="1" i="1" dirty="0">
                <a:latin typeface="+mn-lt"/>
              </a:rPr>
              <a:t/>
            </a:r>
            <a:br>
              <a:rPr lang="it-IT" sz="3100" b="1" i="1" dirty="0">
                <a:latin typeface="+mn-lt"/>
              </a:rPr>
            </a:br>
            <a:r>
              <a:rPr lang="it-IT" sz="3100" b="1" i="1" dirty="0" smtClean="0">
                <a:latin typeface="+mn-lt"/>
              </a:rPr>
              <a:t/>
            </a:r>
            <a:br>
              <a:rPr lang="it-IT" sz="3100" b="1" i="1" dirty="0" smtClean="0">
                <a:latin typeface="+mn-lt"/>
              </a:rPr>
            </a:br>
            <a:r>
              <a:rPr lang="it-IT" sz="3100" b="1" i="1" dirty="0">
                <a:latin typeface="+mn-lt"/>
              </a:rPr>
              <a:t/>
            </a:r>
            <a:br>
              <a:rPr lang="it-IT" sz="3100" b="1" i="1" dirty="0">
                <a:latin typeface="+mn-lt"/>
              </a:rPr>
            </a:br>
            <a:r>
              <a:rPr lang="it-IT" sz="3100" b="1" i="1" dirty="0" smtClean="0">
                <a:latin typeface="+mn-lt"/>
              </a:rPr>
              <a:t/>
            </a:r>
            <a:br>
              <a:rPr lang="it-IT" sz="3100" b="1" i="1" dirty="0" smtClean="0">
                <a:latin typeface="+mn-lt"/>
              </a:rPr>
            </a:br>
            <a:r>
              <a:rPr lang="it-IT" sz="3100" b="1" i="1" dirty="0" smtClean="0">
                <a:latin typeface="+mn-lt"/>
              </a:rPr>
              <a:t/>
            </a:r>
            <a:br>
              <a:rPr lang="it-IT" sz="3100" b="1" i="1" dirty="0" smtClean="0">
                <a:latin typeface="+mn-lt"/>
              </a:rPr>
            </a:br>
            <a:r>
              <a:rPr lang="it-IT" sz="3100" b="1" i="1" dirty="0">
                <a:latin typeface="+mn-lt"/>
              </a:rPr>
              <a:t/>
            </a:r>
            <a:br>
              <a:rPr lang="it-IT" sz="3100" b="1" i="1" dirty="0">
                <a:latin typeface="+mn-lt"/>
              </a:rPr>
            </a:br>
            <a:r>
              <a:rPr lang="it-IT" sz="3100" b="1" i="1" dirty="0" smtClean="0">
                <a:latin typeface="+mn-lt"/>
              </a:rPr>
              <a:t/>
            </a:r>
            <a:br>
              <a:rPr lang="it-IT" sz="3100" b="1" i="1" dirty="0" smtClean="0">
                <a:latin typeface="+mn-lt"/>
              </a:rPr>
            </a:br>
            <a:r>
              <a:rPr lang="it-IT" sz="3100" b="1" i="1" dirty="0" smtClean="0">
                <a:latin typeface="+mn-lt"/>
              </a:rPr>
              <a:t/>
            </a:r>
            <a:br>
              <a:rPr lang="it-IT" sz="3100" b="1" i="1" dirty="0" smtClean="0">
                <a:latin typeface="+mn-lt"/>
              </a:rPr>
            </a:br>
            <a:r>
              <a:rPr lang="it-IT" sz="2700" b="1" i="1" dirty="0" smtClean="0">
                <a:effectLst/>
                <a:latin typeface="Times New Roman" pitchFamily="18" charset="0"/>
                <a:cs typeface="Times New Roman" pitchFamily="18" charset="0"/>
              </a:rPr>
              <a:t>Maria Cristina D’Arienzo</a:t>
            </a:r>
            <a:br>
              <a:rPr lang="it-IT" sz="2700" b="1" i="1" dirty="0" smtClean="0">
                <a:effectLst/>
                <a:latin typeface="Times New Roman" pitchFamily="18" charset="0"/>
                <a:cs typeface="Times New Roman" pitchFamily="18" charset="0"/>
              </a:rPr>
            </a:br>
            <a:r>
              <a:rPr lang="it-IT" sz="2700" b="1" i="1" dirty="0" smtClean="0">
                <a:effectLst/>
                <a:latin typeface="Times New Roman" pitchFamily="18" charset="0"/>
                <a:cs typeface="Times New Roman" pitchFamily="18" charset="0"/>
              </a:rPr>
              <a:t>Reti di Impresa</a:t>
            </a:r>
            <a:r>
              <a:rPr lang="it-IT" sz="2700" b="1" i="1" dirty="0">
                <a:effectLst/>
                <a:latin typeface="Times New Roman" pitchFamily="18" charset="0"/>
                <a:cs typeface="Times New Roman" pitchFamily="18" charset="0"/>
              </a:rPr>
              <a:t/>
            </a:r>
            <a:br>
              <a:rPr lang="it-IT" sz="2700" b="1" i="1" dirty="0">
                <a:effectLst/>
                <a:latin typeface="Times New Roman" pitchFamily="18" charset="0"/>
                <a:cs typeface="Times New Roman" pitchFamily="18" charset="0"/>
              </a:rPr>
            </a:br>
            <a:r>
              <a:rPr lang="it-IT" sz="2700" b="1" i="1" dirty="0" smtClean="0">
                <a:solidFill>
                  <a:schemeClr val="tx1"/>
                </a:solidFill>
                <a:effectLst/>
                <a:latin typeface="Times New Roman" pitchFamily="18" charset="0"/>
                <a:cs typeface="Times New Roman" pitchFamily="18" charset="0"/>
                <a:hlinkClick r:id="rId3"/>
              </a:rPr>
              <a:t>mc.darienzo@confagricoltura.it</a:t>
            </a:r>
            <a:r>
              <a:rPr lang="it-IT" sz="2700" b="1" i="1" dirty="0" smtClean="0">
                <a:solidFill>
                  <a:schemeClr val="tx1"/>
                </a:solidFill>
                <a:effectLst/>
                <a:latin typeface="Times New Roman" pitchFamily="18" charset="0"/>
                <a:cs typeface="Times New Roman" pitchFamily="18" charset="0"/>
              </a:rPr>
              <a:t/>
            </a:r>
            <a:br>
              <a:rPr lang="it-IT" sz="2700" b="1" i="1" dirty="0" smtClean="0">
                <a:solidFill>
                  <a:schemeClr val="tx1"/>
                </a:solidFill>
                <a:effectLst/>
                <a:latin typeface="Times New Roman" pitchFamily="18" charset="0"/>
                <a:cs typeface="Times New Roman" pitchFamily="18" charset="0"/>
              </a:rPr>
            </a:br>
            <a:r>
              <a:rPr lang="it-IT" sz="2700" b="1" i="1" dirty="0" smtClean="0">
                <a:solidFill>
                  <a:schemeClr val="tx1"/>
                </a:solidFill>
                <a:effectLst/>
                <a:latin typeface="Times New Roman" pitchFamily="18" charset="0"/>
                <a:cs typeface="Times New Roman" pitchFamily="18" charset="0"/>
              </a:rPr>
              <a:t/>
            </a:r>
            <a:br>
              <a:rPr lang="it-IT" sz="2700" b="1" i="1" dirty="0" smtClean="0">
                <a:solidFill>
                  <a:schemeClr val="tx1"/>
                </a:solidFill>
                <a:effectLst/>
                <a:latin typeface="Times New Roman" pitchFamily="18" charset="0"/>
                <a:cs typeface="Times New Roman" pitchFamily="18" charset="0"/>
              </a:rPr>
            </a:br>
            <a:r>
              <a:rPr lang="it-IT" sz="2700" b="1" i="1" dirty="0" smtClean="0">
                <a:effectLst/>
                <a:latin typeface="Times New Roman" pitchFamily="18" charset="0"/>
                <a:cs typeface="Times New Roman" pitchFamily="18" charset="0"/>
              </a:rPr>
              <a:t>Grazie per l’Attenzione</a:t>
            </a:r>
            <a:endParaRPr lang="it-IT" sz="2700" b="1" i="1" dirty="0">
              <a:effectLst/>
              <a:latin typeface="Times New Roman" pitchFamily="18" charset="0"/>
              <a:cs typeface="Times New Roman" pitchFamily="18" charset="0"/>
            </a:endParaRPr>
          </a:p>
        </p:txBody>
      </p:sp>
      <p:pic>
        <p:nvPicPr>
          <p:cNvPr id="3" name="Immagine 2" descr="2013-05-08_152928.png"/>
          <p:cNvPicPr>
            <a:picLocks noChangeAspect="1"/>
          </p:cNvPicPr>
          <p:nvPr/>
        </p:nvPicPr>
        <p:blipFill>
          <a:blip r:embed="rId4" cstate="print"/>
          <a:stretch>
            <a:fillRect/>
          </a:stretch>
        </p:blipFill>
        <p:spPr>
          <a:xfrm>
            <a:off x="0" y="3140968"/>
            <a:ext cx="9144000" cy="4221088"/>
          </a:xfrm>
          <a:prstGeom prst="rect">
            <a:avLst/>
          </a:prstGeom>
        </p:spPr>
      </p:pic>
      <p:pic>
        <p:nvPicPr>
          <p:cNvPr id="4" name="Immagine 9" descr="logo def pantone n. 356 e 123.jpg"/>
          <p:cNvPicPr>
            <a:picLocks noChangeAspect="1"/>
          </p:cNvPicPr>
          <p:nvPr/>
        </p:nvPicPr>
        <p:blipFill>
          <a:blip r:embed="rId5" cstate="print"/>
          <a:srcRect/>
          <a:stretch>
            <a:fillRect/>
          </a:stretch>
        </p:blipFill>
        <p:spPr bwMode="auto">
          <a:xfrm>
            <a:off x="5995836" y="6237313"/>
            <a:ext cx="2968752" cy="6206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274638"/>
            <a:ext cx="7571184" cy="778098"/>
          </a:xfrm>
        </p:spPr>
        <p:txBody>
          <a:bodyPr>
            <a:normAutofit/>
          </a:bodyPr>
          <a:lstStyle/>
          <a:p>
            <a:pPr algn="ctr"/>
            <a:r>
              <a:rPr lang="it-IT" sz="3200" b="1" dirty="0" smtClean="0"/>
              <a:t>     </a:t>
            </a:r>
            <a:r>
              <a:rPr lang="it-IT" sz="2400" b="1" dirty="0" smtClean="0">
                <a:effectLst/>
                <a:latin typeface="Times New Roman" pitchFamily="18" charset="0"/>
                <a:cs typeface="Times New Roman" pitchFamily="18" charset="0"/>
              </a:rPr>
              <a:t>Le parti del contratto</a:t>
            </a:r>
            <a:endParaRPr lang="it-IT" sz="2400" b="1" dirty="0">
              <a:effectLst/>
              <a:latin typeface="Times New Roman" pitchFamily="18" charset="0"/>
              <a:cs typeface="Times New Roman" pitchFamily="18" charset="0"/>
            </a:endParaRPr>
          </a:p>
        </p:txBody>
      </p:sp>
      <p:pic>
        <p:nvPicPr>
          <p:cNvPr id="16" name="Picture 18" descr="http://t0.gstatic.com/images?q=tbn:ANd9GcS-MEBjN5OXB5ioisv8ma2TpQLiZZMTImZrShluvwNLPITuVx9ztXJxOAcFTw"/>
          <p:cNvPicPr>
            <a:picLocks noGrp="1" noChangeAspect="1" noChangeArrowheads="1"/>
          </p:cNvPicPr>
          <p:nvPr>
            <p:ph idx="1"/>
          </p:nvPr>
        </p:nvPicPr>
        <p:blipFill>
          <a:blip r:embed="rId3" cstate="print"/>
          <a:srcRect/>
          <a:stretch>
            <a:fillRect/>
          </a:stretch>
        </p:blipFill>
        <p:spPr bwMode="auto">
          <a:xfrm>
            <a:off x="7884368" y="3068960"/>
            <a:ext cx="1004546" cy="756179"/>
          </a:xfrm>
          <a:prstGeom prst="rect">
            <a:avLst/>
          </a:prstGeom>
          <a:noFill/>
        </p:spPr>
      </p:pic>
      <p:pic>
        <p:nvPicPr>
          <p:cNvPr id="4" name="Picture 3"/>
          <p:cNvPicPr>
            <a:picLocks noChangeAspect="1" noChangeArrowheads="1"/>
          </p:cNvPicPr>
          <p:nvPr/>
        </p:nvPicPr>
        <p:blipFill>
          <a:blip r:embed="rId4" cstate="print"/>
          <a:srcRect/>
          <a:stretch>
            <a:fillRect/>
          </a:stretch>
        </p:blipFill>
        <p:spPr bwMode="auto">
          <a:xfrm>
            <a:off x="7304382" y="6237312"/>
            <a:ext cx="1444082" cy="356171"/>
          </a:xfrm>
          <a:prstGeom prst="rect">
            <a:avLst/>
          </a:prstGeom>
          <a:noFill/>
          <a:ln w="9525">
            <a:noFill/>
            <a:miter lim="800000"/>
            <a:headEnd/>
            <a:tailEnd/>
          </a:ln>
        </p:spPr>
      </p:pic>
      <p:sp>
        <p:nvSpPr>
          <p:cNvPr id="20482" name="AutoShape 2" descr="data:image/jpeg;base64,/9j/4AAQSkZJRgABAQAAAQABAAD/2wCEAAkGBhISERQUEBQUFBQVFBUVFBQVFRYYFBQUFxQWFBQVFRQYHCYeFxwjGhQUIC8gIycpLCwsFR4xNTAqNSYrLCkBCQoKDgwOGg8PGi4iHx8sLCwpLCosMiosLCwsKSwsLCwsLC4sKSwsLCksLCwsLCksKSwsKSksKSksLCwsLCwpKf/AABEIAOEA4QMBIgACEQEDEQH/xAAcAAABBQEBAQAAAAAAAAAAAAAAAwQFBgcBAgj/xABWEAABAwIDAwcFBxAGCQUAAAABAAIDBBEFEiEGMUEHEyJRYXGxFDKBkaFCcrLBwtHSFRYjJUNSVGKCg5KTlKLT8BckM0RkdAg1RVOEo7PD4SY0Y6Ti/8QAGwEAAgMBAQEAAAAAAAAAAAAAAAQBAgMFBgf/xAA3EQACAQMCAwYEBQIHAQAAAAAAAQIDBBESMQUhQRMUUVJxkTIzQmEigaGxwSPRFTRikuHw8Qb/2gAMAwEAAhEDEQA/ANxQhCABCFy6AOoXC5eDMFSVSEd2Tg9oSJn6gvJlKVne0o/cnQxxdeTIE3uuJWXEfKiygOmm69JOHcEoupTlqin4lGCEJN8tkTnGCzIhcxRCR8o7F6E4WSuaT+onSxRC8c8F3nAtFVg9mgwekLl0XV8pkHULl0XUgdQhCABCEnJJZUnNQWWB7XUnCUoiE1OOpACEIVwOJN81iuvla3ziBfQXNrnqF1G4hjNPETzs0Mfv5WN+EQlbqc4QzDctFZY+M5XkvPWoN+2mHjfW0n7REfByT+vzDvw2l/XM+dcicq8t8mnJE8hRLdrKE7qulPdUQ/STpmM07vNmhPdKw+BWDhLqicoeISTKtjvNe09zgfApUFV0sMghdsuKCRxBuSiSg3L251l6OhJKkm/Awe5yR9k2JXpzrryuPdXHaywtjWKwCEXQkywIQi6kAXQ4riFKm1swPXOHrXRMV4QtFXqL6mRhC8Ul0qmsZsU5C7NnWdSHPdGUlg6mjzqnSaO3rHiHwomG4vBuSoSUO5KhN23yo+hV7ghCEwQY5y6YQampw+HPkzMqjci9svNHd7FQhyYM4zu9EY+ktK5U5PtnQDqgqj68g+JQ5ck69WUZYR6PhVjRr0nKosvJVGcm9MPOkmPcWD5JSw2BpBwkP5fzAKxPeBvIA6ybePckjUN++b+kEv2tR9TsdwtIcnFFbk5PKY3s6UflNIH7uqQdyaxHdM8d7Gn4wrU6qYBcvYB1lzbeu6KeqY++R7H235XNdbvynT0qe1qEPh9lLlhe5Uv6ML+bOPTHr7HL1FyWzA3ZUsaesNeD7Fd409gCsq8xepwq2XT9SkR7D4s0fYq4jqtPO1KfW1tAzzKuR3dVu+XZaHTtPUpCFaqed0cyrw+lHbJkzqfadmgfWH3kzX+vK42S9NXbVMNx5W7se1jx6nArYIk6YFtq5YwIztIrqZAdo9q/93N+yw/QXg7U7Vj7lUfsUZ8I1tLWdnsSgaq6KflXsYuivExQ7d7Ti16aTS9yaLzu+zfCy67lL2iG+lPf5HItsC7fvUdnTf0ojsvuYh/ShtD+C/8A05FYdgeVWtmrI6TEYGsM2YRvyPiIc1pdlLXXDgbWvoRdafmPWfWVnXKrKY6zB57m0dZlPc50JI9TSqzoU3FpRKyhpWcmoBCAELz4AhCFAAnMZuE2SsDk/Y1NNTT4lJrkLJq7enSau3priHworAWg3JUJKDclQm7b5UfQrLcEIQmCDIeVM/bai/y0/iVGEqR5VWfbehP+Gm8XfOo1c66+JHseBf5d+v8ACGGPUwkppWkA/Y3FvY4NJafWoPCtjKV0MT3te5z42OPTIF3NDjYADrVpfHmaR1gj1i3xlVemmxKBjY/J45QwBrXB1rtboNzhfTsVabenEWb3kKarKdWDksY5LPUcv2FpD7h47nn47pnLs7FT1dHzIc3NI8OJcdcoa4D2lOmYviHGhHofbxJXiojrZpKdzqbmxHO1xOcONiQHG3AWWsdaf4ny9ROt3aUf6VN6sr6Wupb42qr4/SyT13NNnlhDKdrxzZOpMljcAjgfYrdHGoLHsAq3VAqKMxE80I3Mk0uA7NvOh4cQsqXJjd9+KKysrKyl4ESNkpONbUkdWYj5a7R0slBVUr4qiZwmqI4ZGvN2vY5wBB11T40+LC39Vhf1hkov7X6JOnwnE56mmMtGI44qmKVzs7To14vrn10ubAa2W8e0zzfI5lx3TQ1Ti1Lpua5EFVuVeokZhxMT3MvLEx5abHI/M1wPYbhWyNqguUeidLhlS2Njnvysc1rWlziWysNwBvsLrSO4nW+FmcU2zk8TS2KvqmDXRrnAerPolXYVWEZTiVXY6ec76aGYxVOHRw6tc7T7i8C/HXKbJQR4u/8As8MkA/HJv6iW+Cy/rZOg3wxLL/TJoHJhi809ERUPMksE0kDnnznNYGlhceJs61+wb95t6y/k4xdtGKw4lLTUz5J2O5szxE5gzK/oNe5w4b1pVHVslYHxPbIw7nscHNPc5uiYwzixlHpsLBZty5C1PRu4trG/AJ+JaSFnPLky9FTG+6sj9N2PQitT4TU1xCF5l7mYIQhQAL0w2K8oV4S0yT8AY7TVycMdomxXTv3qhFmcNxeDclUlBuSqft/lxKPcEIQtyDI+VBt8Xo+ylmP79lGFql+UgXxek/yc3/UTExLn3K/Eeu4JLFB+v8IbBi9NYvc8TsrubAL7dEOvlJ4AkbgoF1RinuaanH5wn5SxjDUdOrdRp8mm/RZJ9saWZEq0J8X/ANxTfp//ALXoTY1whpv0h9NXVJ+K9xSV/Hyy9i2xRJ5DEqW2fHOEFN6x9NLxVOPD+70p/KH01oqf3QpO9T+mXsXqGNPYmKgsrcf4UtL+kP4icR1+0P4LSel4/iLZQEZ3KfR+xoLGpdoWe/VDaPhS0Y/LH8RE2J7RNaXvhoY2tBc5zpGhrWjUkkyWAA4q6iKyrLwZf62ujhifLM4MjjaXPceAHZx7uNx1rDtqOUOqxJzo6cupqS9iAbSSj/5HD4INhxuUwxrbStxQCKZzGQMddzYQQ2Rw3Ekkk9nAb7XUfXVojAihtmt6GDrPb2Lo21smu0qbfuI1aup4Qzniih6LWB7zwOtu0nh6ElTteMwD3ND7ZmRuLWG264B6S6yPLu1J3uO9x61IUNJfUrrxtoy+Jfl4C+ROipHxkOhc6Jw3Ojc5rvWDqpXH9u5qukipas5p4auNwksPsseVzenbTMCW68Q7rBJUaxVOpaX1DpGg5BMxpd7nMToL9ZyOPoKT4jRhCKcVhlotn1+ELpXF8+e4yCEIUACEIQArCeCScusNigpmdTVSin0ZXqLQbkqkoNyVXct/lx9DKW4IQhbkGS8oMv28pG/4KX2veT8BejAjbyI/V+hPB1HM30gyk+IUiYUpWWZHouF1NNJr7kbzC9cxbeLd+ninz6YEEHUEEEdYOhUPHsJQjXydh98Xu8XLFRXU6M68l8I5M0bfOkjHfIweJXh2PUjfOqYB3ys+dLM2Sox/dqf0xMPiFIU2Dws8yKJvvY2DwCulEXlVqPwIf68sPH96iPvSXfBBS8e2lGfNdK/3lNUO9ojsrBHCBuAHcnLB2q6SFJTn4r2/5KzJt7Ss3tqu7ySceLQvDeU2mvpBXO7RSu17ruVxjB7Us1ru1aLHgKSc/MU0cp1MN9PXjt8kd9JZ7t9yh/VPJTUgkjpwQ+VzwGukcNzS0E9FvAEm510sFd+Vnbh1JCKaBx8oqGkXB1ihPRL/AHztQO4nqWMwv5loawZpHeaO3749Q/ngnrahGb1S2QjWqS2yPaioELRHEOnbQfeji53io+OPLxu46ucd5K95Mt9czjq53En5k5o6XMV36dPLUpfkvAUyFLSE71MxRgBEUQAXtNJYQDfEKnm4nuvazTbvOgt6SpnFdk/IsBp3Si00tZDNJcatBa8RsPVZutuBeUvye7MfVCq56Uf1OmfoCNJ5xqBbcWt3n0D3Wlp5dz9qx/mYvgyLzd9XVWpiOyN4Q/C5M1AFCb4c68MZPGNh/dCcLxMt2aghCFUAQhCABCEIAXg3JVJQbkqvS2/y4+hg9wQhC3IMq2+/1/hnbBUj9yQqdMKhtv2fb3CT1sqR6o3fOrNzSwqLmdSyniL9SNqYH5TzeUPt0c4Jbe/ECx61EyYXiDt1VTM97SuJ9GeVyn8QkfGwujidM4EfY2OY1x6yC9wGmihDtHVj/ZlT+tgPy1VIYqVVnnkb/W3XnfiTx72lgC4dkq4/7VnHdDEPBO27SVXHDKr0SQH5aUO1crfOw2v/ACWRP9jZCVbDMHKD8f1GjNjKr3WK1nobGE5i2Mm91iWIHukjb8gr2NteugxP9kd43UNinKzzbxBHQVflD7c1HO0RZrmwcRcutoeA3HUb1bmZtwJZ/J4x39pWYi/vqyPgsCRr9h6KCN0k9XWxxtHSe+teAOA4ak33cU2p6XFKgZ6it5i/3KliYA3sMrwXH1elQb8KlnxOGlnqJ6mOCI1T2zFhYHk5I+i1ovvbvvvtoL3XVzTecPOOZEqb8MFc2qwCnncyTDHYhO6xDnyRuka4e5yyyFjhxG4jXeoal2JrwA4U8gkuc2Z8YBaeFnOvftW9MwocUoMMalFxKvF5jFI17pS6tmEfWhXA60z/AEOjPtzJ4zCamMdKlqPyWtd4OW0vwppSRwcJlcdvY9ER3Ki+rMbIlG+nqR+ZPxXTKedskkcErnU0cjgJZpGOaGR73WBGp0W2Pwc8CkJMJdx1Hapl/wDQ3MliUOX2D/D6b2mS2zFVQ8zHDQSwvjjblY2ORrnWG8kA3JJuSbbyTxVV5dG3wsf5mL4MiaYzsPBKDeMMfwljAZI08DdvnelZ9im29S+B+H1rjM6KpjMcxPT+xvc1zXk6vBBuCdRxuN021zGvnGU10ZjXpuksPZ+B9KULbRRjqYwfugJZzrb9O/QetY3i+LVFRjtRRvqKmKnYy7I4pTHuhjdfMyxLXZnO1N9QncvJ7RPN5GyyE7y+eVxJ6zc6qtHhE6y15WGITuIweGahLikLfOlib3yMHiUi7aKlG+ppx3zR/SWbjk8w78GYe90h+Ulm7DYf+CQ+px+UmVwB+Yz73EvM22lA3zqymH56P4imb+UnCxvraf0Pv4Kst2TohupKf9Uw+ISzMApRup6cfmYvorRcAXWRHfF4ElNyw4Q3fVg+9jld4MSbOWPDHeZJM/3tPMfkpOOkjbo1jAOxrR7AEqCtFwGn1kV759hYcsOGsH2R80YvbM+mmDbntyq7UlS2RjXsOZr2tc09bXAFp9RCxblNiz0sLHHouq4Wu7AcwPitsiaALAWA0AG4AaABTOgqD0LoawnrWT2hCFQuZrygf66wb/ix/wAtvzq0ZFWOUD/XWC99X/02K2ZVnPcct3hMQcAASdABck7gBqSez5kxjx6kPm1NMe6eL6SlcqY1OAU0hvLTwPPW+GJx9bmkqqRu2+hxuJwH7tCfzsf0kqytiO6SI90jD4FMfrLoPwOl/URfRR9ZGH/gdL+pZ8yMIrmX2JRkjTuLT3EHwWUUrhPjOIzO15l7aeP8UNux1v1R/SPWr3LydYY7fRwegFvwXBVWv2R+ps75qWF76OVrecbGHPkp5GXGfJq57CHEki5F9dN+F1GUqMow3ZNN4qRc9i2YfKAxVCuxBtLjMdRIbQ1MBpi4+a2VpDmBx4A2br2nqKc0G2FJu8ohF+Dnhh9LX2I9KzvbTaEVktmX5hhIZ+O7cZT8ns7SUhw22r1qmhLCw85GLupTjHOcvobj9U2pWOtaeKwGh2txCnYGtImYN2dpc4DqJFnWTiPlZqm+dDDfukHylarw+6pSw0ikbmg11RvrXArqzjAMexaaNkgZRsEmrWSCfNlPmnou4qzbDbSPrqQTSNax/OSMc1hOXoEWIuSRv6+Cw0NJ808cnjoy+pZW/PYsK5ZdQqlhKVgsvnTbilAxedpHRdO06aaPyk29ZX0bKLhfP/KREW4xrx5g+trU3ZvFR+gvcrMV6k9sthzI8cqGNzERwHIXOc5wu2FmrjqdHuHp7FpGZUPDDbH6rtph/wBn5ldi9er4Y9VvFs4F6sVmkK5kZkjziOcXRExbMjMkecXc6AFroukecRnQBD7dUBmoJ2s85oErQOJjIef3Q5absrjTaujgqG/dY2uNuDrWePQ4OCpYekeS/EuYrKzDvcD+tUw4NZJl5xg7A5w9OZcy+p81NDlvL6TT0LzdC5w2Z1yhaYxgpO7PVD0mNgCtoCp3KibYlgjv8WW/pOiCuTVSQzQfJicrCQcpDXW0JFwDwJFxfuuNygn02K5ujNQBvA+Tzk/o87b2qxEqLqdpqWP+1njYOtxLR6yLKqN2MDQ4rwqqP9kk/jr0KfFR92oH98E7PaJD4JQbdYb+G0v65g8SujbnDvw2l/Xx/SU8yn4fEbGfFx9xw9/dNUMPqdGR7V4GN4o3zsNjdbjHXRD0gPaCpBu2OHndWUn7RF9JU3b3lMlilZBhhglc+F0jps4fkNy0BmV2XMLX6V940UxTbwkVk0lnJWOUbbnyrNS+StheyS1Q5xileXNIIjZIwaagZiDfS3Xel0tPmK9U1LmJ1OYG7g7zg47y4HietSbY2xtLnEAAXJP86/8AlektaMKNPKfqIyk28niqqmwR5jv3NHW5SPJ/sC+tcausBMN+g0/dnD/tjd27hxUFhIiqanPViXmWatjZG57ni9st27hcan0DrGoxbcgNDYqSsytADWimLWgAWAFzYCy85xa/lN6KaHragm9UiM2gwZ9Ax1RQlzDGQ58Jc50L4wel0HHokWG7gF65HcYDoZxoP6w54aDo0SNBsL8LtKcV+0c8sb2ihqbuY5vS5sec0t1GbtVL5NqoQVToCSHSss5rm5SyaNzuhv16N9e3douHBTlbzzzkvum8fkOycVVjjkmb014K9Kv0WIlu/cpmCra7clKdVTQxOm4ixWBcqRH1ad/w3wGLfSV847b1fOYzO7qqQz9AtZ8ldOyWZP0ELl8l6l0h6OP1N/wceEStpmVUxM5doqr/AC7fgQlTLqheq4XHFvFeBwr6WazZIeULnPqN8oXPKF08CWST59d59RnlC75SjAZJLn1659RflK75SjAEnzyj9m3k7RwkcaB+btHOPtf029S8+UJ1yXQc/itZUjVkELKVp4ZnOzv9Ra71pG+5U0hm25zNbQuZkLjHQM25Wf8A32CH/HN+HErmFSuV82qsGcOFc34Uau6pIZo9Ti7c9ZSNSX5fsQYXX3PcWttxuWtcfYoqoqcRDiGU9I5vBxqpG30+98nNvaqmzZKOo4zvjjPexp8QkDgtP/uIf1TPmUU+sxbhS0X7XL/BCj8Y2oxCkgfPU09E2Ng1tVyAuPBjQYdXHcB8QKnDKOUV0JbGYKClhfNUQ07I2C7jzMdz1NaLauO4DrVFwbYVmImWtrIvJueAFJDDaN0EQ1bK7KAHPcPvhqCdNRavUW0lXjeJwXgYaeFwfzDy7mY28ZJXDz333XFiQBa11tZ/n+f5C4XGOITtkqdN4k+eeqKxSn6Iw3anZGekN6gXYDaOsiFgCTo2ZvuCTwPRPAqqMqOfqYYqh9oRMxkj2aAgvsX3O45b91itL5RtoW1VXHhwfzcDXsfWygONgLOydEE2bccPPc0aZVKbXVODvwuop6aajjtHzkTGOY15kiGZgto5ziAW3Nz0u1du0u7itbLtuTf7dM/cycFnKJqLB2saGRjIxoDWtG5oHBKDCLqr7F4hiNZRxyRTUbALxuL45Xy3ZYXd0styMrvyr8VOfUHED5+JZeyKkhb7XOPguBO0Wp65HYjcvC0oftwVZ5j+zsD8fii6d5oQ95jcWyQyta4teCNxtGw6/fK6SbJyOFpMSrzf718TPCNUraLYZ1APLMMnnM0eZ0gkcx7nMI6RBDRew3g3uNeCZtY0qUmoy5vkY151Ki5x2LRV4NiEejJaeUDcZI3seffGMlpPcApDZqmrQ8mqNNktpzQlz5r6XL7C3rTHk123OIQvbMGieK2fKLNe118rwOBuCCN27dewuTQsZ09E2ml7GkamuPJs9WXzHigzYpL21r/bUFfTMs7WAueQ1rQXOJ3BrdXE9wC+bsPwueR0lczKGxyumGe4zlrjI6wHVbs32T9nyUmK14ym0oouuPyf+oKzshYP3IU9M6qzMQnlxLn6gRh1VTtlAjvkDCxuTQkkH7EAbnfdS9RiDGEBzukdzQC5x7mNBPpsvV8Pahb/AInsefu05VeRIGZc55RtNiccjXOY8ENvmvoWW35g6xHpXGYkHRumZHM+Ftw6VkMjowRvu+1k7KtSisykl+YsqcnySJPnl0TKJpsXZK5jIM00kl8scTcz9NSSLjKB2pSKvBkfE5r45WedHI0teO2x3jUa9qjt6TnoUlnwJ7KaWcElzy7zyaZl3Ot8GY78oV55DKZowiJ4HSllnkkP3z+ddHf9GNo9CzvOrjyD1xFPV0rt9PUuLdRpHKLgAe+Y4/lrk8RXwsdtHuamheboXKHjM+WM/Z8I/wA+3xYrsVSOWqwfhTjwr2ero38Arw4anvKpIYo9TiLppiVEJGHNJNGACbwyOY7d+L527csdBxaqYJKWSugp3uc5tRU1sfNNgaS0ue0Rte03G+/A2va6zlKMVmTwaSnpNS2r2tgoIucnuXONoom/2krupg6tRd24X67A1eg2cqMQmbV4uwNYzWmod7Iwdc8wOjnkW0PZewGVV/Z2rgjmLqKGpxisbo6recsUZ6o5JLhg/G9RsVbmT444XFNQRg+5knlc8dhdH0SuZeSuqsdNvHC8Xyf5Lp6lc55sncLwaCmaWU8TImlxcQwWBd1nieodQ3JvtNj7KKllqH26DTkB93IRaNnpdb0XKjXYji8ducoaebXpeT1WV1uxsoFz2XVY2hwavxmZkT4JqCkiuXumsXSSa2LGAgPNjYEG1ibncuLQ4RcTrp19urzks5csRRM8lGAuhpXVUxJqKwmV7jo7mySWN9Ny8++A4K3zRtPnNYe9rT8Sq7tn8WaAI8TisAAA6iiAAAsLWvwCQfg+M8cRp/2RnzL1r9TWmsLGkgaZr8Iq6hr2kUNQ/nI5gCWQvJtkkt5u/Lf8VvosUe08Txds0Th2SsPxpt9SsVF81fCb7x5Iy3V2cFEVOxMrjd8lGTx+18I8Ckbi1hVlq1YY3SU4rEY5X/fuTc20MQ86aId8sY+UmL9s6Nly6oiNt4DsxPWAG3uoZ+x8rfNdQ+mhYPnXuOgrYx0HUPXpA5mvX0LapZWFNPLm2NJVXy0Y/LP8lX2CxgUdZPJzU5a+NzY2RxOcS10jXtNriws32rQv6QnkdCjqz1ZmsYP3nXHqUM6bEOIpXdxmb43SctdWD+7xO68tR4XYNU3UhGo9T/cKVmorDcv9v/onj1diNeDE8MpKd1szc+eV46nEb+7Qd6VloGx0r4ohZoie0dZ6DtT2k+Kf3vvFusdtusb/APwk5hdrh1gj2EKmraK5I61Oyp0oyay21uyuYbs1VyU2H1lNA6djYJYJGxkc4HNqJ7HKd4yvbqOq2imdixVUdVUzTYbXPfKGNjcyMExs1Lm62GpDdx4K6ciD74REPvZJh/zCfjV+soubyUoSt5LMc+ODwyglLUtzBttsBqa+qimhwysjFg2pvkY+ZocCNQSA6wIzG/DqV4ocXrmsayLB5o2saGsaaiBrWtGgbqN388StBsiy59SUKkIwlHKjtzf9zRLDyY3svstidHV1U8eGxWnJyMNVE0wtLy/K1wvcXLeA8wJvtNspjNZWU8po4InMaWZmzgsyXJDZXXv7pwFh7pbZZFltC50VO1UVq2zz/uQ45WGY/Byb4q4DMaKPr6czz6mssfWn7OSesI6VbA09TaZzgPS6UeC1GyLJuXF7qX1GSt6a6GUP5H8QvdldAR+NTlvgSrdyc7AyYd5QZp2zune15yx5MpaHA9IuJcNRppa3arhCNEqF1YVp1YJzeSuiMXyRyyF1CkkzDl3j/q9E8aZK6L2h3zK8ybz3nxVI/wBIAH6lscAehVQuuOHRkFz1a29YXmPlkwqwvO8GwveGXfbXc1VZtSkluXgKpVnJhQSuJe2YsLi8w+USCnzOJcTzYOmp3AhRU3LnhbSQPKHW4iEAHtGZ4PsTCX/SAoh5tPUO7+bHyiq6TVyg9zSKGhjhYI4WNjjb5rGNDWjuA8d/Wlysr/p8icPsdFO78ttvY0rx/ThMfNwyY/lu+KJRgntIo1UpNyy5vLDWu8zCZj1dKU+EKVHKfiR3YPP/AM3+EofqWVaJoz3JtKVn55RMWO7B5v0Z/oJu7bbGTuwiX9XP8yo190bRuaaL1M9MJ3qmu2oxx3+yZP1U/wA6SdiuOu3YY4d8cvxuCzcfuvcdp31GO+fYtEr0zkeoJ9HtE/UULG+hg+HKkjgu0Z/ujfXB/EWLh/qXuOR4tbroybc5eC5QctLjzNHYfm6y1pdf9CQhJOfjfDDZB+ZmPylXsm+q9zdcYtsdSfuuEXVdd9XDuw6QfmJfjck8uPDXyGXu8mf8SsqLzuvciXGrdp7+xpPIXphhHVVTj4C0RZnyJQ1cME8FXTSw/ZeeY+RjmB5eA1zQCOGUHTrWmLn3S/qs8mgQhCWJBCEIAEIQgBxDuSiTh3JRemofLj6GD3BCELYgSmp2vaWvaHNcLFrgC0jqIOhVfk2Cw0HShpNf8PEfFunoVkSM/BKXcmqTaLR3ISDZKhZqykpWn8WCIeDU9iwyFvmxRt7mNHgE5QuDrl4muDyyJo3ADuAHgvXr9aEKMsk7dcQhRkARZCEAGVcyrqEAcyrtkIUAcyoyhdQpA5lCMgXUIALIQhQAIQhAAhCEACEIQA4g3JRJwbkovTUPlx9DB7ghCFsQcSM/BLpOWO6WuoOdJqO5MXhjdCV5grnMlcbulbymupCaEpzJRzJR3St5Q1ITQlOZKOZKO6VvKGpCaEpzJRzJR3St5Q1ITQlOZKOZKO6VvKGpCaEpzJRzJR3St5Q1ITQlOYKOYKjutbyhqQmhKcyexHMnsR3Wt5Q1ITQlOZPYjmSjutbyhqQmhKcyexHMnsR3Wt5Q1ITQlOZPYjmSjutbyhqQmhKcyUcyUd1reUNSFINyUXiNtgva71FNQSZkwQhC1IBcK6hAHEIQoAEIQgAQhCgAQhCkAQhCABcQhSAIQhBJ1dQhBALiEIA6hCEACEIUMAXCuoQBwLqEKQBCEIA//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484" name="AutoShape 4" descr="data:image/jpeg;base64,/9j/4AAQSkZJRgABAQAAAQABAAD/2wCEAAkGBhISERQUEBQUFBQVFBUVFBQVFRYYFBQUFxQWFBQVFRQYHCYeFxwjGhQUIC8gIycpLCwsFR4xNTAqNSYrLCkBCQoKDgwOGg8PGi4iHx8sLCwpLCosMiosLCwsKSwsLCwsLC4sKSwsLCksLCwsLCksKSwsKSksKSksLCwsLCwpKf/AABEIAOEA4QMBIgACEQEDEQH/xAAcAAABBQEBAQAAAAAAAAAAAAAAAwQFBgcBAgj/xABWEAABAwIDAwcFBxAGCQUAAAABAAIDBBEFEiEGMUEHEyJRYXGxFDKBkaFCcrLBwtHSFRYjJUNSVGKCg5KTlKLT8BckM0RkdAg1RVOEo7PD4SY0Y6Ti/8QAGwEAAgMBAQEAAAAAAAAAAAAAAAQBAgMFBgf/xAA3EQACAQMCAwYEBQIHAQAAAAAAAQIDBBESMQUhQRMUUVJxkTIzQmEigaGxwSPRFTRikuHw8Qb/2gAMAwEAAhEDEQA/ANxQhCABCFy6AOoXC5eDMFSVSEd2Tg9oSJn6gvJlKVne0o/cnQxxdeTIE3uuJWXEfKiygOmm69JOHcEoupTlqin4lGCEJN8tkTnGCzIhcxRCR8o7F6E4WSuaT+onSxRC8c8F3nAtFVg9mgwekLl0XV8pkHULl0XUgdQhCABCEnJJZUnNQWWB7XUnCUoiE1OOpACEIVwOJN81iuvla3ziBfQXNrnqF1G4hjNPETzs0Mfv5WN+EQlbqc4QzDctFZY+M5XkvPWoN+2mHjfW0n7REfByT+vzDvw2l/XM+dcicq8t8mnJE8hRLdrKE7qulPdUQ/STpmM07vNmhPdKw+BWDhLqicoeISTKtjvNe09zgfApUFV0sMghdsuKCRxBuSiSg3L251l6OhJKkm/Awe5yR9k2JXpzrryuPdXHaywtjWKwCEXQkywIQi6kAXQ4riFKm1swPXOHrXRMV4QtFXqL6mRhC8Ul0qmsZsU5C7NnWdSHPdGUlg6mjzqnSaO3rHiHwomG4vBuSoSUO5KhN23yo+hV7ghCEwQY5y6YQampw+HPkzMqjci9svNHd7FQhyYM4zu9EY+ktK5U5PtnQDqgqj68g+JQ5ck69WUZYR6PhVjRr0nKosvJVGcm9MPOkmPcWD5JSw2BpBwkP5fzAKxPeBvIA6ybePckjUN++b+kEv2tR9TsdwtIcnFFbk5PKY3s6UflNIH7uqQdyaxHdM8d7Gn4wrU6qYBcvYB1lzbeu6KeqY++R7H235XNdbvynT0qe1qEPh9lLlhe5Uv6ML+bOPTHr7HL1FyWzA3ZUsaesNeD7Fd409gCsq8xepwq2XT9SkR7D4s0fYq4jqtPO1KfW1tAzzKuR3dVu+XZaHTtPUpCFaqed0cyrw+lHbJkzqfadmgfWH3kzX+vK42S9NXbVMNx5W7se1jx6nArYIk6YFtq5YwIztIrqZAdo9q/93N+yw/QXg7U7Vj7lUfsUZ8I1tLWdnsSgaq6KflXsYuivExQ7d7Ti16aTS9yaLzu+zfCy67lL2iG+lPf5HItsC7fvUdnTf0ojsvuYh/ShtD+C/8A05FYdgeVWtmrI6TEYGsM2YRvyPiIc1pdlLXXDgbWvoRdafmPWfWVnXKrKY6zB57m0dZlPc50JI9TSqzoU3FpRKyhpWcmoBCAELz4AhCFAAnMZuE2SsDk/Y1NNTT4lJrkLJq7enSau3priHworAWg3JUJKDclQm7b5UfQrLcEIQmCDIeVM/bai/y0/iVGEqR5VWfbehP+Gm8XfOo1c66+JHseBf5d+v8ACGGPUwkppWkA/Y3FvY4NJafWoPCtjKV0MT3te5z42OPTIF3NDjYADrVpfHmaR1gj1i3xlVemmxKBjY/J45QwBrXB1rtboNzhfTsVabenEWb3kKarKdWDksY5LPUcv2FpD7h47nn47pnLs7FT1dHzIc3NI8OJcdcoa4D2lOmYviHGhHofbxJXiojrZpKdzqbmxHO1xOcONiQHG3AWWsdaf4ny9ROt3aUf6VN6sr6Wupb42qr4/SyT13NNnlhDKdrxzZOpMljcAjgfYrdHGoLHsAq3VAqKMxE80I3Mk0uA7NvOh4cQsqXJjd9+KKysrKyl4ESNkpONbUkdWYj5a7R0slBVUr4qiZwmqI4ZGvN2vY5wBB11T40+LC39Vhf1hkov7X6JOnwnE56mmMtGI44qmKVzs7To14vrn10ubAa2W8e0zzfI5lx3TQ1Ti1Lpua5EFVuVeokZhxMT3MvLEx5abHI/M1wPYbhWyNqguUeidLhlS2Njnvysc1rWlziWysNwBvsLrSO4nW+FmcU2zk8TS2KvqmDXRrnAerPolXYVWEZTiVXY6ec76aGYxVOHRw6tc7T7i8C/HXKbJQR4u/8As8MkA/HJv6iW+Cy/rZOg3wxLL/TJoHJhi809ERUPMksE0kDnnznNYGlhceJs61+wb95t6y/k4xdtGKw4lLTUz5J2O5szxE5gzK/oNe5w4b1pVHVslYHxPbIw7nscHNPc5uiYwzixlHpsLBZty5C1PRu4trG/AJ+JaSFnPLky9FTG+6sj9N2PQitT4TU1xCF5l7mYIQhQAL0w2K8oV4S0yT8AY7TVycMdomxXTv3qhFmcNxeDclUlBuSqft/lxKPcEIQtyDI+VBt8Xo+ylmP79lGFql+UgXxek/yc3/UTExLn3K/Eeu4JLFB+v8IbBi9NYvc8TsrubAL7dEOvlJ4AkbgoF1RinuaanH5wn5SxjDUdOrdRp8mm/RZJ9saWZEq0J8X/ANxTfp//ALXoTY1whpv0h9NXVJ+K9xSV/Hyy9i2xRJ5DEqW2fHOEFN6x9NLxVOPD+70p/KH01oqf3QpO9T+mXsXqGNPYmKgsrcf4UtL+kP4icR1+0P4LSel4/iLZQEZ3KfR+xoLGpdoWe/VDaPhS0Y/LH8RE2J7RNaXvhoY2tBc5zpGhrWjUkkyWAA4q6iKyrLwZf62ujhifLM4MjjaXPceAHZx7uNx1rDtqOUOqxJzo6cupqS9iAbSSj/5HD4INhxuUwxrbStxQCKZzGQMddzYQQ2Rw3Ekkk9nAb7XUfXVojAihtmt6GDrPb2Lo21smu0qbfuI1aup4Qzniih6LWB7zwOtu0nh6ElTteMwD3ND7ZmRuLWG264B6S6yPLu1J3uO9x61IUNJfUrrxtoy+Jfl4C+ROipHxkOhc6Jw3Ojc5rvWDqpXH9u5qukipas5p4auNwksPsseVzenbTMCW68Q7rBJUaxVOpaX1DpGg5BMxpd7nMToL9ZyOPoKT4jRhCKcVhlotn1+ELpXF8+e4yCEIUACEIQArCeCScusNigpmdTVSin0ZXqLQbkqkoNyVXct/lx9DKW4IQhbkGS8oMv28pG/4KX2veT8BejAjbyI/V+hPB1HM30gyk+IUiYUpWWZHouF1NNJr7kbzC9cxbeLd+ninz6YEEHUEEEdYOhUPHsJQjXydh98Xu8XLFRXU6M68l8I5M0bfOkjHfIweJXh2PUjfOqYB3ys+dLM2Sox/dqf0xMPiFIU2Dws8yKJvvY2DwCulEXlVqPwIf68sPH96iPvSXfBBS8e2lGfNdK/3lNUO9ojsrBHCBuAHcnLB2q6SFJTn4r2/5KzJt7Ss3tqu7ySceLQvDeU2mvpBXO7RSu17ruVxjB7Us1ru1aLHgKSc/MU0cp1MN9PXjt8kd9JZ7t9yh/VPJTUgkjpwQ+VzwGukcNzS0E9FvAEm510sFd+Vnbh1JCKaBx8oqGkXB1ihPRL/AHztQO4nqWMwv5loawZpHeaO3749Q/ngnrahGb1S2QjWqS2yPaioELRHEOnbQfeji53io+OPLxu46ucd5K95Mt9czjq53En5k5o6XMV36dPLUpfkvAUyFLSE71MxRgBEUQAXtNJYQDfEKnm4nuvazTbvOgt6SpnFdk/IsBp3Si00tZDNJcatBa8RsPVZutuBeUvye7MfVCq56Uf1OmfoCNJ5xqBbcWt3n0D3Wlp5dz9qx/mYvgyLzd9XVWpiOyN4Q/C5M1AFCb4c68MZPGNh/dCcLxMt2aghCFUAQhCABCEIAXg3JVJQbkqvS2/y4+hg9wQhC3IMq2+/1/hnbBUj9yQqdMKhtv2fb3CT1sqR6o3fOrNzSwqLmdSyniL9SNqYH5TzeUPt0c4Jbe/ECx61EyYXiDt1VTM97SuJ9GeVyn8QkfGwujidM4EfY2OY1x6yC9wGmihDtHVj/ZlT+tgPy1VIYqVVnnkb/W3XnfiTx72lgC4dkq4/7VnHdDEPBO27SVXHDKr0SQH5aUO1crfOw2v/ACWRP9jZCVbDMHKD8f1GjNjKr3WK1nobGE5i2Mm91iWIHukjb8gr2NteugxP9kd43UNinKzzbxBHQVflD7c1HO0RZrmwcRcutoeA3HUb1bmZtwJZ/J4x39pWYi/vqyPgsCRr9h6KCN0k9XWxxtHSe+teAOA4ak33cU2p6XFKgZ6it5i/3KliYA3sMrwXH1elQb8KlnxOGlnqJ6mOCI1T2zFhYHk5I+i1ovvbvvvtoL3XVzTecPOOZEqb8MFc2qwCnncyTDHYhO6xDnyRuka4e5yyyFjhxG4jXeoal2JrwA4U8gkuc2Z8YBaeFnOvftW9MwocUoMMalFxKvF5jFI17pS6tmEfWhXA60z/AEOjPtzJ4zCamMdKlqPyWtd4OW0vwppSRwcJlcdvY9ER3Ki+rMbIlG+nqR+ZPxXTKedskkcErnU0cjgJZpGOaGR73WBGp0W2Pwc8CkJMJdx1Hapl/wDQ3MliUOX2D/D6b2mS2zFVQ8zHDQSwvjjblY2ORrnWG8kA3JJuSbbyTxVV5dG3wsf5mL4MiaYzsPBKDeMMfwljAZI08DdvnelZ9im29S+B+H1rjM6KpjMcxPT+xvc1zXk6vBBuCdRxuN021zGvnGU10ZjXpuksPZ+B9KULbRRjqYwfugJZzrb9O/QetY3i+LVFRjtRRvqKmKnYy7I4pTHuhjdfMyxLXZnO1N9QncvJ7RPN5GyyE7y+eVxJ6zc6qtHhE6y15WGITuIweGahLikLfOlib3yMHiUi7aKlG+ppx3zR/SWbjk8w78GYe90h+Ulm7DYf+CQ+px+UmVwB+Yz73EvM22lA3zqymH56P4imb+UnCxvraf0Pv4Kst2TohupKf9Uw+ISzMApRup6cfmYvorRcAXWRHfF4ElNyw4Q3fVg+9jld4MSbOWPDHeZJM/3tPMfkpOOkjbo1jAOxrR7AEqCtFwGn1kV759hYcsOGsH2R80YvbM+mmDbntyq7UlS2RjXsOZr2tc09bXAFp9RCxblNiz0sLHHouq4Wu7AcwPitsiaALAWA0AG4AaABTOgqD0LoawnrWT2hCFQuZrygf66wb/ix/wAtvzq0ZFWOUD/XWC99X/02K2ZVnPcct3hMQcAASdABck7gBqSez5kxjx6kPm1NMe6eL6SlcqY1OAU0hvLTwPPW+GJx9bmkqqRu2+hxuJwH7tCfzsf0kqytiO6SI90jD4FMfrLoPwOl/URfRR9ZGH/gdL+pZ8yMIrmX2JRkjTuLT3EHwWUUrhPjOIzO15l7aeP8UNux1v1R/SPWr3LydYY7fRwegFvwXBVWv2R+ps75qWF76OVrecbGHPkp5GXGfJq57CHEki5F9dN+F1GUqMow3ZNN4qRc9i2YfKAxVCuxBtLjMdRIbQ1MBpi4+a2VpDmBx4A2br2nqKc0G2FJu8ohF+Dnhh9LX2I9KzvbTaEVktmX5hhIZ+O7cZT8ns7SUhw22r1qmhLCw85GLupTjHOcvobj9U2pWOtaeKwGh2txCnYGtImYN2dpc4DqJFnWTiPlZqm+dDDfukHylarw+6pSw0ikbmg11RvrXArqzjAMexaaNkgZRsEmrWSCfNlPmnou4qzbDbSPrqQTSNax/OSMc1hOXoEWIuSRv6+Cw0NJ808cnjoy+pZW/PYsK5ZdQqlhKVgsvnTbilAxedpHRdO06aaPyk29ZX0bKLhfP/KREW4xrx5g+trU3ZvFR+gvcrMV6k9sthzI8cqGNzERwHIXOc5wu2FmrjqdHuHp7FpGZUPDDbH6rtph/wBn5ldi9er4Y9VvFs4F6sVmkK5kZkjziOcXRExbMjMkecXc6AFroukecRnQBD7dUBmoJ2s85oErQOJjIef3Q5absrjTaujgqG/dY2uNuDrWePQ4OCpYekeS/EuYrKzDvcD+tUw4NZJl5xg7A5w9OZcy+p81NDlvL6TT0LzdC5w2Z1yhaYxgpO7PVD0mNgCtoCp3KibYlgjv8WW/pOiCuTVSQzQfJicrCQcpDXW0JFwDwJFxfuuNygn02K5ujNQBvA+Tzk/o87b2qxEqLqdpqWP+1njYOtxLR6yLKqN2MDQ4rwqqP9kk/jr0KfFR92oH98E7PaJD4JQbdYb+G0v65g8SujbnDvw2l/Xx/SU8yn4fEbGfFx9xw9/dNUMPqdGR7V4GN4o3zsNjdbjHXRD0gPaCpBu2OHndWUn7RF9JU3b3lMlilZBhhglc+F0jps4fkNy0BmV2XMLX6V940UxTbwkVk0lnJWOUbbnyrNS+StheyS1Q5xileXNIIjZIwaagZiDfS3Xel0tPmK9U1LmJ1OYG7g7zg47y4HietSbY2xtLnEAAXJP86/8AlektaMKNPKfqIyk28niqqmwR5jv3NHW5SPJ/sC+tcausBMN+g0/dnD/tjd27hxUFhIiqanPViXmWatjZG57ni9st27hcan0DrGoxbcgNDYqSsytADWimLWgAWAFzYCy85xa/lN6KaHragm9UiM2gwZ9Ax1RQlzDGQ58Jc50L4wel0HHokWG7gF65HcYDoZxoP6w54aDo0SNBsL8LtKcV+0c8sb2ihqbuY5vS5sec0t1GbtVL5NqoQVToCSHSss5rm5SyaNzuhv16N9e3douHBTlbzzzkvum8fkOycVVjjkmb014K9Kv0WIlu/cpmCra7clKdVTQxOm4ixWBcqRH1ad/w3wGLfSV847b1fOYzO7qqQz9AtZ8ldOyWZP0ELl8l6l0h6OP1N/wceEStpmVUxM5doqr/AC7fgQlTLqheq4XHFvFeBwr6WazZIeULnPqN8oXPKF08CWST59d59RnlC75SjAZJLn1659RflK75SjAEnzyj9m3k7RwkcaB+btHOPtf029S8+UJ1yXQc/itZUjVkELKVp4ZnOzv9Ra71pG+5U0hm25zNbQuZkLjHQM25Wf8A32CH/HN+HErmFSuV82qsGcOFc34Uau6pIZo9Ti7c9ZSNSX5fsQYXX3PcWttxuWtcfYoqoqcRDiGU9I5vBxqpG30+98nNvaqmzZKOo4zvjjPexp8QkDgtP/uIf1TPmUU+sxbhS0X7XL/BCj8Y2oxCkgfPU09E2Ng1tVyAuPBjQYdXHcB8QKnDKOUV0JbGYKClhfNUQ07I2C7jzMdz1NaLauO4DrVFwbYVmImWtrIvJueAFJDDaN0EQ1bK7KAHPcPvhqCdNRavUW0lXjeJwXgYaeFwfzDy7mY28ZJXDz333XFiQBa11tZ/n+f5C4XGOITtkqdN4k+eeqKxSn6Iw3anZGekN6gXYDaOsiFgCTo2ZvuCTwPRPAqqMqOfqYYqh9oRMxkj2aAgvsX3O45b91itL5RtoW1VXHhwfzcDXsfWygONgLOydEE2bccPPc0aZVKbXVODvwuop6aajjtHzkTGOY15kiGZgto5ziAW3Nz0u1du0u7itbLtuTf7dM/cycFnKJqLB2saGRjIxoDWtG5oHBKDCLqr7F4hiNZRxyRTUbALxuL45Xy3ZYXd0styMrvyr8VOfUHED5+JZeyKkhb7XOPguBO0Wp65HYjcvC0oftwVZ5j+zsD8fii6d5oQ95jcWyQyta4teCNxtGw6/fK6SbJyOFpMSrzf718TPCNUraLYZ1APLMMnnM0eZ0gkcx7nMI6RBDRew3g3uNeCZtY0qUmoy5vkY151Ki5x2LRV4NiEejJaeUDcZI3seffGMlpPcApDZqmrQ8mqNNktpzQlz5r6XL7C3rTHk123OIQvbMGieK2fKLNe118rwOBuCCN27dewuTQsZ09E2ml7GkamuPJs9WXzHigzYpL21r/bUFfTMs7WAueQ1rQXOJ3BrdXE9wC+bsPwueR0lczKGxyumGe4zlrjI6wHVbs32T9nyUmK14ym0oouuPyf+oKzshYP3IU9M6qzMQnlxLn6gRh1VTtlAjvkDCxuTQkkH7EAbnfdS9RiDGEBzukdzQC5x7mNBPpsvV8Pahb/AInsefu05VeRIGZc55RtNiccjXOY8ENvmvoWW35g6xHpXGYkHRumZHM+Ftw6VkMjowRvu+1k7KtSisykl+YsqcnySJPnl0TKJpsXZK5jIM00kl8scTcz9NSSLjKB2pSKvBkfE5r45WedHI0teO2x3jUa9qjt6TnoUlnwJ7KaWcElzy7zyaZl3Ot8GY78oV55DKZowiJ4HSllnkkP3z+ddHf9GNo9CzvOrjyD1xFPV0rt9PUuLdRpHKLgAe+Y4/lrk8RXwsdtHuamheboXKHjM+WM/Z8I/wA+3xYrsVSOWqwfhTjwr2ero38Arw4anvKpIYo9TiLppiVEJGHNJNGACbwyOY7d+L527csdBxaqYJKWSugp3uc5tRU1sfNNgaS0ue0Rte03G+/A2va6zlKMVmTwaSnpNS2r2tgoIucnuXONoom/2krupg6tRd24X67A1eg2cqMQmbV4uwNYzWmod7Iwdc8wOjnkW0PZewGVV/Z2rgjmLqKGpxisbo6recsUZ6o5JLhg/G9RsVbmT444XFNQRg+5knlc8dhdH0SuZeSuqsdNvHC8Xyf5Lp6lc55sncLwaCmaWU8TImlxcQwWBd1nieodQ3JvtNj7KKllqH26DTkB93IRaNnpdb0XKjXYji8ducoaebXpeT1WV1uxsoFz2XVY2hwavxmZkT4JqCkiuXumsXSSa2LGAgPNjYEG1ibncuLQ4RcTrp19urzks5csRRM8lGAuhpXVUxJqKwmV7jo7mySWN9Ny8++A4K3zRtPnNYe9rT8Sq7tn8WaAI8TisAAA6iiAAAsLWvwCQfg+M8cRp/2RnzL1r9TWmsLGkgaZr8Iq6hr2kUNQ/nI5gCWQvJtkkt5u/Lf8VvosUe08Txds0Th2SsPxpt9SsVF81fCb7x5Iy3V2cFEVOxMrjd8lGTx+18I8Ckbi1hVlq1YY3SU4rEY5X/fuTc20MQ86aId8sY+UmL9s6Nly6oiNt4DsxPWAG3uoZ+x8rfNdQ+mhYPnXuOgrYx0HUPXpA5mvX0LapZWFNPLm2NJVXy0Y/LP8lX2CxgUdZPJzU5a+NzY2RxOcS10jXtNriws32rQv6QnkdCjqz1ZmsYP3nXHqUM6bEOIpXdxmb43SctdWD+7xO68tR4XYNU3UhGo9T/cKVmorDcv9v/onj1diNeDE8MpKd1szc+eV46nEb+7Qd6VloGx0r4ohZoie0dZ6DtT2k+Kf3vvFusdtusb/APwk5hdrh1gj2EKmraK5I61Oyp0oyay21uyuYbs1VyU2H1lNA6djYJYJGxkc4HNqJ7HKd4yvbqOq2imdixVUdVUzTYbXPfKGNjcyMExs1Lm62GpDdx4K6ciD74REPvZJh/zCfjV+soubyUoSt5LMc+ODwyglLUtzBttsBqa+qimhwysjFg2pvkY+ZocCNQSA6wIzG/DqV4ocXrmsayLB5o2saGsaaiBrWtGgbqN388StBsiy59SUKkIwlHKjtzf9zRLDyY3svstidHV1U8eGxWnJyMNVE0wtLy/K1wvcXLeA8wJvtNspjNZWU8po4InMaWZmzgsyXJDZXXv7pwFh7pbZZFltC50VO1UVq2zz/uQ45WGY/Byb4q4DMaKPr6czz6mssfWn7OSesI6VbA09TaZzgPS6UeC1GyLJuXF7qX1GSt6a6GUP5H8QvdldAR+NTlvgSrdyc7AyYd5QZp2zune15yx5MpaHA9IuJcNRppa3arhCNEqF1YVp1YJzeSuiMXyRyyF1CkkzDl3j/q9E8aZK6L2h3zK8ybz3nxVI/wBIAH6lscAehVQuuOHRkFz1a29YXmPlkwqwvO8GwveGXfbXc1VZtSkluXgKpVnJhQSuJe2YsLi8w+USCnzOJcTzYOmp3AhRU3LnhbSQPKHW4iEAHtGZ4PsTCX/SAoh5tPUO7+bHyiq6TVyg9zSKGhjhYI4WNjjb5rGNDWjuA8d/Wlysr/p8icPsdFO78ttvY0rx/ThMfNwyY/lu+KJRgntIo1UpNyy5vLDWu8zCZj1dKU+EKVHKfiR3YPP/AM3+EofqWVaJoz3JtKVn55RMWO7B5v0Z/oJu7bbGTuwiX9XP8yo190bRuaaL1M9MJ3qmu2oxx3+yZP1U/wA6SdiuOu3YY4d8cvxuCzcfuvcdp31GO+fYtEr0zkeoJ9HtE/UULG+hg+HKkjgu0Z/ujfXB/EWLh/qXuOR4tbroybc5eC5QctLjzNHYfm6y1pdf9CQhJOfjfDDZB+ZmPylXsm+q9zdcYtsdSfuuEXVdd9XDuw6QfmJfjck8uPDXyGXu8mf8SsqLzuvciXGrdp7+xpPIXphhHVVTj4C0RZnyJQ1cME8FXTSw/ZeeY+RjmB5eA1zQCOGUHTrWmLn3S/qs8mgQhCWJBCEIAEIQgBxDuSiTh3JRemofLj6GD3BCELYgSmp2vaWvaHNcLFrgC0jqIOhVfk2Cw0HShpNf8PEfFunoVkSM/BKXcmqTaLR3ISDZKhZqykpWn8WCIeDU9iwyFvmxRt7mNHgE5QuDrl4muDyyJo3ADuAHgvXr9aEKMsk7dcQhRkARZCEAGVcyrqEAcyrtkIUAcyoyhdQpA5lCMgXUIALIQhQAIQhAAhCEACEIQA4g3JRJwbkovTUPlx9DB7ghCFsQcSM/BLpOWO6WuoOdJqO5MXhjdCV5grnMlcbulbymupCaEpzJRzJR3St5Q1ITQlOZKOZKO6VvKGpCaEpzJRzJR3St5Q1ITQlOZKOZKO6VvKGpCaEpzJRzJR3St5Q1ITQlOYKOYKjutbyhqQmhKcyexHMnsR3Wt5Q1ITQlOZPYjmSjutbyhqQmhKcyexHMnsR3Wt5Q1ITQlOZPYjmSjutbyhqQmhKcyUcyUd1reUNSFINyUXiNtgva71FNQSZkwQhC1IBcK6hAHEIQoAEIQgAQhCgAQhCkAQhCABcQhSAIQhBJ1dQhBALiEIA6hCEACEIUMAXCuoQBwLqEKQBCEIA//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 name="CasellaDiTesto 8"/>
          <p:cNvSpPr txBox="1"/>
          <p:nvPr/>
        </p:nvSpPr>
        <p:spPr>
          <a:xfrm>
            <a:off x="1115616" y="1700808"/>
            <a:ext cx="2664296" cy="36933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8900000" scaled="1"/>
            <a:tileRect/>
          </a:gradFill>
          <a:ln w="12700">
            <a:solidFill>
              <a:schemeClr val="tx1"/>
            </a:solidFill>
          </a:ln>
          <a:scene3d>
            <a:camera prst="orthographicFront"/>
            <a:lightRig rig="threePt" dir="t"/>
          </a:scene3d>
          <a:sp3d>
            <a:bevelT/>
          </a:sp3d>
        </p:spPr>
        <p:txBody>
          <a:bodyPr wrap="square" rtlCol="0">
            <a:spAutoFit/>
          </a:bodyPr>
          <a:lstStyle/>
          <a:p>
            <a:pPr algn="ctr"/>
            <a:r>
              <a:rPr lang="it-IT" b="1" cap="small" dirty="0" smtClean="0">
                <a:latin typeface="Times New Roman" pitchFamily="18" charset="0"/>
                <a:cs typeface="Times New Roman" pitchFamily="18" charset="0"/>
              </a:rPr>
              <a:t>requisito soggettivo </a:t>
            </a:r>
            <a:endParaRPr lang="it-IT" b="1" cap="small" dirty="0">
              <a:latin typeface="Times New Roman" pitchFamily="18" charset="0"/>
              <a:cs typeface="Times New Roman" pitchFamily="18" charset="0"/>
            </a:endParaRPr>
          </a:p>
        </p:txBody>
      </p:sp>
      <p:sp>
        <p:nvSpPr>
          <p:cNvPr id="12" name="CasellaDiTesto 11"/>
          <p:cNvSpPr txBox="1"/>
          <p:nvPr/>
        </p:nvSpPr>
        <p:spPr>
          <a:xfrm>
            <a:off x="4788024" y="1556792"/>
            <a:ext cx="3456384" cy="646331"/>
          </a:xfrm>
          <a:prstGeom prst="rect">
            <a:avLst/>
          </a:prstGeom>
          <a:solidFill>
            <a:schemeClr val="bg2">
              <a:lumMod val="25000"/>
              <a:lumOff val="75000"/>
            </a:schemeClr>
          </a:solidFill>
          <a:ln w="3175">
            <a:solidFill>
              <a:schemeClr val="tx1"/>
            </a:solidFill>
          </a:ln>
          <a:scene3d>
            <a:camera prst="orthographicFront"/>
            <a:lightRig rig="threePt" dir="t"/>
          </a:scene3d>
          <a:sp3d>
            <a:bevelT/>
          </a:sp3d>
        </p:spPr>
        <p:txBody>
          <a:bodyPr wrap="square" rtlCol="0">
            <a:spAutoFit/>
          </a:bodyPr>
          <a:lstStyle/>
          <a:p>
            <a:pPr algn="just">
              <a:buFont typeface="Arial" pitchFamily="34" charset="0"/>
              <a:buChar char="•"/>
            </a:pPr>
            <a:r>
              <a:rPr lang="it-IT" b="1" dirty="0" smtClean="0"/>
              <a:t> </a:t>
            </a:r>
            <a:r>
              <a:rPr lang="it-IT" b="1" dirty="0" smtClean="0">
                <a:latin typeface="Times New Roman" pitchFamily="18" charset="0"/>
                <a:cs typeface="Times New Roman" pitchFamily="18" charset="0"/>
              </a:rPr>
              <a:t>imprenditori</a:t>
            </a:r>
          </a:p>
          <a:p>
            <a:pPr algn="just">
              <a:buFont typeface="Arial" pitchFamily="34" charset="0"/>
              <a:buChar char="•"/>
            </a:pPr>
            <a:r>
              <a:rPr lang="it-IT" b="1" dirty="0" smtClean="0">
                <a:latin typeface="Times New Roman" pitchFamily="18" charset="0"/>
                <a:cs typeface="Times New Roman" pitchFamily="18" charset="0"/>
              </a:rPr>
              <a:t> iscrizione Registro Imprese</a:t>
            </a:r>
            <a:endParaRPr lang="it-IT" b="1" dirty="0">
              <a:latin typeface="Times New Roman" pitchFamily="18" charset="0"/>
              <a:cs typeface="Times New Roman" pitchFamily="18" charset="0"/>
            </a:endParaRPr>
          </a:p>
        </p:txBody>
      </p:sp>
      <p:sp>
        <p:nvSpPr>
          <p:cNvPr id="13" name="CasellaDiTesto 12"/>
          <p:cNvSpPr txBox="1"/>
          <p:nvPr/>
        </p:nvSpPr>
        <p:spPr>
          <a:xfrm>
            <a:off x="1259632" y="3284984"/>
            <a:ext cx="2448272" cy="36933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8900000" scaled="1"/>
            <a:tileRect/>
          </a:gradFill>
          <a:ln w="12700">
            <a:solidFill>
              <a:schemeClr val="tx1"/>
            </a:solidFill>
          </a:ln>
          <a:scene3d>
            <a:camera prst="orthographicFront"/>
            <a:lightRig rig="threePt" dir="t"/>
          </a:scene3d>
          <a:sp3d>
            <a:bevelT/>
          </a:sp3d>
        </p:spPr>
        <p:txBody>
          <a:bodyPr wrap="square" rtlCol="0">
            <a:spAutoFit/>
          </a:bodyPr>
          <a:lstStyle/>
          <a:p>
            <a:pPr algn="ctr"/>
            <a:r>
              <a:rPr lang="it-IT" b="1" cap="small" dirty="0" smtClean="0">
                <a:latin typeface="Times New Roman" pitchFamily="18" charset="0"/>
                <a:cs typeface="Times New Roman" pitchFamily="18" charset="0"/>
              </a:rPr>
              <a:t>partecipanti</a:t>
            </a:r>
          </a:p>
        </p:txBody>
      </p:sp>
      <p:sp>
        <p:nvSpPr>
          <p:cNvPr id="14" name="Freccia a destra 13"/>
          <p:cNvSpPr/>
          <p:nvPr/>
        </p:nvSpPr>
        <p:spPr>
          <a:xfrm>
            <a:off x="3923928" y="3356992"/>
            <a:ext cx="504056" cy="288032"/>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15" name="CasellaDiTesto 14"/>
          <p:cNvSpPr txBox="1"/>
          <p:nvPr/>
        </p:nvSpPr>
        <p:spPr>
          <a:xfrm>
            <a:off x="4572000" y="2924944"/>
            <a:ext cx="4320480" cy="1200329"/>
          </a:xfrm>
          <a:prstGeom prst="rect">
            <a:avLst/>
          </a:prstGeom>
          <a:solidFill>
            <a:schemeClr val="bg2">
              <a:lumMod val="25000"/>
              <a:lumOff val="75000"/>
            </a:schemeClr>
          </a:solidFill>
          <a:ln>
            <a:solidFill>
              <a:schemeClr val="tx1"/>
            </a:solidFill>
          </a:ln>
          <a:scene3d>
            <a:camera prst="orthographicFront"/>
            <a:lightRig rig="threePt" dir="t"/>
          </a:scene3d>
          <a:sp3d>
            <a:bevelT/>
          </a:sp3d>
        </p:spPr>
        <p:txBody>
          <a:bodyPr wrap="square" rtlCol="0">
            <a:spAutoFit/>
          </a:bodyPr>
          <a:lstStyle/>
          <a:p>
            <a:pPr algn="just">
              <a:buFont typeface="Arial" pitchFamily="34" charset="0"/>
              <a:buChar char="•"/>
            </a:pPr>
            <a:r>
              <a:rPr lang="it-IT" b="1" dirty="0" smtClean="0"/>
              <a:t> </a:t>
            </a:r>
            <a:r>
              <a:rPr lang="it-IT" b="1" dirty="0" smtClean="0">
                <a:latin typeface="Times New Roman" pitchFamily="18" charset="0"/>
                <a:cs typeface="Times New Roman" pitchFamily="18" charset="0"/>
              </a:rPr>
              <a:t>anche solo due imprese</a:t>
            </a:r>
          </a:p>
          <a:p>
            <a:pPr algn="just">
              <a:buFont typeface="Arial" pitchFamily="34" charset="0"/>
              <a:buChar char="•"/>
            </a:pPr>
            <a:r>
              <a:rPr lang="it-IT" b="1" dirty="0" smtClean="0">
                <a:latin typeface="Times New Roman" pitchFamily="18" charset="0"/>
                <a:cs typeface="Times New Roman" pitchFamily="18" charset="0"/>
              </a:rPr>
              <a:t> no limiti di forma giuridica, dimensione </a:t>
            </a:r>
          </a:p>
          <a:p>
            <a:pPr algn="just">
              <a:buFont typeface="Arial" pitchFamily="34" charset="0"/>
              <a:buChar char="•"/>
            </a:pPr>
            <a:r>
              <a:rPr lang="it-IT" b="1" dirty="0" smtClean="0">
                <a:latin typeface="Times New Roman" pitchFamily="18" charset="0"/>
                <a:cs typeface="Times New Roman" pitchFamily="18" charset="0"/>
              </a:rPr>
              <a:t> no limiti territoriali</a:t>
            </a:r>
          </a:p>
          <a:p>
            <a:pPr algn="just">
              <a:buFont typeface="Arial" pitchFamily="34" charset="0"/>
              <a:buChar char="•"/>
            </a:pPr>
            <a:r>
              <a:rPr lang="it-IT" b="1" dirty="0" smtClean="0">
                <a:latin typeface="Times New Roman" pitchFamily="18" charset="0"/>
                <a:cs typeface="Times New Roman" pitchFamily="18" charset="0"/>
              </a:rPr>
              <a:t> no limiti merceologici</a:t>
            </a:r>
          </a:p>
        </p:txBody>
      </p:sp>
      <p:sp>
        <p:nvSpPr>
          <p:cNvPr id="20490" name="AutoShape 10" descr="data:image/jpeg;base64,/9j/4AAQSkZJRgABAQAAAQABAAD/2wCEAAkGBhISERQUEBQUFBQVFBUVFBQVFRYYFBQUFxQWFBQVFRQYHCYeFxwjGhQUIC8gIycpLCwsFR4xNTAqNSYrLCkBCQoKDgwOGg8PGi4iHx8sLCwpLCosMiosLCwsKSwsLCwsLC4sKSwsLCksLCwsLCksKSwsKSksKSksLCwsLCwpKf/AABEIAOEA4QMBIgACEQEDEQH/xAAcAAABBQEBAQAAAAAAAAAAAAAAAwQFBgcBAgj/xABWEAABAwIDAwcFBxAGCQUAAAABAAIDBBEFEiEGMUEHEyJRYXGxFDKBkaFCcrLBwtHSFRYjJUNSVGKCg5KTlKLT8BckM0RkdAg1RVOEo7PD4SY0Y6Ti/8QAGwEAAgMBAQEAAAAAAAAAAAAAAAQBAgMFBgf/xAA3EQACAQMCAwYEBQIHAQAAAAAAAQIDBBESMQUhQRMUUVJxkTIzQmEigaGxwSPRFTRikuHw8Qb/2gAMAwEAAhEDEQA/ANxQhCABCFy6AOoXC5eDMFSVSEd2Tg9oSJn6gvJlKVne0o/cnQxxdeTIE3uuJWXEfKiygOmm69JOHcEoupTlqin4lGCEJN8tkTnGCzIhcxRCR8o7F6E4WSuaT+onSxRC8c8F3nAtFVg9mgwekLl0XV8pkHULl0XUgdQhCABCEnJJZUnNQWWB7XUnCUoiE1OOpACEIVwOJN81iuvla3ziBfQXNrnqF1G4hjNPETzs0Mfv5WN+EQlbqc4QzDctFZY+M5XkvPWoN+2mHjfW0n7REfByT+vzDvw2l/XM+dcicq8t8mnJE8hRLdrKE7qulPdUQ/STpmM07vNmhPdKw+BWDhLqicoeISTKtjvNe09zgfApUFV0sMghdsuKCRxBuSiSg3L251l6OhJKkm/Awe5yR9k2JXpzrryuPdXHaywtjWKwCEXQkywIQi6kAXQ4riFKm1swPXOHrXRMV4QtFXqL6mRhC8Ul0qmsZsU5C7NnWdSHPdGUlg6mjzqnSaO3rHiHwomG4vBuSoSUO5KhN23yo+hV7ghCEwQY5y6YQampw+HPkzMqjci9svNHd7FQhyYM4zu9EY+ktK5U5PtnQDqgqj68g+JQ5ck69WUZYR6PhVjRr0nKosvJVGcm9MPOkmPcWD5JSw2BpBwkP5fzAKxPeBvIA6ybePckjUN++b+kEv2tR9TsdwtIcnFFbk5PKY3s6UflNIH7uqQdyaxHdM8d7Gn4wrU6qYBcvYB1lzbeu6KeqY++R7H235XNdbvynT0qe1qEPh9lLlhe5Uv6ML+bOPTHr7HL1FyWzA3ZUsaesNeD7Fd409gCsq8xepwq2XT9SkR7D4s0fYq4jqtPO1KfW1tAzzKuR3dVu+XZaHTtPUpCFaqed0cyrw+lHbJkzqfadmgfWH3kzX+vK42S9NXbVMNx5W7se1jx6nArYIk6YFtq5YwIztIrqZAdo9q/93N+yw/QXg7U7Vj7lUfsUZ8I1tLWdnsSgaq6KflXsYuivExQ7d7Ti16aTS9yaLzu+zfCy67lL2iG+lPf5HItsC7fvUdnTf0ojsvuYh/ShtD+C/8A05FYdgeVWtmrI6TEYGsM2YRvyPiIc1pdlLXXDgbWvoRdafmPWfWVnXKrKY6zB57m0dZlPc50JI9TSqzoU3FpRKyhpWcmoBCAELz4AhCFAAnMZuE2SsDk/Y1NNTT4lJrkLJq7enSau3priHworAWg3JUJKDclQm7b5UfQrLcEIQmCDIeVM/bai/y0/iVGEqR5VWfbehP+Gm8XfOo1c66+JHseBf5d+v8ACGGPUwkppWkA/Y3FvY4NJafWoPCtjKV0MT3te5z42OPTIF3NDjYADrVpfHmaR1gj1i3xlVemmxKBjY/J45QwBrXB1rtboNzhfTsVabenEWb3kKarKdWDksY5LPUcv2FpD7h47nn47pnLs7FT1dHzIc3NI8OJcdcoa4D2lOmYviHGhHofbxJXiojrZpKdzqbmxHO1xOcONiQHG3AWWsdaf4ny9ROt3aUf6VN6sr6Wupb42qr4/SyT13NNnlhDKdrxzZOpMljcAjgfYrdHGoLHsAq3VAqKMxE80I3Mk0uA7NvOh4cQsqXJjd9+KKysrKyl4ESNkpONbUkdWYj5a7R0slBVUr4qiZwmqI4ZGvN2vY5wBB11T40+LC39Vhf1hkov7X6JOnwnE56mmMtGI44qmKVzs7To14vrn10ubAa2W8e0zzfI5lx3TQ1Ti1Lpua5EFVuVeokZhxMT3MvLEx5abHI/M1wPYbhWyNqguUeidLhlS2Njnvysc1rWlziWysNwBvsLrSO4nW+FmcU2zk8TS2KvqmDXRrnAerPolXYVWEZTiVXY6ec76aGYxVOHRw6tc7T7i8C/HXKbJQR4u/8As8MkA/HJv6iW+Cy/rZOg3wxLL/TJoHJhi809ERUPMksE0kDnnznNYGlhceJs61+wb95t6y/k4xdtGKw4lLTUz5J2O5szxE5gzK/oNe5w4b1pVHVslYHxPbIw7nscHNPc5uiYwzixlHpsLBZty5C1PRu4trG/AJ+JaSFnPLky9FTG+6sj9N2PQitT4TU1xCF5l7mYIQhQAL0w2K8oV4S0yT8AY7TVycMdomxXTv3qhFmcNxeDclUlBuSqft/lxKPcEIQtyDI+VBt8Xo+ylmP79lGFql+UgXxek/yc3/UTExLn3K/Eeu4JLFB+v8IbBi9NYvc8TsrubAL7dEOvlJ4AkbgoF1RinuaanH5wn5SxjDUdOrdRp8mm/RZJ9saWZEq0J8X/ANxTfp//ALXoTY1whpv0h9NXVJ+K9xSV/Hyy9i2xRJ5DEqW2fHOEFN6x9NLxVOPD+70p/KH01oqf3QpO9T+mXsXqGNPYmKgsrcf4UtL+kP4icR1+0P4LSel4/iLZQEZ3KfR+xoLGpdoWe/VDaPhS0Y/LH8RE2J7RNaXvhoY2tBc5zpGhrWjUkkyWAA4q6iKyrLwZf62ujhifLM4MjjaXPceAHZx7uNx1rDtqOUOqxJzo6cupqS9iAbSSj/5HD4INhxuUwxrbStxQCKZzGQMddzYQQ2Rw3Ekkk9nAb7XUfXVojAihtmt6GDrPb2Lo21smu0qbfuI1aup4Qzniih6LWB7zwOtu0nh6ElTteMwD3ND7ZmRuLWG264B6S6yPLu1J3uO9x61IUNJfUrrxtoy+Jfl4C+ROipHxkOhc6Jw3Ojc5rvWDqpXH9u5qukipas5p4auNwksPsseVzenbTMCW68Q7rBJUaxVOpaX1DpGg5BMxpd7nMToL9ZyOPoKT4jRhCKcVhlotn1+ELpXF8+e4yCEIUACEIQArCeCScusNigpmdTVSin0ZXqLQbkqkoNyVXct/lx9DKW4IQhbkGS8oMv28pG/4KX2veT8BejAjbyI/V+hPB1HM30gyk+IUiYUpWWZHouF1NNJr7kbzC9cxbeLd+ninz6YEEHUEEEdYOhUPHsJQjXydh98Xu8XLFRXU6M68l8I5M0bfOkjHfIweJXh2PUjfOqYB3ys+dLM2Sox/dqf0xMPiFIU2Dws8yKJvvY2DwCulEXlVqPwIf68sPH96iPvSXfBBS8e2lGfNdK/3lNUO9ojsrBHCBuAHcnLB2q6SFJTn4r2/5KzJt7Ss3tqu7ySceLQvDeU2mvpBXO7RSu17ruVxjB7Us1ru1aLHgKSc/MU0cp1MN9PXjt8kd9JZ7t9yh/VPJTUgkjpwQ+VzwGukcNzS0E9FvAEm510sFd+Vnbh1JCKaBx8oqGkXB1ihPRL/AHztQO4nqWMwv5loawZpHeaO3749Q/ngnrahGb1S2QjWqS2yPaioELRHEOnbQfeji53io+OPLxu46ucd5K95Mt9czjq53En5k5o6XMV36dPLUpfkvAUyFLSE71MxRgBEUQAXtNJYQDfEKnm4nuvazTbvOgt6SpnFdk/IsBp3Si00tZDNJcatBa8RsPVZutuBeUvye7MfVCq56Uf1OmfoCNJ5xqBbcWt3n0D3Wlp5dz9qx/mYvgyLzd9XVWpiOyN4Q/C5M1AFCb4c68MZPGNh/dCcLxMt2aghCFUAQhCABCEIAXg3JVJQbkqvS2/y4+hg9wQhC3IMq2+/1/hnbBUj9yQqdMKhtv2fb3CT1sqR6o3fOrNzSwqLmdSyniL9SNqYH5TzeUPt0c4Jbe/ECx61EyYXiDt1VTM97SuJ9GeVyn8QkfGwujidM4EfY2OY1x6yC9wGmihDtHVj/ZlT+tgPy1VIYqVVnnkb/W3XnfiTx72lgC4dkq4/7VnHdDEPBO27SVXHDKr0SQH5aUO1crfOw2v/ACWRP9jZCVbDMHKD8f1GjNjKr3WK1nobGE5i2Mm91iWIHukjb8gr2NteugxP9kd43UNinKzzbxBHQVflD7c1HO0RZrmwcRcutoeA3HUb1bmZtwJZ/J4x39pWYi/vqyPgsCRr9h6KCN0k9XWxxtHSe+teAOA4ak33cU2p6XFKgZ6it5i/3KliYA3sMrwXH1elQb8KlnxOGlnqJ6mOCI1T2zFhYHk5I+i1ovvbvvvtoL3XVzTecPOOZEqb8MFc2qwCnncyTDHYhO6xDnyRuka4e5yyyFjhxG4jXeoal2JrwA4U8gkuc2Z8YBaeFnOvftW9MwocUoMMalFxKvF5jFI17pS6tmEfWhXA60z/AEOjPtzJ4zCamMdKlqPyWtd4OW0vwppSRwcJlcdvY9ER3Ki+rMbIlG+nqR+ZPxXTKedskkcErnU0cjgJZpGOaGR73WBGp0W2Pwc8CkJMJdx1Hapl/wDQ3MliUOX2D/D6b2mS2zFVQ8zHDQSwvjjblY2ORrnWG8kA3JJuSbbyTxVV5dG3wsf5mL4MiaYzsPBKDeMMfwljAZI08DdvnelZ9im29S+B+H1rjM6KpjMcxPT+xvc1zXk6vBBuCdRxuN021zGvnGU10ZjXpuksPZ+B9KULbRRjqYwfugJZzrb9O/QetY3i+LVFRjtRRvqKmKnYy7I4pTHuhjdfMyxLXZnO1N9QncvJ7RPN5GyyE7y+eVxJ6zc6qtHhE6y15WGITuIweGahLikLfOlib3yMHiUi7aKlG+ppx3zR/SWbjk8w78GYe90h+Ulm7DYf+CQ+px+UmVwB+Yz73EvM22lA3zqymH56P4imb+UnCxvraf0Pv4Kst2TohupKf9Uw+ISzMApRup6cfmYvorRcAXWRHfF4ElNyw4Q3fVg+9jld4MSbOWPDHeZJM/3tPMfkpOOkjbo1jAOxrR7AEqCtFwGn1kV759hYcsOGsH2R80YvbM+mmDbntyq7UlS2RjXsOZr2tc09bXAFp9RCxblNiz0sLHHouq4Wu7AcwPitsiaALAWA0AG4AaABTOgqD0LoawnrWT2hCFQuZrygf66wb/ix/wAtvzq0ZFWOUD/XWC99X/02K2ZVnPcct3hMQcAASdABck7gBqSez5kxjx6kPm1NMe6eL6SlcqY1OAU0hvLTwPPW+GJx9bmkqqRu2+hxuJwH7tCfzsf0kqytiO6SI90jD4FMfrLoPwOl/URfRR9ZGH/gdL+pZ8yMIrmX2JRkjTuLT3EHwWUUrhPjOIzO15l7aeP8UNux1v1R/SPWr3LydYY7fRwegFvwXBVWv2R+ps75qWF76OVrecbGHPkp5GXGfJq57CHEki5F9dN+F1GUqMow3ZNN4qRc9i2YfKAxVCuxBtLjMdRIbQ1MBpi4+a2VpDmBx4A2br2nqKc0G2FJu8ohF+Dnhh9LX2I9KzvbTaEVktmX5hhIZ+O7cZT8ns7SUhw22r1qmhLCw85GLupTjHOcvobj9U2pWOtaeKwGh2txCnYGtImYN2dpc4DqJFnWTiPlZqm+dDDfukHylarw+6pSw0ikbmg11RvrXArqzjAMexaaNkgZRsEmrWSCfNlPmnou4qzbDbSPrqQTSNax/OSMc1hOXoEWIuSRv6+Cw0NJ808cnjoy+pZW/PYsK5ZdQqlhKVgsvnTbilAxedpHRdO06aaPyk29ZX0bKLhfP/KREW4xrx5g+trU3ZvFR+gvcrMV6k9sthzI8cqGNzERwHIXOc5wu2FmrjqdHuHp7FpGZUPDDbH6rtph/wBn5ldi9er4Y9VvFs4F6sVmkK5kZkjziOcXRExbMjMkecXc6AFroukecRnQBD7dUBmoJ2s85oErQOJjIef3Q5absrjTaujgqG/dY2uNuDrWePQ4OCpYekeS/EuYrKzDvcD+tUw4NZJl5xg7A5w9OZcy+p81NDlvL6TT0LzdC5w2Z1yhaYxgpO7PVD0mNgCtoCp3KibYlgjv8WW/pOiCuTVSQzQfJicrCQcpDXW0JFwDwJFxfuuNygn02K5ujNQBvA+Tzk/o87b2qxEqLqdpqWP+1njYOtxLR6yLKqN2MDQ4rwqqP9kk/jr0KfFR92oH98E7PaJD4JQbdYb+G0v65g8SujbnDvw2l/Xx/SU8yn4fEbGfFx9xw9/dNUMPqdGR7V4GN4o3zsNjdbjHXRD0gPaCpBu2OHndWUn7RF9JU3b3lMlilZBhhglc+F0jps4fkNy0BmV2XMLX6V940UxTbwkVk0lnJWOUbbnyrNS+StheyS1Q5xileXNIIjZIwaagZiDfS3Xel0tPmK9U1LmJ1OYG7g7zg47y4HietSbY2xtLnEAAXJP86/8AlektaMKNPKfqIyk28niqqmwR5jv3NHW5SPJ/sC+tcausBMN+g0/dnD/tjd27hxUFhIiqanPViXmWatjZG57ni9st27hcan0DrGoxbcgNDYqSsytADWimLWgAWAFzYCy85xa/lN6KaHragm9UiM2gwZ9Ax1RQlzDGQ58Jc50L4wel0HHokWG7gF65HcYDoZxoP6w54aDo0SNBsL8LtKcV+0c8sb2ihqbuY5vS5sec0t1GbtVL5NqoQVToCSHSss5rm5SyaNzuhv16N9e3douHBTlbzzzkvum8fkOycVVjjkmb014K9Kv0WIlu/cpmCra7clKdVTQxOm4ixWBcqRH1ad/w3wGLfSV847b1fOYzO7qqQz9AtZ8ldOyWZP0ELl8l6l0h6OP1N/wceEStpmVUxM5doqr/AC7fgQlTLqheq4XHFvFeBwr6WazZIeULnPqN8oXPKF08CWST59d59RnlC75SjAZJLn1659RflK75SjAEnzyj9m3k7RwkcaB+btHOPtf029S8+UJ1yXQc/itZUjVkELKVp4ZnOzv9Ra71pG+5U0hm25zNbQuZkLjHQM25Wf8A32CH/HN+HErmFSuV82qsGcOFc34Uau6pIZo9Ti7c9ZSNSX5fsQYXX3PcWttxuWtcfYoqoqcRDiGU9I5vBxqpG30+98nNvaqmzZKOo4zvjjPexp8QkDgtP/uIf1TPmUU+sxbhS0X7XL/BCj8Y2oxCkgfPU09E2Ng1tVyAuPBjQYdXHcB8QKnDKOUV0JbGYKClhfNUQ07I2C7jzMdz1NaLauO4DrVFwbYVmImWtrIvJueAFJDDaN0EQ1bK7KAHPcPvhqCdNRavUW0lXjeJwXgYaeFwfzDy7mY28ZJXDz333XFiQBa11tZ/n+f5C4XGOITtkqdN4k+eeqKxSn6Iw3anZGekN6gXYDaOsiFgCTo2ZvuCTwPRPAqqMqOfqYYqh9oRMxkj2aAgvsX3O45b91itL5RtoW1VXHhwfzcDXsfWygONgLOydEE2bccPPc0aZVKbXVODvwuop6aajjtHzkTGOY15kiGZgto5ziAW3Nz0u1du0u7itbLtuTf7dM/cycFnKJqLB2saGRjIxoDWtG5oHBKDCLqr7F4hiNZRxyRTUbALxuL45Xy3ZYXd0styMrvyr8VOfUHED5+JZeyKkhb7XOPguBO0Wp65HYjcvC0oftwVZ5j+zsD8fii6d5oQ95jcWyQyta4teCNxtGw6/fK6SbJyOFpMSrzf718TPCNUraLYZ1APLMMnnM0eZ0gkcx7nMI6RBDRew3g3uNeCZtY0qUmoy5vkY151Ki5x2LRV4NiEejJaeUDcZI3seffGMlpPcApDZqmrQ8mqNNktpzQlz5r6XL7C3rTHk123OIQvbMGieK2fKLNe118rwOBuCCN27dewuTQsZ09E2ml7GkamuPJs9WXzHigzYpL21r/bUFfTMs7WAueQ1rQXOJ3BrdXE9wC+bsPwueR0lczKGxyumGe4zlrjI6wHVbs32T9nyUmK14ym0oouuPyf+oKzshYP3IU9M6qzMQnlxLn6gRh1VTtlAjvkDCxuTQkkH7EAbnfdS9RiDGEBzukdzQC5x7mNBPpsvV8Pahb/AInsefu05VeRIGZc55RtNiccjXOY8ENvmvoWW35g6xHpXGYkHRumZHM+Ftw6VkMjowRvu+1k7KtSisykl+YsqcnySJPnl0TKJpsXZK5jIM00kl8scTcz9NSSLjKB2pSKvBkfE5r45WedHI0teO2x3jUa9qjt6TnoUlnwJ7KaWcElzy7zyaZl3Ot8GY78oV55DKZowiJ4HSllnkkP3z+ddHf9GNo9CzvOrjyD1xFPV0rt9PUuLdRpHKLgAe+Y4/lrk8RXwsdtHuamheboXKHjM+WM/Z8I/wA+3xYrsVSOWqwfhTjwr2ero38Arw4anvKpIYo9TiLppiVEJGHNJNGACbwyOY7d+L527csdBxaqYJKWSugp3uc5tRU1sfNNgaS0ue0Rte03G+/A2va6zlKMVmTwaSnpNS2r2tgoIucnuXONoom/2krupg6tRd24X67A1eg2cqMQmbV4uwNYzWmod7Iwdc8wOjnkW0PZewGVV/Z2rgjmLqKGpxisbo6recsUZ6o5JLhg/G9RsVbmT444XFNQRg+5knlc8dhdH0SuZeSuqsdNvHC8Xyf5Lp6lc55sncLwaCmaWU8TImlxcQwWBd1nieodQ3JvtNj7KKllqH26DTkB93IRaNnpdb0XKjXYji8ducoaebXpeT1WV1uxsoFz2XVY2hwavxmZkT4JqCkiuXumsXSSa2LGAgPNjYEG1ibncuLQ4RcTrp19urzks5csRRM8lGAuhpXVUxJqKwmV7jo7mySWN9Ny8++A4K3zRtPnNYe9rT8Sq7tn8WaAI8TisAAA6iiAAAsLWvwCQfg+M8cRp/2RnzL1r9TWmsLGkgaZr8Iq6hr2kUNQ/nI5gCWQvJtkkt5u/Lf8VvosUe08Txds0Th2SsPxpt9SsVF81fCb7x5Iy3V2cFEVOxMrjd8lGTx+18I8Ckbi1hVlq1YY3SU4rEY5X/fuTc20MQ86aId8sY+UmL9s6Nly6oiNt4DsxPWAG3uoZ+x8rfNdQ+mhYPnXuOgrYx0HUPXpA5mvX0LapZWFNPLm2NJVXy0Y/LP8lX2CxgUdZPJzU5a+NzY2RxOcS10jXtNriws32rQv6QnkdCjqz1ZmsYP3nXHqUM6bEOIpXdxmb43SctdWD+7xO68tR4XYNU3UhGo9T/cKVmorDcv9v/onj1diNeDE8MpKd1szc+eV46nEb+7Qd6VloGx0r4ohZoie0dZ6DtT2k+Kf3vvFusdtusb/APwk5hdrh1gj2EKmraK5I61Oyp0oyay21uyuYbs1VyU2H1lNA6djYJYJGxkc4HNqJ7HKd4yvbqOq2imdixVUdVUzTYbXPfKGNjcyMExs1Lm62GpDdx4K6ciD74REPvZJh/zCfjV+soubyUoSt5LMc+ODwyglLUtzBttsBqa+qimhwysjFg2pvkY+ZocCNQSA6wIzG/DqV4ocXrmsayLB5o2saGsaaiBrWtGgbqN388StBsiy59SUKkIwlHKjtzf9zRLDyY3svstidHV1U8eGxWnJyMNVE0wtLy/K1wvcXLeA8wJvtNspjNZWU8po4InMaWZmzgsyXJDZXXv7pwFh7pbZZFltC50VO1UVq2zz/uQ45WGY/Byb4q4DMaKPr6czz6mssfWn7OSesI6VbA09TaZzgPS6UeC1GyLJuXF7qX1GSt6a6GUP5H8QvdldAR+NTlvgSrdyc7AyYd5QZp2zune15yx5MpaHA9IuJcNRppa3arhCNEqF1YVp1YJzeSuiMXyRyyF1CkkzDl3j/q9E8aZK6L2h3zK8ybz3nxVI/wBIAH6lscAehVQuuOHRkFz1a29YXmPlkwqwvO8GwveGXfbXc1VZtSkluXgKpVnJhQSuJe2YsLi8w+USCnzOJcTzYOmp3AhRU3LnhbSQPKHW4iEAHtGZ4PsTCX/SAoh5tPUO7+bHyiq6TVyg9zSKGhjhYI4WNjjb5rGNDWjuA8d/Wlysr/p8icPsdFO78ttvY0rx/ThMfNwyY/lu+KJRgntIo1UpNyy5vLDWu8zCZj1dKU+EKVHKfiR3YPP/AM3+EofqWVaJoz3JtKVn55RMWO7B5v0Z/oJu7bbGTuwiX9XP8yo190bRuaaL1M9MJ3qmu2oxx3+yZP1U/wA6SdiuOu3YY4d8cvxuCzcfuvcdp31GO+fYtEr0zkeoJ9HtE/UULG+hg+HKkjgu0Z/ujfXB/EWLh/qXuOR4tbroybc5eC5QctLjzNHYfm6y1pdf9CQhJOfjfDDZB+ZmPylXsm+q9zdcYtsdSfuuEXVdd9XDuw6QfmJfjck8uPDXyGXu8mf8SsqLzuvciXGrdp7+xpPIXphhHVVTj4C0RZnyJQ1cME8FXTSw/ZeeY+RjmB5eA1zQCOGUHTrWmLn3S/qs8mgQhCWJBCEIAEIQgBxDuSiTh3JRemofLj6GD3BCELYgSmp2vaWvaHNcLFrgC0jqIOhVfk2Cw0HShpNf8PEfFunoVkSM/BKXcmqTaLR3ISDZKhZqykpWn8WCIeDU9iwyFvmxRt7mNHgE5QuDrl4muDyyJo3ADuAHgvXr9aEKMsk7dcQhRkARZCEAGVcyrqEAcyrtkIUAcyoyhdQpA5lCMgXUIALIQhQAIQhAAhCEACEIQA4g3JRJwbkovTUPlx9DB7ghCFsQcSM/BLpOWO6WuoOdJqO5MXhjdCV5grnMlcbulbymupCaEpzJRzJR3St5Q1ITQlOZKOZKO6VvKGpCaEpzJRzJR3St5Q1ITQlOZKOZKO6VvKGpCaEpzJRzJR3St5Q1ITQlOYKOYKjutbyhqQmhKcyexHMnsR3Wt5Q1ITQlOZPYjmSjutbyhqQmhKcyexHMnsR3Wt5Q1ITQlOZPYjmSjutbyhqQmhKcyUcyUd1reUNSFINyUXiNtgva71FNQSZkwQhC1IBcK6hAHEIQoAEIQgAQhCgAQhCkAQhCABcQhSAIQhBJ1dQhBALiEIA6hCEACEIUMAXCuoQBwLqEKQBCEIA//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494" name="AutoShape 14" descr="data:image/jpeg;base64,/9j/4AAQSkZJRgABAQAAAQABAAD/2wCEAAkGBhISERQUEBQUFBQVFBUVFBQVFRYYFBQUFxQWFBQVFRQYHCYeFxwjGhQUIC8gIycpLCwsFR4xNTAqNSYrLCkBCQoKDgwOGg8PGi4iHx8sLCwpLCosMiosLCwsKSwsLCwsLC4sKSwsLCksLCwsLCksKSwsKSksKSksLCwsLCwpKf/AABEIAOEA4QMBIgACEQEDEQH/xAAcAAABBQEBAQAAAAAAAAAAAAAAAwQFBgcBAgj/xABWEAABAwIDAwcFBxAGCQUAAAABAAIDBBEFEiEGMUEHEyJRYXGxFDKBkaFCcrLBwtHSFRYjJUNSVGKCg5KTlKLT8BckM0RkdAg1RVOEo7PD4SY0Y6Ti/8QAGwEAAgMBAQEAAAAAAAAAAAAAAAQBAgMFBgf/xAA3EQACAQMCAwYEBQIHAQAAAAAAAQIDBBESMQUhQRMUUVJxkTIzQmEigaGxwSPRFTRikuHw8Qb/2gAMAwEAAhEDEQA/ANxQhCABCFy6AOoXC5eDMFSVSEd2Tg9oSJn6gvJlKVne0o/cnQxxdeTIE3uuJWXEfKiygOmm69JOHcEoupTlqin4lGCEJN8tkTnGCzIhcxRCR8o7F6E4WSuaT+onSxRC8c8F3nAtFVg9mgwekLl0XV8pkHULl0XUgdQhCABCEnJJZUnNQWWB7XUnCUoiE1OOpACEIVwOJN81iuvla3ziBfQXNrnqF1G4hjNPETzs0Mfv5WN+EQlbqc4QzDctFZY+M5XkvPWoN+2mHjfW0n7REfByT+vzDvw2l/XM+dcicq8t8mnJE8hRLdrKE7qulPdUQ/STpmM07vNmhPdKw+BWDhLqicoeISTKtjvNe09zgfApUFV0sMghdsuKCRxBuSiSg3L251l6OhJKkm/Awe5yR9k2JXpzrryuPdXHaywtjWKwCEXQkywIQi6kAXQ4riFKm1swPXOHrXRMV4QtFXqL6mRhC8Ul0qmsZsU5C7NnWdSHPdGUlg6mjzqnSaO3rHiHwomG4vBuSoSUO5KhN23yo+hV7ghCEwQY5y6YQampw+HPkzMqjci9svNHd7FQhyYM4zu9EY+ktK5U5PtnQDqgqj68g+JQ5ck69WUZYR6PhVjRr0nKosvJVGcm9MPOkmPcWD5JSw2BpBwkP5fzAKxPeBvIA6ybePckjUN++b+kEv2tR9TsdwtIcnFFbk5PKY3s6UflNIH7uqQdyaxHdM8d7Gn4wrU6qYBcvYB1lzbeu6KeqY++R7H235XNdbvynT0qe1qEPh9lLlhe5Uv6ML+bOPTHr7HL1FyWzA3ZUsaesNeD7Fd409gCsq8xepwq2XT9SkR7D4s0fYq4jqtPO1KfW1tAzzKuR3dVu+XZaHTtPUpCFaqed0cyrw+lHbJkzqfadmgfWH3kzX+vK42S9NXbVMNx5W7se1jx6nArYIk6YFtq5YwIztIrqZAdo9q/93N+yw/QXg7U7Vj7lUfsUZ8I1tLWdnsSgaq6KflXsYuivExQ7d7Ti16aTS9yaLzu+zfCy67lL2iG+lPf5HItsC7fvUdnTf0ojsvuYh/ShtD+C/8A05FYdgeVWtmrI6TEYGsM2YRvyPiIc1pdlLXXDgbWvoRdafmPWfWVnXKrKY6zB57m0dZlPc50JI9TSqzoU3FpRKyhpWcmoBCAELz4AhCFAAnMZuE2SsDk/Y1NNTT4lJrkLJq7enSau3priHworAWg3JUJKDclQm7b5UfQrLcEIQmCDIeVM/bai/y0/iVGEqR5VWfbehP+Gm8XfOo1c66+JHseBf5d+v8ACGGPUwkppWkA/Y3FvY4NJafWoPCtjKV0MT3te5z42OPTIF3NDjYADrVpfHmaR1gj1i3xlVemmxKBjY/J45QwBrXB1rtboNzhfTsVabenEWb3kKarKdWDksY5LPUcv2FpD7h47nn47pnLs7FT1dHzIc3NI8OJcdcoa4D2lOmYviHGhHofbxJXiojrZpKdzqbmxHO1xOcONiQHG3AWWsdaf4ny9ROt3aUf6VN6sr6Wupb42qr4/SyT13NNnlhDKdrxzZOpMljcAjgfYrdHGoLHsAq3VAqKMxE80I3Mk0uA7NvOh4cQsqXJjd9+KKysrKyl4ESNkpONbUkdWYj5a7R0slBVUr4qiZwmqI4ZGvN2vY5wBB11T40+LC39Vhf1hkov7X6JOnwnE56mmMtGI44qmKVzs7To14vrn10ubAa2W8e0zzfI5lx3TQ1Ti1Lpua5EFVuVeokZhxMT3MvLEx5abHI/M1wPYbhWyNqguUeidLhlS2Njnvysc1rWlziWysNwBvsLrSO4nW+FmcU2zk8TS2KvqmDXRrnAerPolXYVWEZTiVXY6ec76aGYxVOHRw6tc7T7i8C/HXKbJQR4u/8As8MkA/HJv6iW+Cy/rZOg3wxLL/TJoHJhi809ERUPMksE0kDnnznNYGlhceJs61+wb95t6y/k4xdtGKw4lLTUz5J2O5szxE5gzK/oNe5w4b1pVHVslYHxPbIw7nscHNPc5uiYwzixlHpsLBZty5C1PRu4trG/AJ+JaSFnPLky9FTG+6sj9N2PQitT4TU1xCF5l7mYIQhQAL0w2K8oV4S0yT8AY7TVycMdomxXTv3qhFmcNxeDclUlBuSqft/lxKPcEIQtyDI+VBt8Xo+ylmP79lGFql+UgXxek/yc3/UTExLn3K/Eeu4JLFB+v8IbBi9NYvc8TsrubAL7dEOvlJ4AkbgoF1RinuaanH5wn5SxjDUdOrdRp8mm/RZJ9saWZEq0J8X/ANxTfp//ALXoTY1whpv0h9NXVJ+K9xSV/Hyy9i2xRJ5DEqW2fHOEFN6x9NLxVOPD+70p/KH01oqf3QpO9T+mXsXqGNPYmKgsrcf4UtL+kP4icR1+0P4LSel4/iLZQEZ3KfR+xoLGpdoWe/VDaPhS0Y/LH8RE2J7RNaXvhoY2tBc5zpGhrWjUkkyWAA4q6iKyrLwZf62ujhifLM4MjjaXPceAHZx7uNx1rDtqOUOqxJzo6cupqS9iAbSSj/5HD4INhxuUwxrbStxQCKZzGQMddzYQQ2Rw3Ekkk9nAb7XUfXVojAihtmt6GDrPb2Lo21smu0qbfuI1aup4Qzniih6LWB7zwOtu0nh6ElTteMwD3ND7ZmRuLWG264B6S6yPLu1J3uO9x61IUNJfUrrxtoy+Jfl4C+ROipHxkOhc6Jw3Ojc5rvWDqpXH9u5qukipas5p4auNwksPsseVzenbTMCW68Q7rBJUaxVOpaX1DpGg5BMxpd7nMToL9ZyOPoKT4jRhCKcVhlotn1+ELpXF8+e4yCEIUACEIQArCeCScusNigpmdTVSin0ZXqLQbkqkoNyVXct/lx9DKW4IQhbkGS8oMv28pG/4KX2veT8BejAjbyI/V+hPB1HM30gyk+IUiYUpWWZHouF1NNJr7kbzC9cxbeLd+ninz6YEEHUEEEdYOhUPHsJQjXydh98Xu8XLFRXU6M68l8I5M0bfOkjHfIweJXh2PUjfOqYB3ys+dLM2Sox/dqf0xMPiFIU2Dws8yKJvvY2DwCulEXlVqPwIf68sPH96iPvSXfBBS8e2lGfNdK/3lNUO9ojsrBHCBuAHcnLB2q6SFJTn4r2/5KzJt7Ss3tqu7ySceLQvDeU2mvpBXO7RSu17ruVxjB7Us1ru1aLHgKSc/MU0cp1MN9PXjt8kd9JZ7t9yh/VPJTUgkjpwQ+VzwGukcNzS0E9FvAEm510sFd+Vnbh1JCKaBx8oqGkXB1ihPRL/AHztQO4nqWMwv5loawZpHeaO3749Q/ngnrahGb1S2QjWqS2yPaioELRHEOnbQfeji53io+OPLxu46ucd5K95Mt9czjq53En5k5o6XMV36dPLUpfkvAUyFLSE71MxRgBEUQAXtNJYQDfEKnm4nuvazTbvOgt6SpnFdk/IsBp3Si00tZDNJcatBa8RsPVZutuBeUvye7MfVCq56Uf1OmfoCNJ5xqBbcWt3n0D3Wlp5dz9qx/mYvgyLzd9XVWpiOyN4Q/C5M1AFCb4c68MZPGNh/dCcLxMt2aghCFUAQhCABCEIAXg3JVJQbkqvS2/y4+hg9wQhC3IMq2+/1/hnbBUj9yQqdMKhtv2fb3CT1sqR6o3fOrNzSwqLmdSyniL9SNqYH5TzeUPt0c4Jbe/ECx61EyYXiDt1VTM97SuJ9GeVyn8QkfGwujidM4EfY2OY1x6yC9wGmihDtHVj/ZlT+tgPy1VIYqVVnnkb/W3XnfiTx72lgC4dkq4/7VnHdDEPBO27SVXHDKr0SQH5aUO1crfOw2v/ACWRP9jZCVbDMHKD8f1GjNjKr3WK1nobGE5i2Mm91iWIHukjb8gr2NteugxP9kd43UNinKzzbxBHQVflD7c1HO0RZrmwcRcutoeA3HUb1bmZtwJZ/J4x39pWYi/vqyPgsCRr9h6KCN0k9XWxxtHSe+teAOA4ak33cU2p6XFKgZ6it5i/3KliYA3sMrwXH1elQb8KlnxOGlnqJ6mOCI1T2zFhYHk5I+i1ovvbvvvtoL3XVzTecPOOZEqb8MFc2qwCnncyTDHYhO6xDnyRuka4e5yyyFjhxG4jXeoal2JrwA4U8gkuc2Z8YBaeFnOvftW9MwocUoMMalFxKvF5jFI17pS6tmEfWhXA60z/AEOjPtzJ4zCamMdKlqPyWtd4OW0vwppSRwcJlcdvY9ER3Ki+rMbIlG+nqR+ZPxXTKedskkcErnU0cjgJZpGOaGR73WBGp0W2Pwc8CkJMJdx1Hapl/wDQ3MliUOX2D/D6b2mS2zFVQ8zHDQSwvjjblY2ORrnWG8kA3JJuSbbyTxVV5dG3wsf5mL4MiaYzsPBKDeMMfwljAZI08DdvnelZ9im29S+B+H1rjM6KpjMcxPT+xvc1zXk6vBBuCdRxuN021zGvnGU10ZjXpuksPZ+B9KULbRRjqYwfugJZzrb9O/QetY3i+LVFRjtRRvqKmKnYy7I4pTHuhjdfMyxLXZnO1N9QncvJ7RPN5GyyE7y+eVxJ6zc6qtHhE6y15WGITuIweGahLikLfOlib3yMHiUi7aKlG+ppx3zR/SWbjk8w78GYe90h+Ulm7DYf+CQ+px+UmVwB+Yz73EvM22lA3zqymH56P4imb+UnCxvraf0Pv4Kst2TohupKf9Uw+ISzMApRup6cfmYvorRcAXWRHfF4ElNyw4Q3fVg+9jld4MSbOWPDHeZJM/3tPMfkpOOkjbo1jAOxrR7AEqCtFwGn1kV759hYcsOGsH2R80YvbM+mmDbntyq7UlS2RjXsOZr2tc09bXAFp9RCxblNiz0sLHHouq4Wu7AcwPitsiaALAWA0AG4AaABTOgqD0LoawnrWT2hCFQuZrygf66wb/ix/wAtvzq0ZFWOUD/XWC99X/02K2ZVnPcct3hMQcAASdABck7gBqSez5kxjx6kPm1NMe6eL6SlcqY1OAU0hvLTwPPW+GJx9bmkqqRu2+hxuJwH7tCfzsf0kqytiO6SI90jD4FMfrLoPwOl/URfRR9ZGH/gdL+pZ8yMIrmX2JRkjTuLT3EHwWUUrhPjOIzO15l7aeP8UNux1v1R/SPWr3LydYY7fRwegFvwXBVWv2R+ps75qWF76OVrecbGHPkp5GXGfJq57CHEki5F9dN+F1GUqMow3ZNN4qRc9i2YfKAxVCuxBtLjMdRIbQ1MBpi4+a2VpDmBx4A2br2nqKc0G2FJu8ohF+Dnhh9LX2I9KzvbTaEVktmX5hhIZ+O7cZT8ns7SUhw22r1qmhLCw85GLupTjHOcvobj9U2pWOtaeKwGh2txCnYGtImYN2dpc4DqJFnWTiPlZqm+dDDfukHylarw+6pSw0ikbmg11RvrXArqzjAMexaaNkgZRsEmrWSCfNlPmnou4qzbDbSPrqQTSNax/OSMc1hOXoEWIuSRv6+Cw0NJ808cnjoy+pZW/PYsK5ZdQqlhKVgsvnTbilAxedpHRdO06aaPyk29ZX0bKLhfP/KREW4xrx5g+trU3ZvFR+gvcrMV6k9sthzI8cqGNzERwHIXOc5wu2FmrjqdHuHp7FpGZUPDDbH6rtph/wBn5ldi9er4Y9VvFs4F6sVmkK5kZkjziOcXRExbMjMkecXc6AFroukecRnQBD7dUBmoJ2s85oErQOJjIef3Q5absrjTaujgqG/dY2uNuDrWePQ4OCpYekeS/EuYrKzDvcD+tUw4NZJl5xg7A5w9OZcy+p81NDlvL6TT0LzdC5w2Z1yhaYxgpO7PVD0mNgCtoCp3KibYlgjv8WW/pOiCuTVSQzQfJicrCQcpDXW0JFwDwJFxfuuNygn02K5ujNQBvA+Tzk/o87b2qxEqLqdpqWP+1njYOtxLR6yLKqN2MDQ4rwqqP9kk/jr0KfFR92oH98E7PaJD4JQbdYb+G0v65g8SujbnDvw2l/Xx/SU8yn4fEbGfFx9xw9/dNUMPqdGR7V4GN4o3zsNjdbjHXRD0gPaCpBu2OHndWUn7RF9JU3b3lMlilZBhhglc+F0jps4fkNy0BmV2XMLX6V940UxTbwkVk0lnJWOUbbnyrNS+StheyS1Q5xileXNIIjZIwaagZiDfS3Xel0tPmK9U1LmJ1OYG7g7zg47y4HietSbY2xtLnEAAXJP86/8AlektaMKNPKfqIyk28niqqmwR5jv3NHW5SPJ/sC+tcausBMN+g0/dnD/tjd27hxUFhIiqanPViXmWatjZG57ni9st27hcan0DrGoxbcgNDYqSsytADWimLWgAWAFzYCy85xa/lN6KaHragm9UiM2gwZ9Ax1RQlzDGQ58Jc50L4wel0HHokWG7gF65HcYDoZxoP6w54aDo0SNBsL8LtKcV+0c8sb2ihqbuY5vS5sec0t1GbtVL5NqoQVToCSHSss5rm5SyaNzuhv16N9e3douHBTlbzzzkvum8fkOycVVjjkmb014K9Kv0WIlu/cpmCra7clKdVTQxOm4ixWBcqRH1ad/w3wGLfSV847b1fOYzO7qqQz9AtZ8ldOyWZP0ELl8l6l0h6OP1N/wceEStpmVUxM5doqr/AC7fgQlTLqheq4XHFvFeBwr6WazZIeULnPqN8oXPKF08CWST59d59RnlC75SjAZJLn1659RflK75SjAEnzyj9m3k7RwkcaB+btHOPtf029S8+UJ1yXQc/itZUjVkELKVp4ZnOzv9Ra71pG+5U0hm25zNbQuZkLjHQM25Wf8A32CH/HN+HErmFSuV82qsGcOFc34Uau6pIZo9Ti7c9ZSNSX5fsQYXX3PcWttxuWtcfYoqoqcRDiGU9I5vBxqpG30+98nNvaqmzZKOo4zvjjPexp8QkDgtP/uIf1TPmUU+sxbhS0X7XL/BCj8Y2oxCkgfPU09E2Ng1tVyAuPBjQYdXHcB8QKnDKOUV0JbGYKClhfNUQ07I2C7jzMdz1NaLauO4DrVFwbYVmImWtrIvJueAFJDDaN0EQ1bK7KAHPcPvhqCdNRavUW0lXjeJwXgYaeFwfzDy7mY28ZJXDz333XFiQBa11tZ/n+f5C4XGOITtkqdN4k+eeqKxSn6Iw3anZGekN6gXYDaOsiFgCTo2ZvuCTwPRPAqqMqOfqYYqh9oRMxkj2aAgvsX3O45b91itL5RtoW1VXHhwfzcDXsfWygONgLOydEE2bccPPc0aZVKbXVODvwuop6aajjtHzkTGOY15kiGZgto5ziAW3Nz0u1du0u7itbLtuTf7dM/cycFnKJqLB2saGRjIxoDWtG5oHBKDCLqr7F4hiNZRxyRTUbALxuL45Xy3ZYXd0styMrvyr8VOfUHED5+JZeyKkhb7XOPguBO0Wp65HYjcvC0oftwVZ5j+zsD8fii6d5oQ95jcWyQyta4teCNxtGw6/fK6SbJyOFpMSrzf718TPCNUraLYZ1APLMMnnM0eZ0gkcx7nMI6RBDRew3g3uNeCZtY0qUmoy5vkY151Ki5x2LRV4NiEejJaeUDcZI3seffGMlpPcApDZqmrQ8mqNNktpzQlz5r6XL7C3rTHk123OIQvbMGieK2fKLNe118rwOBuCCN27dewuTQsZ09E2ml7GkamuPJs9WXzHigzYpL21r/bUFfTMs7WAueQ1rQXOJ3BrdXE9wC+bsPwueR0lczKGxyumGe4zlrjI6wHVbs32T9nyUmK14ym0oouuPyf+oKzshYP3IU9M6qzMQnlxLn6gRh1VTtlAjvkDCxuTQkkH7EAbnfdS9RiDGEBzukdzQC5x7mNBPpsvV8Pahb/AInsefu05VeRIGZc55RtNiccjXOY8ENvmvoWW35g6xHpXGYkHRumZHM+Ftw6VkMjowRvu+1k7KtSisykl+YsqcnySJPnl0TKJpsXZK5jIM00kl8scTcz9NSSLjKB2pSKvBkfE5r45WedHI0teO2x3jUa9qjt6TnoUlnwJ7KaWcElzy7zyaZl3Ot8GY78oV55DKZowiJ4HSllnkkP3z+ddHf9GNo9CzvOrjyD1xFPV0rt9PUuLdRpHKLgAe+Y4/lrk8RXwsdtHuamheboXKHjM+WM/Z8I/wA+3xYrsVSOWqwfhTjwr2ero38Arw4anvKpIYo9TiLppiVEJGHNJNGACbwyOY7d+L527csdBxaqYJKWSugp3uc5tRU1sfNNgaS0ue0Rte03G+/A2va6zlKMVmTwaSnpNS2r2tgoIucnuXONoom/2krupg6tRd24X67A1eg2cqMQmbV4uwNYzWmod7Iwdc8wOjnkW0PZewGVV/Z2rgjmLqKGpxisbo6recsUZ6o5JLhg/G9RsVbmT444XFNQRg+5knlc8dhdH0SuZeSuqsdNvHC8Xyf5Lp6lc55sncLwaCmaWU8TImlxcQwWBd1nieodQ3JvtNj7KKllqH26DTkB93IRaNnpdb0XKjXYji8ducoaebXpeT1WV1uxsoFz2XVY2hwavxmZkT4JqCkiuXumsXSSa2LGAgPNjYEG1ibncuLQ4RcTrp19urzks5csRRM8lGAuhpXVUxJqKwmV7jo7mySWN9Ny8++A4K3zRtPnNYe9rT8Sq7tn8WaAI8TisAAA6iiAAAsLWvwCQfg+M8cRp/2RnzL1r9TWmsLGkgaZr8Iq6hr2kUNQ/nI5gCWQvJtkkt5u/Lf8VvosUe08Txds0Th2SsPxpt9SsVF81fCb7x5Iy3V2cFEVOxMrjd8lGTx+18I8Ckbi1hVlq1YY3SU4rEY5X/fuTc20MQ86aId8sY+UmL9s6Nly6oiNt4DsxPWAG3uoZ+x8rfNdQ+mhYPnXuOgrYx0HUPXpA5mvX0LapZWFNPLm2NJVXy0Y/LP8lX2CxgUdZPJzU5a+NzY2RxOcS10jXtNriws32rQv6QnkdCjqz1ZmsYP3nXHqUM6bEOIpXdxmb43SctdWD+7xO68tR4XYNU3UhGo9T/cKVmorDcv9v/onj1diNeDE8MpKd1szc+eV46nEb+7Qd6VloGx0r4ohZoie0dZ6DtT2k+Kf3vvFusdtusb/APwk5hdrh1gj2EKmraK5I61Oyp0oyay21uyuYbs1VyU2H1lNA6djYJYJGxkc4HNqJ7HKd4yvbqOq2imdixVUdVUzTYbXPfKGNjcyMExs1Lm62GpDdx4K6ciD74REPvZJh/zCfjV+soubyUoSt5LMc+ODwyglLUtzBttsBqa+qimhwysjFg2pvkY+ZocCNQSA6wIzG/DqV4ocXrmsayLB5o2saGsaaiBrWtGgbqN388StBsiy59SUKkIwlHKjtzf9zRLDyY3svstidHV1U8eGxWnJyMNVE0wtLy/K1wvcXLeA8wJvtNspjNZWU8po4InMaWZmzgsyXJDZXXv7pwFh7pbZZFltC50VO1UVq2zz/uQ45WGY/Byb4q4DMaKPr6czz6mssfWn7OSesI6VbA09TaZzgPS6UeC1GyLJuXF7qX1GSt6a6GUP5H8QvdldAR+NTlvgSrdyc7AyYd5QZp2zune15yx5MpaHA9IuJcNRppa3arhCNEqF1YVp1YJzeSuiMXyRyyF1CkkzDl3j/q9E8aZK6L2h3zK8ybz3nxVI/wBIAH6lscAehVQuuOHRkFz1a29YXmPlkwqwvO8GwveGXfbXc1VZtSkluXgKpVnJhQSuJe2YsLi8w+USCnzOJcTzYOmp3AhRU3LnhbSQPKHW4iEAHtGZ4PsTCX/SAoh5tPUO7+bHyiq6TVyg9zSKGhjhYI4WNjjb5rGNDWjuA8d/Wlysr/p8icPsdFO78ttvY0rx/ThMfNwyY/lu+KJRgntIo1UpNyy5vLDWu8zCZj1dKU+EKVHKfiR3YPP/AM3+EofqWVaJoz3JtKVn55RMWO7B5v0Z/oJu7bbGTuwiX9XP8yo190bRuaaL1M9MJ3qmu2oxx3+yZP1U/wA6SdiuOu3YY4d8cvxuCzcfuvcdp31GO+fYtEr0zkeoJ9HtE/UULG+hg+HKkjgu0Z/ujfXB/EWLh/qXuOR4tbroybc5eC5QctLjzNHYfm6y1pdf9CQhJOfjfDDZB+ZmPylXsm+q9zdcYtsdSfuuEXVdd9XDuw6QfmJfjck8uPDXyGXu8mf8SsqLzuvciXGrdp7+xpPIXphhHVVTj4C0RZnyJQ1cME8FXTSw/ZeeY+RjmB5eA1zQCOGUHTrWmLn3S/qs8mgQhCWJBCEIAEIQgBxDuSiTh3JRemofLj6GD3BCELYgSmp2vaWvaHNcLFrgC0jqIOhVfk2Cw0HShpNf8PEfFunoVkSM/BKXcmqTaLR3ISDZKhZqykpWn8WCIeDU9iwyFvmxRt7mNHgE5QuDrl4muDyyJo3ADuAHgvXr9aEKMsk7dcQhRkARZCEAGVcyrqEAcyrtkIUAcyoyhdQpA5lCMgXUIALIQhQAIQhAAhCEACEIQA4g3JRJwbkovTUPlx9DB7ghCFsQcSM/BLpOWO6WuoOdJqO5MXhjdCV5grnMlcbulbymupCaEpzJRzJR3St5Q1ITQlOZKOZKO6VvKGpCaEpzJRzJR3St5Q1ITQlOZKOZKO6VvKGpCaEpzJRzJR3St5Q1ITQlOYKOYKjutbyhqQmhKcyexHMnsR3Wt5Q1ITQlOZPYjmSjutbyhqQmhKcyexHMnsR3Wt5Q1ITQlOZPYjmSjutbyhqQmhKcyUcyUd1reUNSFINyUXiNtgva71FNQSZkwQhC1IBcK6hAHEIQoAEIQgAQhCgAQhCkAQhCABcQhSAIQhBJ1dQhBALiEIA6hCEACEIUMAXCuoQBwLqEKQBCEIA//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496" name="AutoShape 16" descr="data:image/jpeg;base64,/9j/4AAQSkZJRgABAQAAAQABAAD/2wCEAAkGBhISERQUEBQUFBQVFBUVFBQVFRYYFBQUFxQWFBQVFRQYHCYeFxwjGhQUIC8gIycpLCwsFR4xNTAqNSYrLCkBCQoKDgwOGg8PGi4iHx8sLCwpLCosMiosLCwsKSwsLCwsLC4sKSwsLCksLCwsLCksKSwsKSksKSksLCwsLCwpKf/AABEIAOEA4QMBIgACEQEDEQH/xAAcAAABBQEBAQAAAAAAAAAAAAAAAwQFBgcBAgj/xABWEAABAwIDAwcFBxAGCQUAAAABAAIDBBEFEiEGMUEHEyJRYXGxFDKBkaFCcrLBwtHSFRYjJUNSVGKCg5KTlKLT8BckM0RkdAg1RVOEo7PD4SY0Y6Ti/8QAGwEAAgMBAQEAAAAAAAAAAAAAAAQBAgMFBgf/xAA3EQACAQMCAwYEBQIHAQAAAAAAAQIDBBESMQUhQRMUUVJxkTIzQmEigaGxwSPRFTRikuHw8Qb/2gAMAwEAAhEDEQA/ANxQhCABCFy6AOoXC5eDMFSVSEd2Tg9oSJn6gvJlKVne0o/cnQxxdeTIE3uuJWXEfKiygOmm69JOHcEoupTlqin4lGCEJN8tkTnGCzIhcxRCR8o7F6E4WSuaT+onSxRC8c8F3nAtFVg9mgwekLl0XV8pkHULl0XUgdQhCABCEnJJZUnNQWWB7XUnCUoiE1OOpACEIVwOJN81iuvla3ziBfQXNrnqF1G4hjNPETzs0Mfv5WN+EQlbqc4QzDctFZY+M5XkvPWoN+2mHjfW0n7REfByT+vzDvw2l/XM+dcicq8t8mnJE8hRLdrKE7qulPdUQ/STpmM07vNmhPdKw+BWDhLqicoeISTKtjvNe09zgfApUFV0sMghdsuKCRxBuSiSg3L251l6OhJKkm/Awe5yR9k2JXpzrryuPdXHaywtjWKwCEXQkywIQi6kAXQ4riFKm1swPXOHrXRMV4QtFXqL6mRhC8Ul0qmsZsU5C7NnWdSHPdGUlg6mjzqnSaO3rHiHwomG4vBuSoSUO5KhN23yo+hV7ghCEwQY5y6YQampw+HPkzMqjci9svNHd7FQhyYM4zu9EY+ktK5U5PtnQDqgqj68g+JQ5ck69WUZYR6PhVjRr0nKosvJVGcm9MPOkmPcWD5JSw2BpBwkP5fzAKxPeBvIA6ybePckjUN++b+kEv2tR9TsdwtIcnFFbk5PKY3s6UflNIH7uqQdyaxHdM8d7Gn4wrU6qYBcvYB1lzbeu6KeqY++R7H235XNdbvynT0qe1qEPh9lLlhe5Uv6ML+bOPTHr7HL1FyWzA3ZUsaesNeD7Fd409gCsq8xepwq2XT9SkR7D4s0fYq4jqtPO1KfW1tAzzKuR3dVu+XZaHTtPUpCFaqed0cyrw+lHbJkzqfadmgfWH3kzX+vK42S9NXbVMNx5W7se1jx6nArYIk6YFtq5YwIztIrqZAdo9q/93N+yw/QXg7U7Vj7lUfsUZ8I1tLWdnsSgaq6KflXsYuivExQ7d7Ti16aTS9yaLzu+zfCy67lL2iG+lPf5HItsC7fvUdnTf0ojsvuYh/ShtD+C/8A05FYdgeVWtmrI6TEYGsM2YRvyPiIc1pdlLXXDgbWvoRdafmPWfWVnXKrKY6zB57m0dZlPc50JI9TSqzoU3FpRKyhpWcmoBCAELz4AhCFAAnMZuE2SsDk/Y1NNTT4lJrkLJq7enSau3priHworAWg3JUJKDclQm7b5UfQrLcEIQmCDIeVM/bai/y0/iVGEqR5VWfbehP+Gm8XfOo1c66+JHseBf5d+v8ACGGPUwkppWkA/Y3FvY4NJafWoPCtjKV0MT3te5z42OPTIF3NDjYADrVpfHmaR1gj1i3xlVemmxKBjY/J45QwBrXB1rtboNzhfTsVabenEWb3kKarKdWDksY5LPUcv2FpD7h47nn47pnLs7FT1dHzIc3NI8OJcdcoa4D2lOmYviHGhHofbxJXiojrZpKdzqbmxHO1xOcONiQHG3AWWsdaf4ny9ROt3aUf6VN6sr6Wupb42qr4/SyT13NNnlhDKdrxzZOpMljcAjgfYrdHGoLHsAq3VAqKMxE80I3Mk0uA7NvOh4cQsqXJjd9+KKysrKyl4ESNkpONbUkdWYj5a7R0slBVUr4qiZwmqI4ZGvN2vY5wBB11T40+LC39Vhf1hkov7X6JOnwnE56mmMtGI44qmKVzs7To14vrn10ubAa2W8e0zzfI5lx3TQ1Ti1Lpua5EFVuVeokZhxMT3MvLEx5abHI/M1wPYbhWyNqguUeidLhlS2Njnvysc1rWlziWysNwBvsLrSO4nW+FmcU2zk8TS2KvqmDXRrnAerPolXYVWEZTiVXY6ec76aGYxVOHRw6tc7T7i8C/HXKbJQR4u/8As8MkA/HJv6iW+Cy/rZOg3wxLL/TJoHJhi809ERUPMksE0kDnnznNYGlhceJs61+wb95t6y/k4xdtGKw4lLTUz5J2O5szxE5gzK/oNe5w4b1pVHVslYHxPbIw7nscHNPc5uiYwzixlHpsLBZty5C1PRu4trG/AJ+JaSFnPLky9FTG+6sj9N2PQitT4TU1xCF5l7mYIQhQAL0w2K8oV4S0yT8AY7TVycMdomxXTv3qhFmcNxeDclUlBuSqft/lxKPcEIQtyDI+VBt8Xo+ylmP79lGFql+UgXxek/yc3/UTExLn3K/Eeu4JLFB+v8IbBi9NYvc8TsrubAL7dEOvlJ4AkbgoF1RinuaanH5wn5SxjDUdOrdRp8mm/RZJ9saWZEq0J8X/ANxTfp//ALXoTY1whpv0h9NXVJ+K9xSV/Hyy9i2xRJ5DEqW2fHOEFN6x9NLxVOPD+70p/KH01oqf3QpO9T+mXsXqGNPYmKgsrcf4UtL+kP4icR1+0P4LSel4/iLZQEZ3KfR+xoLGpdoWe/VDaPhS0Y/LH8RE2J7RNaXvhoY2tBc5zpGhrWjUkkyWAA4q6iKyrLwZf62ujhifLM4MjjaXPceAHZx7uNx1rDtqOUOqxJzo6cupqS9iAbSSj/5HD4INhxuUwxrbStxQCKZzGQMddzYQQ2Rw3Ekkk9nAb7XUfXVojAihtmt6GDrPb2Lo21smu0qbfuI1aup4Qzniih6LWB7zwOtu0nh6ElTteMwD3ND7ZmRuLWG264B6S6yPLu1J3uO9x61IUNJfUrrxtoy+Jfl4C+ROipHxkOhc6Jw3Ojc5rvWDqpXH9u5qukipas5p4auNwksPsseVzenbTMCW68Q7rBJUaxVOpaX1DpGg5BMxpd7nMToL9ZyOPoKT4jRhCKcVhlotn1+ELpXF8+e4yCEIUACEIQArCeCScusNigpmdTVSin0ZXqLQbkqkoNyVXct/lx9DKW4IQhbkGS8oMv28pG/4KX2veT8BejAjbyI/V+hPB1HM30gyk+IUiYUpWWZHouF1NNJr7kbzC9cxbeLd+ninz6YEEHUEEEdYOhUPHsJQjXydh98Xu8XLFRXU6M68l8I5M0bfOkjHfIweJXh2PUjfOqYB3ys+dLM2Sox/dqf0xMPiFIU2Dws8yKJvvY2DwCulEXlVqPwIf68sPH96iPvSXfBBS8e2lGfNdK/3lNUO9ojsrBHCBuAHcnLB2q6SFJTn4r2/5KzJt7Ss3tqu7ySceLQvDeU2mvpBXO7RSu17ruVxjB7Us1ru1aLHgKSc/MU0cp1MN9PXjt8kd9JZ7t9yh/VPJTUgkjpwQ+VzwGukcNzS0E9FvAEm510sFd+Vnbh1JCKaBx8oqGkXB1ihPRL/AHztQO4nqWMwv5loawZpHeaO3749Q/ngnrahGb1S2QjWqS2yPaioELRHEOnbQfeji53io+OPLxu46ucd5K95Mt9czjq53En5k5o6XMV36dPLUpfkvAUyFLSE71MxRgBEUQAXtNJYQDfEKnm4nuvazTbvOgt6SpnFdk/IsBp3Si00tZDNJcatBa8RsPVZutuBeUvye7MfVCq56Uf1OmfoCNJ5xqBbcWt3n0D3Wlp5dz9qx/mYvgyLzd9XVWpiOyN4Q/C5M1AFCb4c68MZPGNh/dCcLxMt2aghCFUAQhCABCEIAXg3JVJQbkqvS2/y4+hg9wQhC3IMq2+/1/hnbBUj9yQqdMKhtv2fb3CT1sqR6o3fOrNzSwqLmdSyniL9SNqYH5TzeUPt0c4Jbe/ECx61EyYXiDt1VTM97SuJ9GeVyn8QkfGwujidM4EfY2OY1x6yC9wGmihDtHVj/ZlT+tgPy1VIYqVVnnkb/W3XnfiTx72lgC4dkq4/7VnHdDEPBO27SVXHDKr0SQH5aUO1crfOw2v/ACWRP9jZCVbDMHKD8f1GjNjKr3WK1nobGE5i2Mm91iWIHukjb8gr2NteugxP9kd43UNinKzzbxBHQVflD7c1HO0RZrmwcRcutoeA3HUb1bmZtwJZ/J4x39pWYi/vqyPgsCRr9h6KCN0k9XWxxtHSe+teAOA4ak33cU2p6XFKgZ6it5i/3KliYA3sMrwXH1elQb8KlnxOGlnqJ6mOCI1T2zFhYHk5I+i1ovvbvvvtoL3XVzTecPOOZEqb8MFc2qwCnncyTDHYhO6xDnyRuka4e5yyyFjhxG4jXeoal2JrwA4U8gkuc2Z8YBaeFnOvftW9MwocUoMMalFxKvF5jFI17pS6tmEfWhXA60z/AEOjPtzJ4zCamMdKlqPyWtd4OW0vwppSRwcJlcdvY9ER3Ki+rMbIlG+nqR+ZPxXTKedskkcErnU0cjgJZpGOaGR73WBGp0W2Pwc8CkJMJdx1Hapl/wDQ3MliUOX2D/D6b2mS2zFVQ8zHDQSwvjjblY2ORrnWG8kA3JJuSbbyTxVV5dG3wsf5mL4MiaYzsPBKDeMMfwljAZI08DdvnelZ9im29S+B+H1rjM6KpjMcxPT+xvc1zXk6vBBuCdRxuN021zGvnGU10ZjXpuksPZ+B9KULbRRjqYwfugJZzrb9O/QetY3i+LVFRjtRRvqKmKnYy7I4pTHuhjdfMyxLXZnO1N9QncvJ7RPN5GyyE7y+eVxJ6zc6qtHhE6y15WGITuIweGahLikLfOlib3yMHiUi7aKlG+ppx3zR/SWbjk8w78GYe90h+Ulm7DYf+CQ+px+UmVwB+Yz73EvM22lA3zqymH56P4imb+UnCxvraf0Pv4Kst2TohupKf9Uw+ISzMApRup6cfmYvorRcAXWRHfF4ElNyw4Q3fVg+9jld4MSbOWPDHeZJM/3tPMfkpOOkjbo1jAOxrR7AEqCtFwGn1kV759hYcsOGsH2R80YvbM+mmDbntyq7UlS2RjXsOZr2tc09bXAFp9RCxblNiz0sLHHouq4Wu7AcwPitsiaALAWA0AG4AaABTOgqD0LoawnrWT2hCFQuZrygf66wb/ix/wAtvzq0ZFWOUD/XWC99X/02K2ZVnPcct3hMQcAASdABck7gBqSez5kxjx6kPm1NMe6eL6SlcqY1OAU0hvLTwPPW+GJx9bmkqqRu2+hxuJwH7tCfzsf0kqytiO6SI90jD4FMfrLoPwOl/URfRR9ZGH/gdL+pZ8yMIrmX2JRkjTuLT3EHwWUUrhPjOIzO15l7aeP8UNux1v1R/SPWr3LydYY7fRwegFvwXBVWv2R+ps75qWF76OVrecbGHPkp5GXGfJq57CHEki5F9dN+F1GUqMow3ZNN4qRc9i2YfKAxVCuxBtLjMdRIbQ1MBpi4+a2VpDmBx4A2br2nqKc0G2FJu8ohF+Dnhh9LX2I9KzvbTaEVktmX5hhIZ+O7cZT8ns7SUhw22r1qmhLCw85GLupTjHOcvobj9U2pWOtaeKwGh2txCnYGtImYN2dpc4DqJFnWTiPlZqm+dDDfukHylarw+6pSw0ikbmg11RvrXArqzjAMexaaNkgZRsEmrWSCfNlPmnou4qzbDbSPrqQTSNax/OSMc1hOXoEWIuSRv6+Cw0NJ808cnjoy+pZW/PYsK5ZdQqlhKVgsvnTbilAxedpHRdO06aaPyk29ZX0bKLhfP/KREW4xrx5g+trU3ZvFR+gvcrMV6k9sthzI8cqGNzERwHIXOc5wu2FmrjqdHuHp7FpGZUPDDbH6rtph/wBn5ldi9er4Y9VvFs4F6sVmkK5kZkjziOcXRExbMjMkecXc6AFroukecRnQBD7dUBmoJ2s85oErQOJjIef3Q5absrjTaujgqG/dY2uNuDrWePQ4OCpYekeS/EuYrKzDvcD+tUw4NZJl5xg7A5w9OZcy+p81NDlvL6TT0LzdC5w2Z1yhaYxgpO7PVD0mNgCtoCp3KibYlgjv8WW/pOiCuTVSQzQfJicrCQcpDXW0JFwDwJFxfuuNygn02K5ujNQBvA+Tzk/o87b2qxEqLqdpqWP+1njYOtxLR6yLKqN2MDQ4rwqqP9kk/jr0KfFR92oH98E7PaJD4JQbdYb+G0v65g8SujbnDvw2l/Xx/SU8yn4fEbGfFx9xw9/dNUMPqdGR7V4GN4o3zsNjdbjHXRD0gPaCpBu2OHndWUn7RF9JU3b3lMlilZBhhglc+F0jps4fkNy0BmV2XMLX6V940UxTbwkVk0lnJWOUbbnyrNS+StheyS1Q5xileXNIIjZIwaagZiDfS3Xel0tPmK9U1LmJ1OYG7g7zg47y4HietSbY2xtLnEAAXJP86/8AlektaMKNPKfqIyk28niqqmwR5jv3NHW5SPJ/sC+tcausBMN+g0/dnD/tjd27hxUFhIiqanPViXmWatjZG57ni9st27hcan0DrGoxbcgNDYqSsytADWimLWgAWAFzYCy85xa/lN6KaHragm9UiM2gwZ9Ax1RQlzDGQ58Jc50L4wel0HHokWG7gF65HcYDoZxoP6w54aDo0SNBsL8LtKcV+0c8sb2ihqbuY5vS5sec0t1GbtVL5NqoQVToCSHSss5rm5SyaNzuhv16N9e3douHBTlbzzzkvum8fkOycVVjjkmb014K9Kv0WIlu/cpmCra7clKdVTQxOm4ixWBcqRH1ad/w3wGLfSV847b1fOYzO7qqQz9AtZ8ldOyWZP0ELl8l6l0h6OP1N/wceEStpmVUxM5doqr/AC7fgQlTLqheq4XHFvFeBwr6WazZIeULnPqN8oXPKF08CWST59d59RnlC75SjAZJLn1659RflK75SjAEnzyj9m3k7RwkcaB+btHOPtf029S8+UJ1yXQc/itZUjVkELKVp4ZnOzv9Ra71pG+5U0hm25zNbQuZkLjHQM25Wf8A32CH/HN+HErmFSuV82qsGcOFc34Uau6pIZo9Ti7c9ZSNSX5fsQYXX3PcWttxuWtcfYoqoqcRDiGU9I5vBxqpG30+98nNvaqmzZKOo4zvjjPexp8QkDgtP/uIf1TPmUU+sxbhS0X7XL/BCj8Y2oxCkgfPU09E2Ng1tVyAuPBjQYdXHcB8QKnDKOUV0JbGYKClhfNUQ07I2C7jzMdz1NaLauO4DrVFwbYVmImWtrIvJueAFJDDaN0EQ1bK7KAHPcPvhqCdNRavUW0lXjeJwXgYaeFwfzDy7mY28ZJXDz333XFiQBa11tZ/n+f5C4XGOITtkqdN4k+eeqKxSn6Iw3anZGekN6gXYDaOsiFgCTo2ZvuCTwPRPAqqMqOfqYYqh9oRMxkj2aAgvsX3O45b91itL5RtoW1VXHhwfzcDXsfWygONgLOydEE2bccPPc0aZVKbXVODvwuop6aajjtHzkTGOY15kiGZgto5ziAW3Nz0u1du0u7itbLtuTf7dM/cycFnKJqLB2saGRjIxoDWtG5oHBKDCLqr7F4hiNZRxyRTUbALxuL45Xy3ZYXd0styMrvyr8VOfUHED5+JZeyKkhb7XOPguBO0Wp65HYjcvC0oftwVZ5j+zsD8fii6d5oQ95jcWyQyta4teCNxtGw6/fK6SbJyOFpMSrzf718TPCNUraLYZ1APLMMnnM0eZ0gkcx7nMI6RBDRew3g3uNeCZtY0qUmoy5vkY151Ki5x2LRV4NiEejJaeUDcZI3seffGMlpPcApDZqmrQ8mqNNktpzQlz5r6XL7C3rTHk123OIQvbMGieK2fKLNe118rwOBuCCN27dewuTQsZ09E2ml7GkamuPJs9WXzHigzYpL21r/bUFfTMs7WAueQ1rQXOJ3BrdXE9wC+bsPwueR0lczKGxyumGe4zlrjI6wHVbs32T9nyUmK14ym0oouuPyf+oKzshYP3IU9M6qzMQnlxLn6gRh1VTtlAjvkDCxuTQkkH7EAbnfdS9RiDGEBzukdzQC5x7mNBPpsvV8Pahb/AInsefu05VeRIGZc55RtNiccjXOY8ENvmvoWW35g6xHpXGYkHRumZHM+Ftw6VkMjowRvu+1k7KtSisykl+YsqcnySJPnl0TKJpsXZK5jIM00kl8scTcz9NSSLjKB2pSKvBkfE5r45WedHI0teO2x3jUa9qjt6TnoUlnwJ7KaWcElzy7zyaZl3Ot8GY78oV55DKZowiJ4HSllnkkP3z+ddHf9GNo9CzvOrjyD1xFPV0rt9PUuLdRpHKLgAe+Y4/lrk8RXwsdtHuamheboXKHjM+WM/Z8I/wA+3xYrsVSOWqwfhTjwr2ero38Arw4anvKpIYo9TiLppiVEJGHNJNGACbwyOY7d+L527csdBxaqYJKWSugp3uc5tRU1sfNNgaS0ue0Rte03G+/A2va6zlKMVmTwaSnpNS2r2tgoIucnuXONoom/2krupg6tRd24X67A1eg2cqMQmbV4uwNYzWmod7Iwdc8wOjnkW0PZewGVV/Z2rgjmLqKGpxisbo6recsUZ6o5JLhg/G9RsVbmT444XFNQRg+5knlc8dhdH0SuZeSuqsdNvHC8Xyf5Lp6lc55sncLwaCmaWU8TImlxcQwWBd1nieodQ3JvtNj7KKllqH26DTkB93IRaNnpdb0XKjXYji8ducoaebXpeT1WV1uxsoFz2XVY2hwavxmZkT4JqCkiuXumsXSSa2LGAgPNjYEG1ibncuLQ4RcTrp19urzks5csRRM8lGAuhpXVUxJqKwmV7jo7mySWN9Ny8++A4K3zRtPnNYe9rT8Sq7tn8WaAI8TisAAA6iiAAAsLWvwCQfg+M8cRp/2RnzL1r9TWmsLGkgaZr8Iq6hr2kUNQ/nI5gCWQvJtkkt5u/Lf8VvosUe08Txds0Th2SsPxpt9SsVF81fCb7x5Iy3V2cFEVOxMrjd8lGTx+18I8Ckbi1hVlq1YY3SU4rEY5X/fuTc20MQ86aId8sY+UmL9s6Nly6oiNt4DsxPWAG3uoZ+x8rfNdQ+mhYPnXuOgrYx0HUPXpA5mvX0LapZWFNPLm2NJVXy0Y/LP8lX2CxgUdZPJzU5a+NzY2RxOcS10jXtNriws32rQv6QnkdCjqz1ZmsYP3nXHqUM6bEOIpXdxmb43SctdWD+7xO68tR4XYNU3UhGo9T/cKVmorDcv9v/onj1diNeDE8MpKd1szc+eV46nEb+7Qd6VloGx0r4ohZoie0dZ6DtT2k+Kf3vvFusdtusb/APwk5hdrh1gj2EKmraK5I61Oyp0oyay21uyuYbs1VyU2H1lNA6djYJYJGxkc4HNqJ7HKd4yvbqOq2imdixVUdVUzTYbXPfKGNjcyMExs1Lm62GpDdx4K6ciD74REPvZJh/zCfjV+soubyUoSt5LMc+ODwyglLUtzBttsBqa+qimhwysjFg2pvkY+ZocCNQSA6wIzG/DqV4ocXrmsayLB5o2saGsaaiBrWtGgbqN388StBsiy59SUKkIwlHKjtzf9zRLDyY3svstidHV1U8eGxWnJyMNVE0wtLy/K1wvcXLeA8wJvtNspjNZWU8po4InMaWZmzgsyXJDZXXv7pwFh7pbZZFltC50VO1UVq2zz/uQ45WGY/Byb4q4DMaKPr6czz6mssfWn7OSesI6VbA09TaZzgPS6UeC1GyLJuXF7qX1GSt6a6GUP5H8QvdldAR+NTlvgSrdyc7AyYd5QZp2zune15yx5MpaHA9IuJcNRppa3arhCNEqF1YVp1YJzeSuiMXyRyyF1CkkzDl3j/q9E8aZK6L2h3zK8ybz3nxVI/wBIAH6lscAehVQuuOHRkFz1a29YXmPlkwqwvO8GwveGXfbXc1VZtSkluXgKpVnJhQSuJe2YsLi8w+USCnzOJcTzYOmp3AhRU3LnhbSQPKHW4iEAHtGZ4PsTCX/SAoh5tPUO7+bHyiq6TVyg9zSKGhjhYI4WNjjb5rGNDWjuA8d/Wlysr/p8icPsdFO78ttvY0rx/ThMfNwyY/lu+KJRgntIo1UpNyy5vLDWu8zCZj1dKU+EKVHKfiR3YPP/AM3+EofqWVaJoz3JtKVn55RMWO7B5v0Z/oJu7bbGTuwiX9XP8yo190bRuaaL1M9MJ3qmu2oxx3+yZP1U/wA6SdiuOu3YY4d8cvxuCzcfuvcdp31GO+fYtEr0zkeoJ9HtE/UULG+hg+HKkjgu0Z/ujfXB/EWLh/qXuOR4tbroybc5eC5QctLjzNHYfm6y1pdf9CQhJOfjfDDZB+ZmPylXsm+q9zdcYtsdSfuuEXVdd9XDuw6QfmJfjck8uPDXyGXu8mf8SsqLzuvciXGrdp7+xpPIXphhHVVTj4C0RZnyJQ1cME8FXTSw/ZeeY+RjmB5eA1zQCOGUHTrWmLn3S/qs8mgQhCWJBCEIAEIQgBxDuSiTh3JRemofLj6GD3BCELYgSmp2vaWvaHNcLFrgC0jqIOhVfk2Cw0HShpNf8PEfFunoVkSM/BKXcmqTaLR3ISDZKhZqykpWn8WCIeDU9iwyFvmxRt7mNHgE5QuDrl4muDyyJo3ADuAHgvXr9aEKMsk7dcQhRkARZCEAGVcyrqEAcyrtkIUAcyoyhdQpA5lCMgXUIALIQhQAIQhAAhCEACEIQA4g3JRJwbkovTUPlx9DB7ghCFsQcSM/BLpOWO6WuoOdJqO5MXhjdCV5grnMlcbulbymupCaEpzJRzJR3St5Q1ITQlOZKOZKO6VvKGpCaEpzJRzJR3St5Q1ITQlOZKOZKO6VvKGpCaEpzJRzJR3St5Q1ITQlOYKOYKjutbyhqQmhKcyexHMnsR3Wt5Q1ITQlOZPYjmSjutbyhqQmhKcyexHMnsR3Wt5Q1ITQlOZPYjmSjutbyhqQmhKcyUcyUd1reUNSFINyUXiNtgva71FNQSZkwQhC1IBcK6hAHEIQoAEIQgAQhCgAQhCkAQhCABcQhSAIQhBJ1dQhBALiEIA6hCEACEIUMAXCuoQBwLqEKQBCEIA//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CasellaDiTesto 17"/>
          <p:cNvSpPr txBox="1"/>
          <p:nvPr/>
        </p:nvSpPr>
        <p:spPr>
          <a:xfrm>
            <a:off x="1187624" y="4581128"/>
            <a:ext cx="2520280" cy="36933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8900000" scaled="1"/>
            <a:tileRect/>
          </a:gradFill>
          <a:ln w="12700">
            <a:solidFill>
              <a:schemeClr val="tx1"/>
            </a:solidFill>
          </a:ln>
          <a:scene3d>
            <a:camera prst="orthographicFront"/>
            <a:lightRig rig="threePt" dir="t"/>
          </a:scene3d>
          <a:sp3d>
            <a:bevelT/>
          </a:sp3d>
        </p:spPr>
        <p:txBody>
          <a:bodyPr wrap="square" rtlCol="0">
            <a:spAutoFit/>
          </a:bodyPr>
          <a:lstStyle/>
          <a:p>
            <a:pPr algn="ctr"/>
            <a:r>
              <a:rPr lang="it-IT" b="1" cap="small" dirty="0" smtClean="0">
                <a:latin typeface="Times New Roman" pitchFamily="18" charset="0"/>
                <a:cs typeface="Times New Roman" pitchFamily="18" charset="0"/>
              </a:rPr>
              <a:t>struttura aperta</a:t>
            </a:r>
          </a:p>
        </p:txBody>
      </p:sp>
      <p:sp>
        <p:nvSpPr>
          <p:cNvPr id="19" name="Freccia a destra 18"/>
          <p:cNvSpPr/>
          <p:nvPr/>
        </p:nvSpPr>
        <p:spPr>
          <a:xfrm>
            <a:off x="3923928" y="4653136"/>
            <a:ext cx="504056" cy="288032"/>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20" name="CasellaDiTesto 19"/>
          <p:cNvSpPr txBox="1"/>
          <p:nvPr/>
        </p:nvSpPr>
        <p:spPr>
          <a:xfrm>
            <a:off x="4788024" y="4509120"/>
            <a:ext cx="3744416" cy="648072"/>
          </a:xfrm>
          <a:prstGeom prst="rect">
            <a:avLst/>
          </a:prstGeom>
          <a:solidFill>
            <a:schemeClr val="bg2">
              <a:lumMod val="25000"/>
              <a:lumOff val="75000"/>
            </a:schemeClr>
          </a:solidFill>
          <a:ln>
            <a:solidFill>
              <a:schemeClr val="tx1"/>
            </a:solidFill>
          </a:ln>
          <a:scene3d>
            <a:camera prst="orthographicFront"/>
            <a:lightRig rig="threePt" dir="t"/>
          </a:scene3d>
          <a:sp3d>
            <a:bevelT/>
          </a:sp3d>
        </p:spPr>
        <p:txBody>
          <a:bodyPr wrap="square" rtlCol="0">
            <a:spAutoFit/>
          </a:bodyPr>
          <a:lstStyle/>
          <a:p>
            <a:pPr algn="just">
              <a:buFont typeface="Arial" pitchFamily="34" charset="0"/>
              <a:buChar char="•"/>
            </a:pPr>
            <a:r>
              <a:rPr lang="it-IT" b="1" dirty="0" smtClean="0">
                <a:latin typeface="Times New Roman" pitchFamily="18" charset="0"/>
                <a:cs typeface="Times New Roman" pitchFamily="18" charset="0"/>
              </a:rPr>
              <a:t> requisiti di accesso alla rete</a:t>
            </a:r>
          </a:p>
          <a:p>
            <a:pPr algn="just">
              <a:buFont typeface="Arial" pitchFamily="34" charset="0"/>
              <a:buChar char="•"/>
            </a:pPr>
            <a:r>
              <a:rPr lang="it-IT" b="1" dirty="0" smtClean="0">
                <a:latin typeface="Times New Roman" pitchFamily="18" charset="0"/>
                <a:cs typeface="Times New Roman" pitchFamily="18" charset="0"/>
              </a:rPr>
              <a:t> procedure decisionali da adottare</a:t>
            </a:r>
            <a:endParaRPr lang="it-IT" b="1" dirty="0">
              <a:latin typeface="Times New Roman" pitchFamily="18" charset="0"/>
              <a:cs typeface="Times New Roman" pitchFamily="18" charset="0"/>
            </a:endParaRPr>
          </a:p>
        </p:txBody>
      </p:sp>
      <p:sp>
        <p:nvSpPr>
          <p:cNvPr id="21" name="Freccia a destra 20"/>
          <p:cNvSpPr/>
          <p:nvPr/>
        </p:nvSpPr>
        <p:spPr>
          <a:xfrm>
            <a:off x="3995936" y="1772816"/>
            <a:ext cx="504056" cy="288032"/>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1052736"/>
            <a:ext cx="7498080" cy="1143000"/>
          </a:xfrm>
        </p:spPr>
        <p:txBody>
          <a:bodyPr>
            <a:normAutofit/>
          </a:bodyPr>
          <a:lstStyle/>
          <a:p>
            <a:pPr algn="ctr"/>
            <a:r>
              <a:rPr lang="it-IT" sz="2400" b="1" dirty="0" smtClean="0">
                <a:effectLst/>
                <a:latin typeface="Times New Roman" pitchFamily="18" charset="0"/>
                <a:cs typeface="Times New Roman" pitchFamily="18" charset="0"/>
              </a:rPr>
              <a:t>La libertà associativa non è illimitata!!!</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idx="1"/>
          </p:nvPr>
        </p:nvSpPr>
        <p:spPr>
          <a:xfrm>
            <a:off x="1403648" y="2276872"/>
            <a:ext cx="7498080" cy="3888432"/>
          </a:xfrm>
        </p:spPr>
        <p:txBody>
          <a:bodyPr>
            <a:normAutofit fontScale="85000" lnSpcReduction="20000"/>
          </a:bodyPr>
          <a:lstStyle/>
          <a:p>
            <a:pPr lvl="0" algn="just">
              <a:buNone/>
            </a:pPr>
            <a:r>
              <a:rPr lang="it-IT" sz="2300" b="1" dirty="0" smtClean="0">
                <a:latin typeface="Times New Roman" pitchFamily="18" charset="0"/>
                <a:cs typeface="Times New Roman" pitchFamily="18" charset="0"/>
              </a:rPr>
              <a:t>Condizioni:</a:t>
            </a:r>
          </a:p>
          <a:p>
            <a:pPr lvl="0" algn="just">
              <a:buNone/>
            </a:pPr>
            <a:endParaRPr lang="it-IT" sz="2300" b="1" dirty="0" smtClean="0">
              <a:latin typeface="Times New Roman" pitchFamily="18" charset="0"/>
              <a:cs typeface="Times New Roman" pitchFamily="18" charset="0"/>
            </a:endParaRPr>
          </a:p>
          <a:p>
            <a:pPr lvl="0" algn="just">
              <a:buNone/>
            </a:pPr>
            <a:r>
              <a:rPr lang="it-IT" sz="2300" i="1" dirty="0" smtClean="0">
                <a:latin typeface="Times New Roman" pitchFamily="18" charset="0"/>
                <a:cs typeface="Times New Roman" pitchFamily="18" charset="0"/>
              </a:rPr>
              <a:t>     </a:t>
            </a:r>
            <a:r>
              <a:rPr lang="it-IT" sz="2300" b="1" dirty="0" smtClean="0">
                <a:latin typeface="Times New Roman" pitchFamily="18" charset="0"/>
                <a:cs typeface="Times New Roman" pitchFamily="18" charset="0"/>
              </a:rPr>
              <a:t>a)  </a:t>
            </a:r>
            <a:r>
              <a:rPr lang="it-IT" sz="2300" dirty="0" smtClean="0">
                <a:latin typeface="Times New Roman" pitchFamily="18" charset="0"/>
                <a:cs typeface="Times New Roman" pitchFamily="18" charset="0"/>
              </a:rPr>
              <a:t>iscrizione delle parti al Registro delle Imprese </a:t>
            </a:r>
          </a:p>
          <a:p>
            <a:pPr lvl="0" algn="just">
              <a:buNone/>
            </a:pPr>
            <a:endParaRPr lang="it-IT" sz="2300" dirty="0" smtClean="0">
              <a:latin typeface="Times New Roman" pitchFamily="18" charset="0"/>
              <a:cs typeface="Times New Roman" pitchFamily="18" charset="0"/>
            </a:endParaRPr>
          </a:p>
          <a:p>
            <a:pPr lvl="0" algn="just">
              <a:buNone/>
            </a:pPr>
            <a:r>
              <a:rPr lang="it-IT" sz="2300" b="1" i="1" dirty="0" smtClean="0">
                <a:latin typeface="Times New Roman" pitchFamily="18" charset="0"/>
                <a:cs typeface="Times New Roman" pitchFamily="18" charset="0"/>
              </a:rPr>
              <a:t>    </a:t>
            </a:r>
            <a:r>
              <a:rPr lang="it-IT" sz="2300" b="1" dirty="0" smtClean="0">
                <a:latin typeface="Times New Roman" pitchFamily="18" charset="0"/>
                <a:cs typeface="Times New Roman" pitchFamily="18" charset="0"/>
              </a:rPr>
              <a:t>b)</a:t>
            </a:r>
            <a:r>
              <a:rPr lang="it-IT" sz="2300" dirty="0" smtClean="0">
                <a:latin typeface="Times New Roman" pitchFamily="18" charset="0"/>
                <a:cs typeface="Times New Roman" pitchFamily="18" charset="0"/>
              </a:rPr>
              <a:t> deposito del contratto di rete nella sezione del Registro Imprese  presso cui è iscritta ciascuna parte</a:t>
            </a:r>
          </a:p>
          <a:p>
            <a:pPr lvl="0" algn="just"/>
            <a:endParaRPr lang="it-IT" sz="2300" dirty="0" smtClean="0">
              <a:latin typeface="Times New Roman" pitchFamily="18" charset="0"/>
              <a:cs typeface="Times New Roman" pitchFamily="18" charset="0"/>
            </a:endParaRPr>
          </a:p>
          <a:p>
            <a:pPr lvl="0" algn="just">
              <a:buNone/>
            </a:pPr>
            <a:r>
              <a:rPr lang="it-IT" sz="2300" b="1" i="1" dirty="0" smtClean="0">
                <a:latin typeface="Times New Roman" pitchFamily="18" charset="0"/>
                <a:cs typeface="Times New Roman" pitchFamily="18" charset="0"/>
              </a:rPr>
              <a:t>    </a:t>
            </a:r>
            <a:r>
              <a:rPr lang="it-IT" sz="2300" b="1" dirty="0" smtClean="0">
                <a:latin typeface="Times New Roman" pitchFamily="18" charset="0"/>
                <a:cs typeface="Times New Roman" pitchFamily="18" charset="0"/>
              </a:rPr>
              <a:t>c) </a:t>
            </a:r>
            <a:r>
              <a:rPr lang="it-IT" sz="2300" dirty="0" smtClean="0">
                <a:latin typeface="Times New Roman" pitchFamily="18" charset="0"/>
                <a:cs typeface="Times New Roman" pitchFamily="18" charset="0"/>
              </a:rPr>
              <a:t>le attività di rete devono rientrare nell’oggetto sociale delle imprese aderenti.</a:t>
            </a:r>
            <a:r>
              <a:rPr lang="it-IT" sz="2300" u="sng" dirty="0" smtClean="0">
                <a:latin typeface="Times New Roman" pitchFamily="18" charset="0"/>
                <a:cs typeface="Times New Roman" pitchFamily="18" charset="0"/>
              </a:rPr>
              <a:t> </a:t>
            </a:r>
          </a:p>
          <a:p>
            <a:pPr lvl="0" algn="just">
              <a:buNone/>
            </a:pPr>
            <a:endParaRPr lang="it-IT" sz="2300" u="sng" dirty="0" smtClean="0">
              <a:latin typeface="Times New Roman" pitchFamily="18" charset="0"/>
              <a:cs typeface="Times New Roman" pitchFamily="18" charset="0"/>
            </a:endParaRPr>
          </a:p>
          <a:p>
            <a:pPr lvl="0" algn="just">
              <a:buNone/>
            </a:pPr>
            <a:r>
              <a:rPr lang="it-IT" sz="2300" dirty="0" smtClean="0">
                <a:latin typeface="Times New Roman" pitchFamily="18" charset="0"/>
                <a:cs typeface="Times New Roman" pitchFamily="18" charset="0"/>
              </a:rPr>
              <a:t>     </a:t>
            </a:r>
          </a:p>
          <a:p>
            <a:pPr>
              <a:buNone/>
            </a:pPr>
            <a:r>
              <a:rPr lang="it-IT" sz="2300" dirty="0" smtClean="0">
                <a:latin typeface="Times New Roman" pitchFamily="18" charset="0"/>
                <a:cs typeface="Times New Roman" pitchFamily="18" charset="0"/>
              </a:rPr>
              <a:t> </a:t>
            </a:r>
          </a:p>
          <a:p>
            <a:endParaRPr lang="it-IT" dirty="0"/>
          </a:p>
        </p:txBody>
      </p:sp>
      <p:sp>
        <p:nvSpPr>
          <p:cNvPr id="4" name="Titolo 1"/>
          <p:cNvSpPr txBox="1">
            <a:spLocks/>
          </p:cNvSpPr>
          <p:nvPr/>
        </p:nvSpPr>
        <p:spPr>
          <a:xfrm>
            <a:off x="1187624" y="188640"/>
            <a:ext cx="7498080" cy="1143000"/>
          </a:xfrm>
          <a:prstGeom prst="rect">
            <a:avLst/>
          </a:prstGeom>
        </p:spPr>
        <p:txBody>
          <a:bodyPr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it-IT" b="1" i="0" u="none" strike="noStrike" kern="1200" cap="none" spc="0" normalizeH="0" baseline="0" noProof="0" dirty="0" smtClean="0">
                <a:ln>
                  <a:noFill/>
                </a:ln>
                <a:solidFill>
                  <a:schemeClr val="tx2">
                    <a:satMod val="130000"/>
                  </a:schemeClr>
                </a:solidFill>
                <a:effectLst/>
                <a:uLnTx/>
                <a:uFillTx/>
                <a:latin typeface="Times New Roman" pitchFamily="18" charset="0"/>
                <a:ea typeface="+mj-ea"/>
                <a:cs typeface="Times New Roman" pitchFamily="18" charset="0"/>
              </a:rPr>
              <a:t>Le</a:t>
            </a:r>
            <a:r>
              <a:rPr kumimoji="0" lang="it-IT" b="1" i="0" u="none" strike="noStrike" kern="1200" cap="none" spc="0" normalizeH="0" noProof="0" dirty="0" smtClean="0">
                <a:ln>
                  <a:noFill/>
                </a:ln>
                <a:solidFill>
                  <a:schemeClr val="tx2">
                    <a:satMod val="130000"/>
                  </a:schemeClr>
                </a:solidFill>
                <a:effectLst/>
                <a:uLnTx/>
                <a:uFillTx/>
                <a:latin typeface="Times New Roman" pitchFamily="18" charset="0"/>
                <a:ea typeface="+mj-ea"/>
                <a:cs typeface="Times New Roman" pitchFamily="18" charset="0"/>
              </a:rPr>
              <a:t> parti del contratto</a:t>
            </a:r>
            <a:endParaRPr kumimoji="0" lang="it-IT" b="1" i="0" u="none" strike="noStrike" kern="1200" cap="none" spc="0" normalizeH="0" baseline="0" noProof="0" dirty="0">
              <a:ln>
                <a:noFill/>
              </a:ln>
              <a:solidFill>
                <a:schemeClr val="tx2">
                  <a:satMod val="130000"/>
                </a:schemeClr>
              </a:solidFill>
              <a:effectLst/>
              <a:uLnTx/>
              <a:uFillTx/>
              <a:latin typeface="Times New Roman" pitchFamily="18" charset="0"/>
              <a:ea typeface="+mj-ea"/>
              <a:cs typeface="Times New Roman" pitchFamily="18" charset="0"/>
            </a:endParaRPr>
          </a:p>
        </p:txBody>
      </p:sp>
      <p:pic>
        <p:nvPicPr>
          <p:cNvPr id="7" name="Picture 3"/>
          <p:cNvPicPr>
            <a:picLocks noChangeAspect="1" noChangeArrowheads="1"/>
          </p:cNvPicPr>
          <p:nvPr/>
        </p:nvPicPr>
        <p:blipFill>
          <a:blip r:embed="rId2" cstate="print"/>
          <a:srcRect/>
          <a:stretch>
            <a:fillRect/>
          </a:stretch>
        </p:blipFill>
        <p:spPr bwMode="auto">
          <a:xfrm>
            <a:off x="6804248" y="6165304"/>
            <a:ext cx="1944216" cy="4281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4400" dirty="0" smtClean="0">
                <a:latin typeface="Times New Roman" pitchFamily="18" charset="0"/>
                <a:cs typeface="Times New Roman" pitchFamily="18" charset="0"/>
              </a:rPr>
              <a:t/>
            </a:r>
            <a:br>
              <a:rPr lang="it-IT" sz="4400" dirty="0" smtClean="0">
                <a:latin typeface="Times New Roman" pitchFamily="18" charset="0"/>
                <a:cs typeface="Times New Roman" pitchFamily="18" charset="0"/>
              </a:rPr>
            </a:br>
            <a:r>
              <a:rPr lang="it-IT" sz="2700" b="1" dirty="0" smtClean="0">
                <a:effectLst/>
                <a:latin typeface="Times New Roman" pitchFamily="18" charset="0"/>
                <a:cs typeface="Times New Roman" pitchFamily="18" charset="0"/>
              </a:rPr>
              <a:t>Obiettivi strategici</a:t>
            </a:r>
            <a:r>
              <a:rPr lang="it-IT" sz="4400" b="1" i="1" dirty="0" smtClean="0">
                <a:effectLst/>
                <a:latin typeface="Times New Roman" pitchFamily="18" charset="0"/>
                <a:cs typeface="Times New Roman" pitchFamily="18" charset="0"/>
              </a:rPr>
              <a:t/>
            </a:r>
            <a:br>
              <a:rPr lang="it-IT" sz="4400" b="1" i="1" dirty="0" smtClean="0">
                <a:effectLst/>
                <a:latin typeface="Times New Roman" pitchFamily="18" charset="0"/>
                <a:cs typeface="Times New Roman" pitchFamily="18" charset="0"/>
              </a:rPr>
            </a:br>
            <a:endParaRPr lang="it-IT" b="1" dirty="0">
              <a:effectLst/>
            </a:endParaRPr>
          </a:p>
        </p:txBody>
      </p:sp>
      <p:sp>
        <p:nvSpPr>
          <p:cNvPr id="3" name="Segnaposto contenuto 2"/>
          <p:cNvSpPr>
            <a:spLocks noGrp="1"/>
          </p:cNvSpPr>
          <p:nvPr>
            <p:ph idx="1"/>
          </p:nvPr>
        </p:nvSpPr>
        <p:spPr>
          <a:xfrm>
            <a:off x="1403648" y="1628800"/>
            <a:ext cx="7498080" cy="3816424"/>
          </a:xfrm>
        </p:spPr>
        <p:txBody>
          <a:bodyPr>
            <a:normAutofit/>
          </a:bodyPr>
          <a:lstStyle/>
          <a:p>
            <a:pPr algn="just"/>
            <a:r>
              <a:rPr lang="it-IT" sz="1800" dirty="0" smtClean="0">
                <a:latin typeface="Times New Roman" pitchFamily="18" charset="0"/>
                <a:cs typeface="Times New Roman" pitchFamily="18" charset="0"/>
              </a:rPr>
              <a:t>Ai sensi del comma 4 </a:t>
            </a:r>
            <a:r>
              <a:rPr lang="it-IT" sz="1800" dirty="0" err="1" smtClean="0">
                <a:latin typeface="Times New Roman" pitchFamily="18" charset="0"/>
                <a:cs typeface="Times New Roman" pitchFamily="18" charset="0"/>
              </a:rPr>
              <a:t>ter</a:t>
            </a:r>
            <a:r>
              <a:rPr lang="it-IT" sz="1800" dirty="0" smtClean="0">
                <a:latin typeface="Times New Roman" pitchFamily="18" charset="0"/>
                <a:cs typeface="Times New Roman" pitchFamily="18" charset="0"/>
              </a:rPr>
              <a:t> dell’art. 3 D.L. 5/2009 e </a:t>
            </a:r>
            <a:r>
              <a:rPr lang="it-IT" sz="1800" dirty="0" err="1" smtClean="0">
                <a:latin typeface="Times New Roman" pitchFamily="18" charset="0"/>
                <a:cs typeface="Times New Roman" pitchFamily="18" charset="0"/>
              </a:rPr>
              <a:t>s.m.i.</a:t>
            </a:r>
            <a:r>
              <a:rPr lang="it-IT" sz="1800" dirty="0" smtClean="0">
                <a:latin typeface="Times New Roman" pitchFamily="18" charset="0"/>
                <a:cs typeface="Times New Roman" pitchFamily="18" charset="0"/>
              </a:rPr>
              <a:t>:</a:t>
            </a:r>
          </a:p>
          <a:p>
            <a:pPr algn="just">
              <a:buNone/>
            </a:pPr>
            <a:r>
              <a:rPr lang="it-IT" sz="1800" i="1" dirty="0" smtClean="0">
                <a:latin typeface="Times New Roman" pitchFamily="18" charset="0"/>
                <a:cs typeface="Times New Roman" pitchFamily="18" charset="0"/>
              </a:rPr>
              <a:t>“</a:t>
            </a:r>
            <a:r>
              <a:rPr lang="it-IT" sz="1800" i="1" dirty="0" err="1" smtClean="0">
                <a:latin typeface="Times New Roman" pitchFamily="18" charset="0"/>
                <a:cs typeface="Times New Roman" pitchFamily="18" charset="0"/>
              </a:rPr>
              <a:t>…accrescere</a:t>
            </a:r>
            <a:r>
              <a:rPr lang="it-IT" sz="1800" i="1" dirty="0" smtClean="0">
                <a:latin typeface="Times New Roman" pitchFamily="18" charset="0"/>
                <a:cs typeface="Times New Roman" pitchFamily="18" charset="0"/>
              </a:rPr>
              <a:t>, individualmente e collettivamente, la propria capacità innovativa e la propria competitività sul </a:t>
            </a:r>
            <a:r>
              <a:rPr lang="it-IT" sz="1800" i="1" dirty="0" err="1" smtClean="0">
                <a:latin typeface="Times New Roman" pitchFamily="18" charset="0"/>
                <a:cs typeface="Times New Roman" pitchFamily="18" charset="0"/>
              </a:rPr>
              <a:t>mercato…</a:t>
            </a:r>
            <a:r>
              <a:rPr lang="it-IT" sz="1800" i="1" dirty="0" smtClean="0">
                <a:latin typeface="Times New Roman" pitchFamily="18" charset="0"/>
                <a:cs typeface="Times New Roman" pitchFamily="18" charset="0"/>
              </a:rPr>
              <a:t>”</a:t>
            </a:r>
          </a:p>
        </p:txBody>
      </p:sp>
      <p:pic>
        <p:nvPicPr>
          <p:cNvPr id="4" name="Picture 3"/>
          <p:cNvPicPr>
            <a:picLocks noChangeAspect="1" noChangeArrowheads="1"/>
          </p:cNvPicPr>
          <p:nvPr/>
        </p:nvPicPr>
        <p:blipFill>
          <a:blip r:embed="rId2" cstate="print"/>
          <a:srcRect/>
          <a:stretch>
            <a:fillRect/>
          </a:stretch>
        </p:blipFill>
        <p:spPr bwMode="auto">
          <a:xfrm>
            <a:off x="7164288" y="6202759"/>
            <a:ext cx="1584176" cy="390724"/>
          </a:xfrm>
          <a:prstGeom prst="rect">
            <a:avLst/>
          </a:prstGeom>
          <a:noFill/>
          <a:ln w="9525">
            <a:noFill/>
            <a:miter lim="800000"/>
            <a:headEnd/>
            <a:tailEnd/>
          </a:ln>
        </p:spPr>
      </p:pic>
      <p:pic>
        <p:nvPicPr>
          <p:cNvPr id="7" name="Picture 14" descr="http://t0.gstatic.com/images?q=tbn:ANd9GcTil4p_cIdAVZVoQGqasdHPcfZT6dnB-pzBjk8k3G0EaLFpR0T2"/>
          <p:cNvPicPr>
            <a:picLocks noChangeAspect="1" noChangeArrowheads="1"/>
          </p:cNvPicPr>
          <p:nvPr/>
        </p:nvPicPr>
        <p:blipFill>
          <a:blip r:embed="rId3" cstate="print"/>
          <a:srcRect/>
          <a:stretch>
            <a:fillRect/>
          </a:stretch>
        </p:blipFill>
        <p:spPr bwMode="auto">
          <a:xfrm rot="18670070">
            <a:off x="1764502" y="3107682"/>
            <a:ext cx="2451471" cy="2262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260648"/>
            <a:ext cx="7581528" cy="864096"/>
          </a:xfrm>
        </p:spPr>
        <p:txBody>
          <a:bodyPr>
            <a:normAutofit fontScale="90000"/>
          </a:bodyPr>
          <a:lstStyle/>
          <a:p>
            <a:pPr algn="r"/>
            <a:r>
              <a:rPr lang="it-IT" sz="3200" b="1" dirty="0" smtClean="0">
                <a:latin typeface="Times New Roman" pitchFamily="18" charset="0"/>
                <a:cs typeface="Times New Roman" pitchFamily="18" charset="0"/>
              </a:rPr>
              <a:t/>
            </a:r>
            <a:br>
              <a:rPr lang="it-IT" sz="3200" b="1" dirty="0" smtClean="0">
                <a:latin typeface="Times New Roman" pitchFamily="18" charset="0"/>
                <a:cs typeface="Times New Roman" pitchFamily="18" charset="0"/>
              </a:rPr>
            </a:br>
            <a:r>
              <a:rPr lang="it-IT" sz="2000" b="1" dirty="0" smtClean="0">
                <a:effectLst/>
                <a:latin typeface="Times New Roman" pitchFamily="18" charset="0"/>
                <a:cs typeface="Times New Roman" pitchFamily="18" charset="0"/>
              </a:rPr>
              <a:t>Obiettivi</a:t>
            </a:r>
            <a:r>
              <a:rPr lang="it-IT" sz="2000" b="1" dirty="0" smtClean="0">
                <a:latin typeface="Times New Roman" pitchFamily="18" charset="0"/>
                <a:cs typeface="Times New Roman" pitchFamily="18" charset="0"/>
              </a:rPr>
              <a:t> </a:t>
            </a:r>
            <a:r>
              <a:rPr lang="it-IT" sz="2000" b="1" dirty="0" smtClean="0">
                <a:effectLst/>
                <a:latin typeface="Times New Roman" pitchFamily="18" charset="0"/>
                <a:cs typeface="Times New Roman" pitchFamily="18" charset="0"/>
              </a:rPr>
              <a:t>strategici</a:t>
            </a:r>
            <a:r>
              <a:rPr lang="it-IT" sz="2700" b="1" i="1" dirty="0" smtClean="0">
                <a:latin typeface="Times New Roman" pitchFamily="18" charset="0"/>
                <a:cs typeface="Times New Roman" pitchFamily="18" charset="0"/>
              </a:rPr>
              <a:t/>
            </a:r>
            <a:br>
              <a:rPr lang="it-IT" sz="2700" b="1" i="1" dirty="0" smtClean="0">
                <a:latin typeface="Times New Roman" pitchFamily="18" charset="0"/>
                <a:cs typeface="Times New Roman" pitchFamily="18" charset="0"/>
              </a:rPr>
            </a:br>
            <a:endParaRPr lang="it-IT" sz="2700" b="1" dirty="0"/>
          </a:p>
        </p:txBody>
      </p:sp>
      <p:sp>
        <p:nvSpPr>
          <p:cNvPr id="19458" name="AutoShape 2" descr="data:image/jpeg;base64,/9j/4AAQSkZJRgABAQAAAQABAAD/2wCEAAkGBhISERQUEBQUFBQVFBUVFBQVFRYYFBQUFxQWFBQVFRQYHCYeFxwjGhQUIC8gIycpLCwsFR4xNTAqNSYrLCkBCQoKDgwOGg8PGi4iHx8sLCwpLCosMiosLCwsKSwsLCwsLC4sKSwsLCksLCwsLCksKSwsKSksKSksLCwsLCwpKf/AABEIAOEA4QMBIgACEQEDEQH/xAAcAAABBQEBAQAAAAAAAAAAAAAAAwQFBgcBAgj/xABWEAABAwIDAwcFBxAGCQUAAAABAAIDBBEFEiEGMUEHEyJRYXGxFDKBkaFCcrLBwtHSFRYjJUNSVGKCg5KTlKLT8BckM0RkdAg1RVOEo7PD4SY0Y6Ti/8QAGwEAAgMBAQEAAAAAAAAAAAAAAAQBAgMFBgf/xAA3EQACAQMCAwYEBQIHAQAAAAAAAQIDBBESMQUhQRMUUVJxkTIzQmEigaGxwSPRFTRikuHw8Qb/2gAMAwEAAhEDEQA/ANxQhCABCFy6AOoXC5eDMFSVSEd2Tg9oSJn6gvJlKVne0o/cnQxxdeTIE3uuJWXEfKiygOmm69JOHcEoupTlqin4lGCEJN8tkTnGCzIhcxRCR8o7F6E4WSuaT+onSxRC8c8F3nAtFVg9mgwekLl0XV8pkHULl0XUgdQhCABCEnJJZUnNQWWB7XUnCUoiE1OOpACEIVwOJN81iuvla3ziBfQXNrnqF1G4hjNPETzs0Mfv5WN+EQlbqc4QzDctFZY+M5XkvPWoN+2mHjfW0n7REfByT+vzDvw2l/XM+dcicq8t8mnJE8hRLdrKE7qulPdUQ/STpmM07vNmhPdKw+BWDhLqicoeISTKtjvNe09zgfApUFV0sMghdsuKCRxBuSiSg3L251l6OhJKkm/Awe5yR9k2JXpzrryuPdXHaywtjWKwCEXQkywIQi6kAXQ4riFKm1swPXOHrXRMV4QtFXqL6mRhC8Ul0qmsZsU5C7NnWdSHPdGUlg6mjzqnSaO3rHiHwomG4vBuSoSUO5KhN23yo+hV7ghCEwQY5y6YQampw+HPkzMqjci9svNHd7FQhyYM4zu9EY+ktK5U5PtnQDqgqj68g+JQ5ck69WUZYR6PhVjRr0nKosvJVGcm9MPOkmPcWD5JSw2BpBwkP5fzAKxPeBvIA6ybePckjUN++b+kEv2tR9TsdwtIcnFFbk5PKY3s6UflNIH7uqQdyaxHdM8d7Gn4wrU6qYBcvYB1lzbeu6KeqY++R7H235XNdbvynT0qe1qEPh9lLlhe5Uv6ML+bOPTHr7HL1FyWzA3ZUsaesNeD7Fd409gCsq8xepwq2XT9SkR7D4s0fYq4jqtPO1KfW1tAzzKuR3dVu+XZaHTtPUpCFaqed0cyrw+lHbJkzqfadmgfWH3kzX+vK42S9NXbVMNx5W7se1jx6nArYIk6YFtq5YwIztIrqZAdo9q/93N+yw/QXg7U7Vj7lUfsUZ8I1tLWdnsSgaq6KflXsYuivExQ7d7Ti16aTS9yaLzu+zfCy67lL2iG+lPf5HItsC7fvUdnTf0ojsvuYh/ShtD+C/8A05FYdgeVWtmrI6TEYGsM2YRvyPiIc1pdlLXXDgbWvoRdafmPWfWVnXKrKY6zB57m0dZlPc50JI9TSqzoU3FpRKyhpWcmoBCAELz4AhCFAAnMZuE2SsDk/Y1NNTT4lJrkLJq7enSau3priHworAWg3JUJKDclQm7b5UfQrLcEIQmCDIeVM/bai/y0/iVGEqR5VWfbehP+Gm8XfOo1c66+JHseBf5d+v8ACGGPUwkppWkA/Y3FvY4NJafWoPCtjKV0MT3te5z42OPTIF3NDjYADrVpfHmaR1gj1i3xlVemmxKBjY/J45QwBrXB1rtboNzhfTsVabenEWb3kKarKdWDksY5LPUcv2FpD7h47nn47pnLs7FT1dHzIc3NI8OJcdcoa4D2lOmYviHGhHofbxJXiojrZpKdzqbmxHO1xOcONiQHG3AWWsdaf4ny9ROt3aUf6VN6sr6Wupb42qr4/SyT13NNnlhDKdrxzZOpMljcAjgfYrdHGoLHsAq3VAqKMxE80I3Mk0uA7NvOh4cQsqXJjd9+KKysrKyl4ESNkpONbUkdWYj5a7R0slBVUr4qiZwmqI4ZGvN2vY5wBB11T40+LC39Vhf1hkov7X6JOnwnE56mmMtGI44qmKVzs7To14vrn10ubAa2W8e0zzfI5lx3TQ1Ti1Lpua5EFVuVeokZhxMT3MvLEx5abHI/M1wPYbhWyNqguUeidLhlS2Njnvysc1rWlziWysNwBvsLrSO4nW+FmcU2zk8TS2KvqmDXRrnAerPolXYVWEZTiVXY6ec76aGYxVOHRw6tc7T7i8C/HXKbJQR4u/8As8MkA/HJv6iW+Cy/rZOg3wxLL/TJoHJhi809ERUPMksE0kDnnznNYGlhceJs61+wb95t6y/k4xdtGKw4lLTUz5J2O5szxE5gzK/oNe5w4b1pVHVslYHxPbIw7nscHNPc5uiYwzixlHpsLBZty5C1PRu4trG/AJ+JaSFnPLky9FTG+6sj9N2PQitT4TU1xCF5l7mYIQhQAL0w2K8oV4S0yT8AY7TVycMdomxXTv3qhFmcNxeDclUlBuSqft/lxKPcEIQtyDI+VBt8Xo+ylmP79lGFql+UgXxek/yc3/UTExLn3K/Eeu4JLFB+v8IbBi9NYvc8TsrubAL7dEOvlJ4AkbgoF1RinuaanH5wn5SxjDUdOrdRp8mm/RZJ9saWZEq0J8X/ANxTfp//ALXoTY1whpv0h9NXVJ+K9xSV/Hyy9i2xRJ5DEqW2fHOEFN6x9NLxVOPD+70p/KH01oqf3QpO9T+mXsXqGNPYmKgsrcf4UtL+kP4icR1+0P4LSel4/iLZQEZ3KfR+xoLGpdoWe/VDaPhS0Y/LH8RE2J7RNaXvhoY2tBc5zpGhrWjUkkyWAA4q6iKyrLwZf62ujhifLM4MjjaXPceAHZx7uNx1rDtqOUOqxJzo6cupqS9iAbSSj/5HD4INhxuUwxrbStxQCKZzGQMddzYQQ2Rw3Ekkk9nAb7XUfXVojAihtmt6GDrPb2Lo21smu0qbfuI1aup4Qzniih6LWB7zwOtu0nh6ElTteMwD3ND7ZmRuLWG264B6S6yPLu1J3uO9x61IUNJfUrrxtoy+Jfl4C+ROipHxkOhc6Jw3Ojc5rvWDqpXH9u5qukipas5p4auNwksPsseVzenbTMCW68Q7rBJUaxVOpaX1DpGg5BMxpd7nMToL9ZyOPoKT4jRhCKcVhlotn1+ELpXF8+e4yCEIUACEIQArCeCScusNigpmdTVSin0ZXqLQbkqkoNyVXct/lx9DKW4IQhbkGS8oMv28pG/4KX2veT8BejAjbyI/V+hPB1HM30gyk+IUiYUpWWZHouF1NNJr7kbzC9cxbeLd+ninz6YEEHUEEEdYOhUPHsJQjXydh98Xu8XLFRXU6M68l8I5M0bfOkjHfIweJXh2PUjfOqYB3ys+dLM2Sox/dqf0xMPiFIU2Dws8yKJvvY2DwCulEXlVqPwIf68sPH96iPvSXfBBS8e2lGfNdK/3lNUO9ojsrBHCBuAHcnLB2q6SFJTn4r2/5KzJt7Ss3tqu7ySceLQvDeU2mvpBXO7RSu17ruVxjB7Us1ru1aLHgKSc/MU0cp1MN9PXjt8kd9JZ7t9yh/VPJTUgkjpwQ+VzwGukcNzS0E9FvAEm510sFd+Vnbh1JCKaBx8oqGkXB1ihPRL/AHztQO4nqWMwv5loawZpHeaO3749Q/ngnrahGb1S2QjWqS2yPaioELRHEOnbQfeji53io+OPLxu46ucd5K95Mt9czjq53En5k5o6XMV36dPLUpfkvAUyFLSE71MxRgBEUQAXtNJYQDfEKnm4nuvazTbvOgt6SpnFdk/IsBp3Si00tZDNJcatBa8RsPVZutuBeUvye7MfVCq56Uf1OmfoCNJ5xqBbcWt3n0D3Wlp5dz9qx/mYvgyLzd9XVWpiOyN4Q/C5M1AFCb4c68MZPGNh/dCcLxMt2aghCFUAQhCABCEIAXg3JVJQbkqvS2/y4+hg9wQhC3IMq2+/1/hnbBUj9yQqdMKhtv2fb3CT1sqR6o3fOrNzSwqLmdSyniL9SNqYH5TzeUPt0c4Jbe/ECx61EyYXiDt1VTM97SuJ9GeVyn8QkfGwujidM4EfY2OY1x6yC9wGmihDtHVj/ZlT+tgPy1VIYqVVnnkb/W3XnfiTx72lgC4dkq4/7VnHdDEPBO27SVXHDKr0SQH5aUO1crfOw2v/ACWRP9jZCVbDMHKD8f1GjNjKr3WK1nobGE5i2Mm91iWIHukjb8gr2NteugxP9kd43UNinKzzbxBHQVflD7c1HO0RZrmwcRcutoeA3HUb1bmZtwJZ/J4x39pWYi/vqyPgsCRr9h6KCN0k9XWxxtHSe+teAOA4ak33cU2p6XFKgZ6it5i/3KliYA3sMrwXH1elQb8KlnxOGlnqJ6mOCI1T2zFhYHk5I+i1ovvbvvvtoL3XVzTecPOOZEqb8MFc2qwCnncyTDHYhO6xDnyRuka4e5yyyFjhxG4jXeoal2JrwA4U8gkuc2Z8YBaeFnOvftW9MwocUoMMalFxKvF5jFI17pS6tmEfWhXA60z/AEOjPtzJ4zCamMdKlqPyWtd4OW0vwppSRwcJlcdvY9ER3Ki+rMbIlG+nqR+ZPxXTKedskkcErnU0cjgJZpGOaGR73WBGp0W2Pwc8CkJMJdx1Hapl/wDQ3MliUOX2D/D6b2mS2zFVQ8zHDQSwvjjblY2ORrnWG8kA3JJuSbbyTxVV5dG3wsf5mL4MiaYzsPBKDeMMfwljAZI08DdvnelZ9im29S+B+H1rjM6KpjMcxPT+xvc1zXk6vBBuCdRxuN021zGvnGU10ZjXpuksPZ+B9KULbRRjqYwfugJZzrb9O/QetY3i+LVFRjtRRvqKmKnYy7I4pTHuhjdfMyxLXZnO1N9QncvJ7RPN5GyyE7y+eVxJ6zc6qtHhE6y15WGITuIweGahLikLfOlib3yMHiUi7aKlG+ppx3zR/SWbjk8w78GYe90h+Ulm7DYf+CQ+px+UmVwB+Yz73EvM22lA3zqymH56P4imb+UnCxvraf0Pv4Kst2TohupKf9Uw+ISzMApRup6cfmYvorRcAXWRHfF4ElNyw4Q3fVg+9jld4MSbOWPDHeZJM/3tPMfkpOOkjbo1jAOxrR7AEqCtFwGn1kV759hYcsOGsH2R80YvbM+mmDbntyq7UlS2RjXsOZr2tc09bXAFp9RCxblNiz0sLHHouq4Wu7AcwPitsiaALAWA0AG4AaABTOgqD0LoawnrWT2hCFQuZrygf66wb/ix/wAtvzq0ZFWOUD/XWC99X/02K2ZVnPcct3hMQcAASdABck7gBqSez5kxjx6kPm1NMe6eL6SlcqY1OAU0hvLTwPPW+GJx9bmkqqRu2+hxuJwH7tCfzsf0kqytiO6SI90jD4FMfrLoPwOl/URfRR9ZGH/gdL+pZ8yMIrmX2JRkjTuLT3EHwWUUrhPjOIzO15l7aeP8UNux1v1R/SPWr3LydYY7fRwegFvwXBVWv2R+ps75qWF76OVrecbGHPkp5GXGfJq57CHEki5F9dN+F1GUqMow3ZNN4qRc9i2YfKAxVCuxBtLjMdRIbQ1MBpi4+a2VpDmBx4A2br2nqKc0G2FJu8ohF+Dnhh9LX2I9KzvbTaEVktmX5hhIZ+O7cZT8ns7SUhw22r1qmhLCw85GLupTjHOcvobj9U2pWOtaeKwGh2txCnYGtImYN2dpc4DqJFnWTiPlZqm+dDDfukHylarw+6pSw0ikbmg11RvrXArqzjAMexaaNkgZRsEmrWSCfNlPmnou4qzbDbSPrqQTSNax/OSMc1hOXoEWIuSRv6+Cw0NJ808cnjoy+pZW/PYsK5ZdQqlhKVgsvnTbilAxedpHRdO06aaPyk29ZX0bKLhfP/KREW4xrx5g+trU3ZvFR+gvcrMV6k9sthzI8cqGNzERwHIXOc5wu2FmrjqdHuHp7FpGZUPDDbH6rtph/wBn5ldi9er4Y9VvFs4F6sVmkK5kZkjziOcXRExbMjMkecXc6AFroukecRnQBD7dUBmoJ2s85oErQOJjIef3Q5absrjTaujgqG/dY2uNuDrWePQ4OCpYekeS/EuYrKzDvcD+tUw4NZJl5xg7A5w9OZcy+p81NDlvL6TT0LzdC5w2Z1yhaYxgpO7PVD0mNgCtoCp3KibYlgjv8WW/pOiCuTVSQzQfJicrCQcpDXW0JFwDwJFxfuuNygn02K5ujNQBvA+Tzk/o87b2qxEqLqdpqWP+1njYOtxLR6yLKqN2MDQ4rwqqP9kk/jr0KfFR92oH98E7PaJD4JQbdYb+G0v65g8SujbnDvw2l/Xx/SU8yn4fEbGfFx9xw9/dNUMPqdGR7V4GN4o3zsNjdbjHXRD0gPaCpBu2OHndWUn7RF9JU3b3lMlilZBhhglc+F0jps4fkNy0BmV2XMLX6V940UxTbwkVk0lnJWOUbbnyrNS+StheyS1Q5xileXNIIjZIwaagZiDfS3Xel0tPmK9U1LmJ1OYG7g7zg47y4HietSbY2xtLnEAAXJP86/8AlektaMKNPKfqIyk28niqqmwR5jv3NHW5SPJ/sC+tcausBMN+g0/dnD/tjd27hxUFhIiqanPViXmWatjZG57ni9st27hcan0DrGoxbcgNDYqSsytADWimLWgAWAFzYCy85xa/lN6KaHragm9UiM2gwZ9Ax1RQlzDGQ58Jc50L4wel0HHokWG7gF65HcYDoZxoP6w54aDo0SNBsL8LtKcV+0c8sb2ihqbuY5vS5sec0t1GbtVL5NqoQVToCSHSss5rm5SyaNzuhv16N9e3douHBTlbzzzkvum8fkOycVVjjkmb014K9Kv0WIlu/cpmCra7clKdVTQxOm4ixWBcqRH1ad/w3wGLfSV847b1fOYzO7qqQz9AtZ8ldOyWZP0ELl8l6l0h6OP1N/wceEStpmVUxM5doqr/AC7fgQlTLqheq4XHFvFeBwr6WazZIeULnPqN8oXPKF08CWST59d59RnlC75SjAZJLn1659RflK75SjAEnzyj9m3k7RwkcaB+btHOPtf029S8+UJ1yXQc/itZUjVkELKVp4ZnOzv9Ra71pG+5U0hm25zNbQuZkLjHQM25Wf8A32CH/HN+HErmFSuV82qsGcOFc34Uau6pIZo9Ti7c9ZSNSX5fsQYXX3PcWttxuWtcfYoqoqcRDiGU9I5vBxqpG30+98nNvaqmzZKOo4zvjjPexp8QkDgtP/uIf1TPmUU+sxbhS0X7XL/BCj8Y2oxCkgfPU09E2Ng1tVyAuPBjQYdXHcB8QKnDKOUV0JbGYKClhfNUQ07I2C7jzMdz1NaLauO4DrVFwbYVmImWtrIvJueAFJDDaN0EQ1bK7KAHPcPvhqCdNRavUW0lXjeJwXgYaeFwfzDy7mY28ZJXDz333XFiQBa11tZ/n+f5C4XGOITtkqdN4k+eeqKxSn6Iw3anZGekN6gXYDaOsiFgCTo2ZvuCTwPRPAqqMqOfqYYqh9oRMxkj2aAgvsX3O45b91itL5RtoW1VXHhwfzcDXsfWygONgLOydEE2bccPPc0aZVKbXVODvwuop6aajjtHzkTGOY15kiGZgto5ziAW3Nz0u1du0u7itbLtuTf7dM/cycFnKJqLB2saGRjIxoDWtG5oHBKDCLqr7F4hiNZRxyRTUbALxuL45Xy3ZYXd0styMrvyr8VOfUHED5+JZeyKkhb7XOPguBO0Wp65HYjcvC0oftwVZ5j+zsD8fii6d5oQ95jcWyQyta4teCNxtGw6/fK6SbJyOFpMSrzf718TPCNUraLYZ1APLMMnnM0eZ0gkcx7nMI6RBDRew3g3uNeCZtY0qUmoy5vkY151Ki5x2LRV4NiEejJaeUDcZI3seffGMlpPcApDZqmrQ8mqNNktpzQlz5r6XL7C3rTHk123OIQvbMGieK2fKLNe118rwOBuCCN27dewuTQsZ09E2ml7GkamuPJs9WXzHigzYpL21r/bUFfTMs7WAueQ1rQXOJ3BrdXE9wC+bsPwueR0lczKGxyumGe4zlrjI6wHVbs32T9nyUmK14ym0oouuPyf+oKzshYP3IU9M6qzMQnlxLn6gRh1VTtlAjvkDCxuTQkkH7EAbnfdS9RiDGEBzukdzQC5x7mNBPpsvV8Pahb/AInsefu05VeRIGZc55RtNiccjXOY8ENvmvoWW35g6xHpXGYkHRumZHM+Ftw6VkMjowRvu+1k7KtSisykl+YsqcnySJPnl0TKJpsXZK5jIM00kl8scTcz9NSSLjKB2pSKvBkfE5r45WedHI0teO2x3jUa9qjt6TnoUlnwJ7KaWcElzy7zyaZl3Ot8GY78oV55DKZowiJ4HSllnkkP3z+ddHf9GNo9CzvOrjyD1xFPV0rt9PUuLdRpHKLgAe+Y4/lrk8RXwsdtHuamheboXKHjM+WM/Z8I/wA+3xYrsVSOWqwfhTjwr2ero38Arw4anvKpIYo9TiLppiVEJGHNJNGACbwyOY7d+L527csdBxaqYJKWSugp3uc5tRU1sfNNgaS0ue0Rte03G+/A2va6zlKMVmTwaSnpNS2r2tgoIucnuXONoom/2krupg6tRd24X67A1eg2cqMQmbV4uwNYzWmod7Iwdc8wOjnkW0PZewGVV/Z2rgjmLqKGpxisbo6recsUZ6o5JLhg/G9RsVbmT444XFNQRg+5knlc8dhdH0SuZeSuqsdNvHC8Xyf5Lp6lc55sncLwaCmaWU8TImlxcQwWBd1nieodQ3JvtNj7KKllqH26DTkB93IRaNnpdb0XKjXYji8ducoaebXpeT1WV1uxsoFz2XVY2hwavxmZkT4JqCkiuXumsXSSa2LGAgPNjYEG1ibncuLQ4RcTrp19urzks5csRRM8lGAuhpXVUxJqKwmV7jo7mySWN9Ny8++A4K3zRtPnNYe9rT8Sq7tn8WaAI8TisAAA6iiAAAsLWvwCQfg+M8cRp/2RnzL1r9TWmsLGkgaZr8Iq6hr2kUNQ/nI5gCWQvJtkkt5u/Lf8VvosUe08Txds0Th2SsPxpt9SsVF81fCb7x5Iy3V2cFEVOxMrjd8lGTx+18I8Ckbi1hVlq1YY3SU4rEY5X/fuTc20MQ86aId8sY+UmL9s6Nly6oiNt4DsxPWAG3uoZ+x8rfNdQ+mhYPnXuOgrYx0HUPXpA5mvX0LapZWFNPLm2NJVXy0Y/LP8lX2CxgUdZPJzU5a+NzY2RxOcS10jXtNriws32rQv6QnkdCjqz1ZmsYP3nXHqUM6bEOIpXdxmb43SctdWD+7xO68tR4XYNU3UhGo9T/cKVmorDcv9v/onj1diNeDE8MpKd1szc+eV46nEb+7Qd6VloGx0r4ohZoie0dZ6DtT2k+Kf3vvFusdtusb/APwk5hdrh1gj2EKmraK5I61Oyp0oyay21uyuYbs1VyU2H1lNA6djYJYJGxkc4HNqJ7HKd4yvbqOq2imdixVUdVUzTYbXPfKGNjcyMExs1Lm62GpDdx4K6ciD74REPvZJh/zCfjV+soubyUoSt5LMc+ODwyglLUtzBttsBqa+qimhwysjFg2pvkY+ZocCNQSA6wIzG/DqV4ocXrmsayLB5o2saGsaaiBrWtGgbqN388StBsiy59SUKkIwlHKjtzf9zRLDyY3svstidHV1U8eGxWnJyMNVE0wtLy/K1wvcXLeA8wJvtNspjNZWU8po4InMaWZmzgsyXJDZXXv7pwFh7pbZZFltC50VO1UVq2zz/uQ45WGY/Byb4q4DMaKPr6czz6mssfWn7OSesI6VbA09TaZzgPS6UeC1GyLJuXF7qX1GSt6a6GUP5H8QvdldAR+NTlvgSrdyc7AyYd5QZp2zune15yx5MpaHA9IuJcNRppa3arhCNEqF1YVp1YJzeSuiMXyRyyF1CkkzDl3j/q9E8aZK6L2h3zK8ybz3nxVI/wBIAH6lscAehVQuuOHRkFz1a29YXmPlkwqwvO8GwveGXfbXc1VZtSkluXgKpVnJhQSuJe2YsLi8w+USCnzOJcTzYOmp3AhRU3LnhbSQPKHW4iEAHtGZ4PsTCX/SAoh5tPUO7+bHyiq6TVyg9zSKGhjhYI4WNjjb5rGNDWjuA8d/Wlysr/p8icPsdFO78ttvY0rx/ThMfNwyY/lu+KJRgntIo1UpNyy5vLDWu8zCZj1dKU+EKVHKfiR3YPP/AM3+EofqWVaJoz3JtKVn55RMWO7B5v0Z/oJu7bbGTuwiX9XP8yo190bRuaaL1M9MJ3qmu2oxx3+yZP1U/wA6SdiuOu3YY4d8cvxuCzcfuvcdp31GO+fYtEr0zkeoJ9HtE/UULG+hg+HKkjgu0Z/ujfXB/EWLh/qXuOR4tbroybc5eC5QctLjzNHYfm6y1pdf9CQhJOfjfDDZB+ZmPylXsm+q9zdcYtsdSfuuEXVdd9XDuw6QfmJfjck8uPDXyGXu8mf8SsqLzuvciXGrdp7+xpPIXphhHVVTj4C0RZnyJQ1cME8FXTSw/ZeeY+RjmB5eA1zQCOGUHTrWmLn3S/qs8mgQhCWJBCEIAEIQgBxDuSiTh3JRemofLj6GD3BCELYgSmp2vaWvaHNcLFrgC0jqIOhVfk2Cw0HShpNf8PEfFunoVkSM/BKXcmqTaLR3ISDZKhZqykpWn8WCIeDU9iwyFvmxRt7mNHgE5QuDrl4muDyyJo3ADuAHgvXr9aEKMsk7dcQhRkARZCEAGVcyrqEAcyrtkIUAcyoyhdQpA5lCMgXUIALIQhQAIQhAAhCEACEIQA4g3JRJwbkovTUPlx9DB7ghCFsQcSM/BLpOWO6WuoOdJqO5MXhjdCV5grnMlcbulbymupCaEpzJRzJR3St5Q1ITQlOZKOZKO6VvKGpCaEpzJRzJR3St5Q1ITQlOZKOZKO6VvKGpCaEpzJRzJR3St5Q1ITQlOYKOYKjutbyhqQmhKcyexHMnsR3Wt5Q1ITQlOZPYjmSjutbyhqQmhKcyexHMnsR3Wt5Q1ITQlOZPYjmSjutbyhqQmhKcyUcyUd1reUNSFINyUXiNtgva71FNQSZkwQhC1IBcK6hAHEIQoAEIQgAQhCgAQhCkAQhCABcQhSAIQhBJ1dQhBALiEIA6hCEACEIUMAXCuoQBwLqEKQBCEIA//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 name="Freccia a destra 4"/>
          <p:cNvSpPr/>
          <p:nvPr/>
        </p:nvSpPr>
        <p:spPr>
          <a:xfrm>
            <a:off x="4716016" y="2204864"/>
            <a:ext cx="864096" cy="216024"/>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6" name="CasellaDiTesto 5"/>
          <p:cNvSpPr txBox="1"/>
          <p:nvPr/>
        </p:nvSpPr>
        <p:spPr>
          <a:xfrm>
            <a:off x="5796136" y="2132856"/>
            <a:ext cx="3096344" cy="36933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19050">
            <a:solidFill>
              <a:schemeClr val="tx1"/>
            </a:solidFill>
          </a:ln>
          <a:scene3d>
            <a:camera prst="orthographicFront"/>
            <a:lightRig rig="threePt" dir="t"/>
          </a:scene3d>
          <a:sp3d>
            <a:bevelT/>
          </a:sp3d>
        </p:spPr>
        <p:txBody>
          <a:bodyPr wrap="square" rtlCol="0">
            <a:spAutoFit/>
          </a:bodyPr>
          <a:lstStyle/>
          <a:p>
            <a:pPr algn="ctr"/>
            <a:r>
              <a:rPr lang="it-IT" b="1" dirty="0" smtClean="0">
                <a:latin typeface="Times New Roman" pitchFamily="18" charset="0"/>
                <a:cs typeface="Times New Roman" pitchFamily="18" charset="0"/>
              </a:rPr>
              <a:t>individuale e collettiva</a:t>
            </a:r>
            <a:endParaRPr lang="it-IT" b="1" dirty="0">
              <a:latin typeface="Times New Roman" pitchFamily="18" charset="0"/>
              <a:cs typeface="Times New Roman" pitchFamily="18" charset="0"/>
            </a:endParaRPr>
          </a:p>
        </p:txBody>
      </p:sp>
      <p:pic>
        <p:nvPicPr>
          <p:cNvPr id="10" name="Picture 3"/>
          <p:cNvPicPr>
            <a:picLocks noChangeAspect="1" noChangeArrowheads="1"/>
          </p:cNvPicPr>
          <p:nvPr/>
        </p:nvPicPr>
        <p:blipFill>
          <a:blip r:embed="rId3" cstate="print"/>
          <a:srcRect/>
          <a:stretch>
            <a:fillRect/>
          </a:stretch>
        </p:blipFill>
        <p:spPr bwMode="auto">
          <a:xfrm>
            <a:off x="7012428" y="6165304"/>
            <a:ext cx="1736036" cy="428179"/>
          </a:xfrm>
          <a:prstGeom prst="rect">
            <a:avLst/>
          </a:prstGeom>
          <a:noFill/>
          <a:ln w="9525">
            <a:noFill/>
            <a:miter lim="800000"/>
            <a:headEnd/>
            <a:tailEnd/>
          </a:ln>
        </p:spPr>
      </p:pic>
      <p:sp>
        <p:nvSpPr>
          <p:cNvPr id="13" name="CasellaDiTesto 12"/>
          <p:cNvSpPr txBox="1"/>
          <p:nvPr/>
        </p:nvSpPr>
        <p:spPr>
          <a:xfrm>
            <a:off x="1547664" y="3789040"/>
            <a:ext cx="5544616" cy="646331"/>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w="12700">
            <a:solidFill>
              <a:schemeClr val="tx1"/>
            </a:solidFill>
          </a:ln>
          <a:scene3d>
            <a:camera prst="orthographicFront"/>
            <a:lightRig rig="threePt" dir="t"/>
          </a:scene3d>
          <a:sp3d>
            <a:bevelT prst="angle"/>
          </a:sp3d>
        </p:spPr>
        <p:txBody>
          <a:bodyPr wrap="square" rtlCol="0">
            <a:spAutoFit/>
          </a:bodyPr>
          <a:lstStyle/>
          <a:p>
            <a:pPr algn="just">
              <a:buFont typeface="Wingdings" pitchFamily="2" charset="2"/>
              <a:buChar char="§"/>
            </a:pPr>
            <a:r>
              <a:rPr lang="it-IT" b="1" dirty="0" smtClean="0"/>
              <a:t> </a:t>
            </a:r>
            <a:r>
              <a:rPr lang="it-IT" b="1" dirty="0" smtClean="0">
                <a:latin typeface="Times New Roman" pitchFamily="18" charset="0"/>
                <a:cs typeface="Times New Roman" pitchFamily="18" charset="0"/>
              </a:rPr>
              <a:t>modalità di realizzazione dello scopo comune</a:t>
            </a:r>
          </a:p>
          <a:p>
            <a:pPr algn="just">
              <a:buFont typeface="Wingdings" pitchFamily="2" charset="2"/>
              <a:buChar char="§"/>
            </a:pPr>
            <a:r>
              <a:rPr lang="it-IT" b="1" dirty="0" smtClean="0">
                <a:latin typeface="Times New Roman" pitchFamily="18" charset="0"/>
                <a:cs typeface="Times New Roman" pitchFamily="18" charset="0"/>
              </a:rPr>
              <a:t> modalità di misurazione</a:t>
            </a:r>
            <a:endParaRPr lang="it-IT" b="1" dirty="0">
              <a:latin typeface="Times New Roman" pitchFamily="18" charset="0"/>
              <a:cs typeface="Times New Roman" pitchFamily="18" charset="0"/>
            </a:endParaRPr>
          </a:p>
        </p:txBody>
      </p:sp>
      <p:sp>
        <p:nvSpPr>
          <p:cNvPr id="21506" name="AutoShape 2" descr="data:image/jpeg;base64,/9j/4AAQSkZJRgABAQAAAQABAAD/2wCEAAkGBxQTEhUUEhQUFBUXFBcUFRYXGBQXFxUUFRQWFhQXFBUYHCggGBolHRQVJDElJSosLi4uFx8zODMsNygtLisBCgoKDg0OGxAQGiwkICQsLCwsLCwsLCwsLCwsLCwsLCwsLCwsLCwsLCwsLCwsLCwsLCwsLCwsLCwsLCwsLCwsLP/AABEIAK4BIgMBEQACEQEDEQH/xAAcAAEAAQUBAQAAAAAAAAAAAAAABwEDBAUGAgj/xABHEAABAwIBCAUIBwYEBwAAAAABAAIDBBExBQYHEiFBUWETInGBkRQjMkJSYqGxM3JzgpLBwhVDU6Ky0SQ0Y+F0g5PD0uLx/8QAGgEBAAIDAQAAAAAAAAAAAAAAAAMEAQIFBv/EADERAQACAgAFAwEGBgMBAAAAAAABAgMRBAUSITETQVEyIkJhcYGRFTNSobHRI8HhFP/aAAwDAQACEQMRAD8AnBAQEBAQEBAQEBAQEBAQEBAQULgsMvPSBNsPQcgqsggICAgICAgICAgIAQVQEBAQUQEBAQEBAQEBAQEBAQEHlzwFiWYhadPwRnpYGUcrRQi80scY99wbfsB2lazaI8paYr37UiZc3WaSKBmwPfIfcY634nWC0nLWFuvLc8+2v1ayXSxTj0YJ3d8Y/Na+vHwnjlOSfvQpHpZp99POOwxn809aPg/hGT+qGxpdJ1C62s6WP6zHEeLLrPrVQ25XnjxET+rpMmZwU8/0M8cnIOGt+E7VvW8T7qmTh8lPqrMNoJeK32g0uNddZNKowICAgICAgIKoCAgICCiAgICAgICAgICAgICCzJPbBY22iHN5yZ109GPPPu8i7Ym7XnuwaOZso75Iqt4OEyZp+zHb5Rjl3SNVTkiIinZwZteRzkOH3bKvbLaztYeW4qd7d5chLIXHWcS5xxLiST2kqN0IiIjtDyjOxAQEFQbbRsPEYjsKMTES6TIefNZTWAkMrB6kvWFuTvSHit65Jr7qebgMOX21P4JMzZ0gU9SQxx6CU+q89Vx91+HcbFWKZos43EcvyYu8d4do2Tipoc6YXEYEBAQEBAQVQEBAQEFEBAQEBAQEBAQEBAQYtRNuC1mW9YRrnrpA6MugpCC8bHy7CGHAhntO54Dmq+TJ7Vdjg+X9X28nj4RbLK5zi5xLnE3LnEkk8STioHbrWIjUeHhG22/yRmZW1ABjgc1p9eTzbfjtPcFtFLT7KmTjsGPzb9nU0WiSU7ZqiNvJjXP+LtX5KSMM+6jfnFY+mv7tkzRFFvqZe5jAtvQj5Rfxi/8ATC1PohbbqVTvvRtPycE9D8WY5xb3q0mUdFlYzbG6KYcA4sd4OFvitJw2hZx82wz9UTDkMpZLmp3as8T4ju1hYHsdge4qOYmPK/jzUyRuk7YiwlgQdtmbpBlpiI6gulgwvjJGORPpN5HuUtMs18+HM4vl1cn2qdpTPk6uZKxskTg9jhdrhgVaiYnvDz2Sk1nptGpZi2RiAgICCoQEBAQEBBRAQEBAQEBAQEBAQWKqWwtvWJltWEWaR88S3Wpad1nYTSA7R/ptPHie5Vst/aHb5fwUT/yXj8oRgFA7Tf5rZpT1rvNjUiBs6V19UcQ0eu7kPELetJt4VeJ4ymCNT3n4S9m5mXS0gBYwSSfxZAHOv7owZ3KzXHFXAz8bly+Z7fEOkUim9AIbegEYVsshZDazVUrJGlkjWvacWuAcD2grE1iW1bTWdxOkeZz6Lo3gvoyIn49G65jdyacWfEKvbDHmHV4fmlq9svePlFeUaCSCQxzMLHtxafgRxHMKCYmPLuY8tcleqs7hjLCR0mZedklDJvfA4+cj/Wzg752st6XmqnxnCVz1/H5T1k6tZLG2SJwex41muGBCuxO4eWvSaTNbeYZay0EBAQVCAgICAgIKICAgICAgICAgIKONgksuIz+zk8lgJafOyXbEOHtPI5D42UGS+odHgeG9W/fxHlCDnXuTtJNyeJO0kqq9JHbw6/MLMw1jullu2nabcDK4YtadwG893ZJjx9Xdz+O42MMdNfq/wmimgaxrWMaGtaLNa0WAAwACtRGo1Dz1rTadz5XwstHsBZHsBZYegEFUYLIKFGXhwWBpM5c3Ia2PUmFiPQkHpxn3Tw5YFaWrFoWeH4m+C3VX9YQTnHkGWjmMUw5seL6sjfab+Y3Kpas1nu9Pw/EUz06q/r+DVrVO7jRjnX5NKKeU+YldsJwjkOwHk07Aee3ipcV+ntLmcy4T1a+pXzH94Te1XHmnpAQEFUBAQEBAQUQEBAQEBAQEBARliV0thZYmdNqRuXz9nllnyqqe8HqN83H9Rpx7zc94VG07nb1XB4fSxxHu8ZpZBdWVDYhcMHWlcPVYOB4k7B/slY3OmeK4iMOPq9/ZPdHTtjY2ONoaxoDWtGAA2AK52jtDy9rTaZmfLICy1XAjVoMuZ60dIS2SUOeP3cY13D61tje8haWyVhaw8Fmzd6x2+ZchW6X/AODS7OMj7fBoPzUX/wBHxDoU5NP3rfswhpeqb7aeG3bIPisevb4SfwbH/VLa5P0vxkgT072cXMcHgfdNitoz/MIMnJ7x9NodtkPOelqx5iVrjvYbteO1jrFTVvW3hzs3DZcM/bq3C3V3hwWJZhbWGWozpzejrYDE/Y7GN++N+4jlxG8LW9ItCfh+Itgv1R+r59ylQvglfFK3Vew6rh8iDvBFiDzVOY1L1mPLGSsXr4ljLCRO2jDOI1VKGPN5YbMed7m/u3d4FjzBVzFbcaeW5jw/o5dx4l2alc8QEFUBAQEBAQUQEBAQEBAQEBAQcVpCyoYaSZwNnOHRM7ZNhI7Bc9ygyzqHQ4HD15YhBaqvTpt0c5F8npGucLSTWkfxAP0be5tj2kq1irqHm+PzeplnXiOzrApVCXqSZrGlzyGtaCXOOwADEkpM6IrMzqEQZ6aQ5Jy6Klc6KHAvGx8vfixvZtKq3yzbw7/B8urT7WSNz8fDg1E6ojIgIPUchaQ5pLXA3BBIIPEEbQjFqxaNWSZmTpLcC2GuOs07Gz22t4dKBiPe8eKnx5vazicbyyO98X7f6SwHggEEEEXBGBBwsrO9uH48vCMqhBHWl/N0PiFXGOvGA2X3oidh+6T4E8FDmr96HW5VxPTf0reJ8fmiBVXoXTaOcs+TV0ZJsyXzL+Fnkap7nBviVvjv02UeY4PUwz8x3h9BBXXlFVkVQEBAQEBAQUQEBAQEBAQEBB5kOxGYRDperPoY+JfIe6zW/NyqZZ76d3lePzZxGbmT+nqoYtzpBrfUb1n/AMrSoqxudOnxGTox2s+gmDgrjyk911q2hrKKdKuc5e/ySJ1mM+mIPpv3M7G7+fYq2W/fUO5y3hYiPVt59keFQuw7bNHRzNVASTEwQnaNl5Hji1p2NHM+ClpimzmcVzKmL7NO8/2SRk7R5QRD6ASne6Ul9+47B3BTxhrDj35jnt97X5M+TM6gcLGkp+6NoPiBdbenX4RxxmePvz+7m8t6KqWQE07nQP3C5ewnm1xuB2FR2wR7LmHmuWva/eP7orzhzeno36k7LX9F42sePddx5Haq9qzXy7nD8Vjz13SWqWqwkvRVneWObRTuJY7ZA4+q7HozyO23A7N4VjFfU9MuJzPgtxOWn6pYVhwlQjLxU07ZGOY8Xa9pa4cWuFiPikxvsVmazEx7PmrLOTzTzywOxjeWdoxae9pB71QtGp09lgyepji/yw78NnPgsJJjfl9KZsZR8opIJt74ml317Wd8QVepO4iXjeIx+nltT4ltVuhVQEBAQEBAQUQEBAQEBAQEBBbqD1SsSzXygrSjNesa3c2Bnxc8n8lSyfU9Ly2P+Lf4rmiim1qxz/4cLiO1xDfldZx/UxzK2sWvmUvtKtOAxMu5SFNTSzewwkDi7Bo8SFradQkwY/UyRV88veXElxJcSS4nEk7ST2lU3raxERqHd6Lc1BUSGombeKJ1mNOD5RY7eLW7O0nkpcVNzuXL5lxc449Ovmf8JpYrjzr2gIwIMHLOSYqqJ0MzQ5jh3tO5zTucNxWtqxaO6TFltit1V8vnrOjIT6KodC/aB1mOw14z6Lu3ceYKpXrNZ09bwvEVz44vDVNcQQQbEEEEYgg3BHNap5iJjUvobMzLXldJFMba9tST7Rmx+znj2FXaW3DyPF4fRyzRvQt1d6CMIW0yUAZWskA+liBPN0Z1T/LqeCq5o1Z6LlF+rFNfiXBKF1k36HqrWoNUn6OV7e5xDx/UreH6Xmea11n38w7pTOYqgICAgICAgogICAgICAgICCxWeiViW1fKB9Jf+eP2Uf6lTyfU9Ny/+RH6ttog+lqT/px/Fz/7LOLzKHmn0VSi0qw4mnHaWqktomsH7ydoPY1r3/NoUWaezocsrvNv4hDzjYEqu9C+js1snCnpIYhi2Ma3N7hrPJ7yVdpGoiHkOIyTkyWtPy3DSt1eXH54aQ4aN5iY3pph6TQdVrLi413WO3DYOO5RXyxVf4Tl988dU9oc5k/S+dbz9MAzeY3kuA+q4bfELWM/zC5k5P2+xbc/ikzJeUo6iJssLg9jhcEfEEbiN4U9bRMbhxsmO2O3TaO7LWWjgtMGRxLR9OB14HA7N8byGvB5C7XfdUOau67dPlWbozdHtP8AlCaqPTJP0KV+2ogJ2WZK0c9rH/oU+CfMOHzjH9N/0SoCrLiKhGEa6b4vNUz94kez8TNb9Cgz+zs8mn7do/BEqrO+lzQhJ5mpbwlYfFlv0qzg8S8/zj+ZX8v+0mhWHGVQEBAQEBAQUQEBAQEBAQEBBbnHVKxLNfKC9KUFqtjvahA72PeD8wqeT6npeXW3j1+LJ0SS2nnb7UTT+F//ALJin7TTmcT0RP4pUaVYcRw+mAf4aE8J7eMb7fIqPN4h0uVfzJ/JFbCLi+Fxfs3qvDt2+mX02144hXol4+Yna3U17WNJJGwE+ASbagrjmZiHzXJM+aRzrOfI9znuABcbuNzsHaqWt93rK2rjrFY9lsi2wggjYQcR2rHhLW2+6TNCNe7pZ4CbsLGygcHA6riO0Fv4VPgnvMOPznHXVbx58JcVpwWsznhD6OpacDBJ/QStbx9mU3DzrLWfxh80BUHs3b6H3WygRxp5AfxxH8lLi+pzOa/yP1/2my6tvNqoI702H/C0/wDxH/ak/uoM/iHW5R/Nt+SIFWegS1oQb5qpPGRg8GE/qVnB4lwecfXX8v8AtKAVhxRAQEBAQEBBRAQEBAQEBAQLoPD5BbFYlmIlEWlynFo3j1Xuaex4uPi1Vcsd3d5bbW4lyuY2UOhrI3HBwdGfvDq/zBqjpOpXOMp6mKYSqcuN3KbrcX0Jc9n1UGejeNU9RzZQeGrsd/K5y1vO4WuDr6eWO6LCFC7Xfabc2JZKmmik1sWAHk5vVcPEKzXcw89xERjyTVdzkZFTwOkqJdVuA3uc44NY0ekUtXt3R4bza8RWESQZKMQNXKyUMc7zUTS5pIvrNdNI30G4cybW4qHxDrdXVbUT3YFbVunlfIQNaR5dZovtO4DErWZXsVPTrqfZMOifNeSmjfPO0tklDQ1hxZG256w3Ek4brBWcNNd5cHmfFVy2ilPEJAU7lNDn1XCGgqXk280WD60nUaPFyjyTqsrPB4+vPWI+XzoFSevd/oapr1csm5kGr3yPbb+gqXD9Tk82trHEfimIK24Ct0YRdptqf8tFv85J8GtHzKr558Q7XJ6d7W/RFyru4mvQ7TatCXfxJnnubZn6SrWGPsvNc1tvNr4h36ncwQEBAQEBAQYvlzeKx1Q36JDXM4rHUdErZykxOpn05U/abE6j05ef2qxOo9OVHZWYsdbPpSsvyyNyx1toxLD8rOOAKx1S2jHELRqJXYArG5Z6awCkldiVnUk2rDnc9c3HywuGLtUkc3N6zR8Ld6ivSVrhOIitkORuLSCMQQR2g3Ch3p3tbjScMixxSwxytGx7Q7sJG0dxuO5WKxGtvPZptW81ltfJWFpaWgggtI4gixC21CHrmJ2gnLuS3U08kLvUPVPtMO1ju8fG6q2jpl6bBljLji0N3mVnqaESRGN03SdaKNuPTbBt4NOy9tuzYDdSYrzVR4/hq5JiY7T7/k67IWbk1ZMKrKBD3tPUjH0UA9hjcC/jw33OwSRWbd5UMmWuGvRj/dILKVlraotwx8eKl1Dnze2/JTZPhYdZkUTXcWsYD4gJ0xHsTe8xqZn92aHLdorrIIg0wZyCR7aSM3EbteYjDpLdVncDc8yFVzX32d7lXDTWPVn9EbKB2Uz6JsldFRmVws6d2uPs23DPHrH7ytYY1G3nOZ5evL0x7O4BUrmqgrLCC9J+Uumr5ADdsQbCO0DWf/M4juVPLbdnp+W4ujBE/PdyajX9vo/NHJ3k9JBEcWRN1vrkXd8SVepXVYeP4rJ6mW1vmW7W6uICAgICAgIOO1ioF/TzrFYNQoSjCiMrsdO52AWWs2iGxp8kE4raKI5ys6LJTBit4ojnJMsllI0blnUNJvMroYBuWdMbl6QY1fBrNPFa2jbak6lAGe+SfJ6l1hZkl5G8ASeu3uPwIVO1dS9PwmX1McfMOg0YZbA1qV5xJfF24vZ+r8S2x212lV5hg3/yR+qR2FT7ciYRzpHkjqpoqelaZatpIcW2LI2b2yu4g7eW2+KjvES6PBXvjrMz4cz00VECymcJagi0tUNoZuLKc/N/go5trwvY8Nsn2r9o+Pn8/wDTo8zNIRga2GqBfGNjJBtewbg5vrDnj2ramXp7Sh4vl3X9rH5+Ep5MypDO3WgkZIPdIJHaMR3qeLRPu4mTFek6tGmcCtkbxU1TI2l0j2saMXOIaB3lNxHuzWs2nURtHGeOkxoBioTrOOx0+0Nbf+ED6R54DmoL5/arrcJyyZnqy/sipzrkk7STck4knEkqu70RqG9zNzddWzhliIm2dK7g32Qfadh4nct6U6pVOL4mMFN+/snqFgaA1oAa0BrQMAALADuVyI1DzEzMzuVwFGrW5y5YbS00kzsWt6g9qQ7GN8bd11re3TG02DFOXJFIfPEshc4ucbucS5x4km5PiVSnu9ZWsViIh0GYGR/Ka2NpF2MPSycNVhFh3usPFb46zNtKvHZvSwz8z2h9BxDYrsPKSuLLAgICAgICAg40BQLz3HTuO5NMTaGVHktxxWemWk5IbCDJIGK3iiKcu2fHTtGAW2kc22urLAgICAgEIOJz/wA2vKISG+kOsw8H8DyI2KDLXbo8FxPp3/BCTJHxPBF2PY6/Atc0/lZVe8S9DbptXv4l2pztqcoMEVKBTtDL1VS42awetqO9VvPHhxU/VLj+hSltz3j2/F0Oa+bkTI9VjS2A2Li4WlqucoO1kPBmLr7eBzEe6LLm1P4/2j/0zvzJZU3lg1Y5rbRgyS2Gtb0Xc/FL44nw34XjrY/s37x/hFmUKGSF5jmY6Nw3OFr8wcCOYVeYmPLuUyVyRus7WI3lp1mktO4gkHxCy2tWLdphsm5x1YFhUz2+0f8A3WeqflD/APLin7sMCqqnyG8j3yHi9znHuudixtLWlaeIiFpYbt/mvmnPWuBaNSK/WlcOrbeGD13dnet60mynxPGUwxrzPwmjIuSYqWIRQizRtJPpPdvc47yrVa9Mah53NltltNrS2ActkWnoFYNIY0lZzeVTCKM3hiOwjB8m0OdzAwHed6q5L9UvQ8v4b0qdVvM/4cao3S2nHRlm6aan1ni0s1nvvi1nqN7bG55lW8NdRt5nmPEerk1HiHcAKZzVUBAQEBAQEBBgx5NaFr0pJySyWQNGAWYjTWbTK4stRAQEBAQEBBjV1fHC3Wle1g5naewYnuWJmI8t6UtadVhwGdmk2KJpbFHrni/Y38I2/JQWzb8Q6OHl8/VedQjaCjkyg99VVFtPTAjpJA22sQLBrW3u95tgO9R6916bdMRSO/xH+16ozjs6NlNG2OmieHMicL9K4evP7Tjw3dy1m3wnpw24mbz3n+35JRzdzgiq2a0Zs4enGfSaT8xzU1bxLkZ+Htinv+7ctct1aVquoYp2ak0bZG8HC9uw4juWJiJ8tqXvSd1nTksoaM6d5vDLJF7ptI342d8VpOKF+nM8kdrRtqJNFs1+rUREc2vafzWnpSsfxWnvWV2n0VyX85UsA9xjifEkJ6U/LWeax7VdJkjR9RwkOc107hvkI1QeTGgDxupK4qx5U8vMMuTtHb8nVtsAAAABsAGwAcANyljsoz37qFyGlQU8CNtIOe4IdTUrr3u2WUcN7Iz8z4Kvkyb7Q7HA8DO4yZI/KEaqHbsu50bZqdPIKiYeZY7qA/vJBh90HxI7VLjpvvLmcw4uKV9OvmfKbIWWHNW4ebmdrqyCAgICAgICAgogICAgICAgILc8zWNLnuDWjaSTYBJmIZiJmdQ4rLefGLaYf8xw/ob+Z8FXvm+HRw8D73/ZGGcec51iS90kh2axNz2Dh8lBubOpTHTHHj9GHkrIQLPK8oFzYr+biH0k7uDBw4u8FvGohpa9rW6a+f7Q6/NzJUmUKiMzNEdPENaOBuxkbBhs3uJ3nms1jrn8EWbJXh6Trvafd6z5zFcHOlp27SSXRjB3F0fA8W+CXx68HCcbEx02lwNJVSQvD43OY9p2EbCOII/IqLw6lq1vXU94SJm9pBY+zKodG7+IPQP1hiz4jsUtcny5Wfl9o707u4gnDmhzSHNOBBBB7CFJvbm2rMT3Xg5bNdPQejD0HLIrrLIoXLAwcq5Yhp2600jWDcMXO+q0bStZvEeUuPDfJOqwjHOrPyWoBjgvDEdhN/OSD3iPRHId6gvkm3h2eG4CuP7V+8uNUboutzLzNfVuEkoLKcHHAy29VnLifBSUx7UOM42uKOmvn/CcMnUTY2ta1oaGizWjBoGACuRGnm8l5tO5ZqyjEBAQEBAQEBAQUQEBAQEBAQWauobGxz3bGtaXHsAusTOo22rE2mIhEGXcvyVLy+Rxawegy/VaOY3u5qle82l3cHD1xxqI7uKy1nASdSK98P8A6sRG1qNU7eZZtDkaOjaJ65vSTu2w0288HTeyz3d633qEPVa9tV/Wf9NlSUctRL09V1nmwYzcwYNaxu7sWk7mWbWrjr01/dMubeSugiANtd21/Lg0ch/dXMdemHBz5fUtts5og4WcLhbzG0UTqduBzvzCZPd7BqP9tox+0b63bj2qvfF8Onw3H2p2nwirLGQZ6Y+dZ1dzxtYe/ceRsoJrp2sXEUyx9mVjJ2VJoDeGR8fIE6p7W4HvCxEzDe+Kt4+1DqqHSPO3ZLHHLzF43fC4+C3jLKlbltJ+mdNzBpMh9eGZvYWO+ZC29WPhXnlt/aYXzpJpfYn/AAx/+az6sfDX+G5WJU6T2W83Tvcffe1o/lDlicvw3ryufvWaDKWkGrkuGFkIPsC7vxu/Ky1nJaVrHy/FXvPdy88znuLnuc9xxc4lxPaSo/K7WsVjURp7pKV8rgyJjnuODWi5/wBlnXsWvWkbtKRs09HG0PqrPOIiB6o+0dv7Bs7VNTF8uRxPMu3Tj/dKdJRtYBsGwWAAsAOAG5WYjTi2vNmSstFUBAQEBAQEBAQEFEBAQEBAQEGrznp3SUk7GC7jGbDiRtt32stMkbrKbh7RXJWZfOFXlGWpeI4Wk6xs0NFySdwG8qnWPl6ObREdv3bqGCPJ3VaG1FecB6UdMTvPtSfJbzOkEVnL47V/z/4ycl5McXGaoJklcbku27VH7pLX6Y6apPzMyHhPIPs2n+s/l4qzip7y4/FZ/uVdip1EQEGFW5NZIDcDbsPPtG9a2rEpK5LV8OIy1ozhkuYx0Z4x7B3sOzwsoZwuji5levae7jMoaO6lh6jmP7bsPxuPiopxy6FOYY7eWmmzXq24wPP1bO+RWk1lYjicU+7EdkeoGME3/Tf/AGTUpPWx/wBULsWb9U7Cnl72EfNOmWs8Rjj70NnR5i1b7XayMe+4X8G3W3RKG/HYq+7qcjaL23Bme+T3Wjo297jcnust64vlSy80/phIGSM3IoG6rGNYN4YLX+s7FxU9ccQ5eXiL5J7y3EcYAsBYLdBM7ellhVAQEBAQEBAQEBAQUQEBAQEBAQRRpyy5UxNigjJjima7WeLjXe0/RF24EbefZdRZJle4KlJ7z59nF5tTyGmc3JtPI6p1D5TNa5ibe2pDwvj7R28FDr4dGbV3HqTr4j8fxZWRMkdCNaT6R3pa2IPO+9RTtNa/tCQM1c2zKRJM0iMbQCLGQ9h9X5qfHj33lzeI4nUdNfKQAFZcxVAQEBAQULRwQiVmSjYcWjwWOmG0XmFv9nR+z806YZ9S3yqMnx+yE6YOuV+OFrcAB3JqGu5l7WWBAQVQEBAQEBAQEBAQEBBRAQEBAQEBBhZWyVDUxmKojbKw7dVwvtGBBxB5hazqW1bTWexkjJUNNGI6eNsbBuG88STtJ5lZrER4Zve153adrzqSMnWLGE8S0X8U1DHXaPdfWWogICAgICAgICAgICAgIKoCAgICAgICAgICAg//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508" name="AutoShape 4" descr="data:image/jpeg;base64,/9j/4AAQSkZJRgABAQAAAQABAAD/2wCEAAkGBxQTEhUUEhQUFBUXFBcUFRYXGBQXFxUUFRQWFhQXFBUYHCggGBolHRQVJDElJSosLi4uFx8zODMsNygtLisBCgoKDg0OGxAQGiwkICQsLCwsLCwsLCwsLCwsLCwsLCwsLCwsLCwsLCwsLCwsLCwsLCwsLCwsLCwsLCwsLCwsLP/AABEIAK4BIgMBEQACEQEDEQH/xAAcAAEAAQUBAQAAAAAAAAAAAAAABwEDBAUGAgj/xABHEAABAwIBCAUIBwYEBwAAAAABAAIDBBExBQYHEiFBUWETInGBkRQjMkJSYqGxM3JzgpLBwhVDU6Ky0SQ0Y+F0g5PD0uLx/8QAGgEBAAIDAQAAAAAAAAAAAAAAAAMEAQIFBv/EADERAQACAgAFAwEGBgMBAAAAAAABAgMRBAUSITETQVEyIkJhcYGRFTNSobHRI8HhFP/aAAwDAQACEQMRAD8AnBAQEBAQEBAQEBAQEBAQEBAQULgsMvPSBNsPQcgqsggICAgICAgICAgIAQVQEBAQUQEBAQEBAQEBAQEBAQEHlzwFiWYhadPwRnpYGUcrRQi80scY99wbfsB2lazaI8paYr37UiZc3WaSKBmwPfIfcY634nWC0nLWFuvLc8+2v1ayXSxTj0YJ3d8Y/Na+vHwnjlOSfvQpHpZp99POOwxn809aPg/hGT+qGxpdJ1C62s6WP6zHEeLLrPrVQ25XnjxET+rpMmZwU8/0M8cnIOGt+E7VvW8T7qmTh8lPqrMNoJeK32g0uNddZNKowICAgICAgIKoCAgICCiAgICAgICAgICAgICCzJPbBY22iHN5yZ109GPPPu8i7Ym7XnuwaOZso75Iqt4OEyZp+zHb5Rjl3SNVTkiIinZwZteRzkOH3bKvbLaztYeW4qd7d5chLIXHWcS5xxLiST2kqN0IiIjtDyjOxAQEFQbbRsPEYjsKMTES6TIefNZTWAkMrB6kvWFuTvSHit65Jr7qebgMOX21P4JMzZ0gU9SQxx6CU+q89Vx91+HcbFWKZos43EcvyYu8d4do2Tipoc6YXEYEBAQEBAQVQEBAQEFEBAQEBAQEBAQEBAQYtRNuC1mW9YRrnrpA6MugpCC8bHy7CGHAhntO54Dmq+TJ7Vdjg+X9X28nj4RbLK5zi5xLnE3LnEkk8STioHbrWIjUeHhG22/yRmZW1ABjgc1p9eTzbfjtPcFtFLT7KmTjsGPzb9nU0WiSU7ZqiNvJjXP+LtX5KSMM+6jfnFY+mv7tkzRFFvqZe5jAtvQj5Rfxi/8ATC1PohbbqVTvvRtPycE9D8WY5xb3q0mUdFlYzbG6KYcA4sd4OFvitJw2hZx82wz9UTDkMpZLmp3as8T4ju1hYHsdge4qOYmPK/jzUyRuk7YiwlgQdtmbpBlpiI6gulgwvjJGORPpN5HuUtMs18+HM4vl1cn2qdpTPk6uZKxskTg9jhdrhgVaiYnvDz2Sk1nptGpZi2RiAgICCoQEBAQEBBRAQEBAQEBAQEBAQWKqWwtvWJltWEWaR88S3Wpad1nYTSA7R/ptPHie5Vst/aHb5fwUT/yXj8oRgFA7Tf5rZpT1rvNjUiBs6V19UcQ0eu7kPELetJt4VeJ4ymCNT3n4S9m5mXS0gBYwSSfxZAHOv7owZ3KzXHFXAz8bly+Z7fEOkUim9AIbegEYVsshZDazVUrJGlkjWvacWuAcD2grE1iW1bTWdxOkeZz6Lo3gvoyIn49G65jdyacWfEKvbDHmHV4fmlq9svePlFeUaCSCQxzMLHtxafgRxHMKCYmPLuY8tcleqs7hjLCR0mZedklDJvfA4+cj/Wzg752st6XmqnxnCVz1/H5T1k6tZLG2SJwex41muGBCuxO4eWvSaTNbeYZay0EBAQVCAgICAgIKICAgICAgICAgIKONgksuIz+zk8lgJafOyXbEOHtPI5D42UGS+odHgeG9W/fxHlCDnXuTtJNyeJO0kqq9JHbw6/MLMw1jullu2nabcDK4YtadwG893ZJjx9Xdz+O42MMdNfq/wmimgaxrWMaGtaLNa0WAAwACtRGo1Dz1rTadz5XwstHsBZHsBZYegEFUYLIKFGXhwWBpM5c3Ia2PUmFiPQkHpxn3Tw5YFaWrFoWeH4m+C3VX9YQTnHkGWjmMUw5seL6sjfab+Y3Kpas1nu9Pw/EUz06q/r+DVrVO7jRjnX5NKKeU+YldsJwjkOwHk07Aee3ipcV+ntLmcy4T1a+pXzH94Te1XHmnpAQEFUBAQEBAQUQEBAQEBAQEBARliV0thZYmdNqRuXz9nllnyqqe8HqN83H9Rpx7zc94VG07nb1XB4fSxxHu8ZpZBdWVDYhcMHWlcPVYOB4k7B/slY3OmeK4iMOPq9/ZPdHTtjY2ONoaxoDWtGAA2AK52jtDy9rTaZmfLICy1XAjVoMuZ60dIS2SUOeP3cY13D61tje8haWyVhaw8Fmzd6x2+ZchW6X/AODS7OMj7fBoPzUX/wBHxDoU5NP3rfswhpeqb7aeG3bIPisevb4SfwbH/VLa5P0vxkgT072cXMcHgfdNitoz/MIMnJ7x9NodtkPOelqx5iVrjvYbteO1jrFTVvW3hzs3DZcM/bq3C3V3hwWJZhbWGWozpzejrYDE/Y7GN++N+4jlxG8LW9ItCfh+Itgv1R+r59ylQvglfFK3Vew6rh8iDvBFiDzVOY1L1mPLGSsXr4ljLCRO2jDOI1VKGPN5YbMed7m/u3d4FjzBVzFbcaeW5jw/o5dx4l2alc8QEFUBAQEBAQUQEBAQEBAQEBAQcVpCyoYaSZwNnOHRM7ZNhI7Bc9ygyzqHQ4HD15YhBaqvTpt0c5F8npGucLSTWkfxAP0be5tj2kq1irqHm+PzeplnXiOzrApVCXqSZrGlzyGtaCXOOwADEkpM6IrMzqEQZ6aQ5Jy6Klc6KHAvGx8vfixvZtKq3yzbw7/B8urT7WSNz8fDg1E6ojIgIPUchaQ5pLXA3BBIIPEEbQjFqxaNWSZmTpLcC2GuOs07Gz22t4dKBiPe8eKnx5vazicbyyO98X7f6SwHggEEEEXBGBBwsrO9uH48vCMqhBHWl/N0PiFXGOvGA2X3oidh+6T4E8FDmr96HW5VxPTf0reJ8fmiBVXoXTaOcs+TV0ZJsyXzL+Fnkap7nBviVvjv02UeY4PUwz8x3h9BBXXlFVkVQEBAQEBAQUQEBAQEBAQEBB5kOxGYRDperPoY+JfIe6zW/NyqZZ76d3lePzZxGbmT+nqoYtzpBrfUb1n/AMrSoqxudOnxGTox2s+gmDgrjyk911q2hrKKdKuc5e/ySJ1mM+mIPpv3M7G7+fYq2W/fUO5y3hYiPVt59keFQuw7bNHRzNVASTEwQnaNl5Hji1p2NHM+ClpimzmcVzKmL7NO8/2SRk7R5QRD6ASne6Ul9+47B3BTxhrDj35jnt97X5M+TM6gcLGkp+6NoPiBdbenX4RxxmePvz+7m8t6KqWQE07nQP3C5ewnm1xuB2FR2wR7LmHmuWva/eP7orzhzeno36k7LX9F42sePddx5Haq9qzXy7nD8Vjz13SWqWqwkvRVneWObRTuJY7ZA4+q7HozyO23A7N4VjFfU9MuJzPgtxOWn6pYVhwlQjLxU07ZGOY8Xa9pa4cWuFiPikxvsVmazEx7PmrLOTzTzywOxjeWdoxae9pB71QtGp09lgyepji/yw78NnPgsJJjfl9KZsZR8opIJt74ml317Wd8QVepO4iXjeIx+nltT4ltVuhVQEBAQEBAQUQEBAQEBAQEBBbqD1SsSzXygrSjNesa3c2Bnxc8n8lSyfU9Ly2P+Lf4rmiim1qxz/4cLiO1xDfldZx/UxzK2sWvmUvtKtOAxMu5SFNTSzewwkDi7Bo8SFradQkwY/UyRV88veXElxJcSS4nEk7ST2lU3raxERqHd6Lc1BUSGombeKJ1mNOD5RY7eLW7O0nkpcVNzuXL5lxc449Ovmf8JpYrjzr2gIwIMHLOSYqqJ0MzQ5jh3tO5zTucNxWtqxaO6TFltit1V8vnrOjIT6KodC/aB1mOw14z6Lu3ceYKpXrNZ09bwvEVz44vDVNcQQQbEEEEYgg3BHNap5iJjUvobMzLXldJFMba9tST7Rmx+znj2FXaW3DyPF4fRyzRvQt1d6CMIW0yUAZWskA+liBPN0Z1T/LqeCq5o1Z6LlF+rFNfiXBKF1k36HqrWoNUn6OV7e5xDx/UreH6Xmea11n38w7pTOYqgICAgICAgogICAgICAgICCxWeiViW1fKB9Jf+eP2Uf6lTyfU9Ny/+RH6ttog+lqT/px/Fz/7LOLzKHmn0VSi0qw4mnHaWqktomsH7ydoPY1r3/NoUWaezocsrvNv4hDzjYEqu9C+js1snCnpIYhi2Ma3N7hrPJ7yVdpGoiHkOIyTkyWtPy3DSt1eXH54aQ4aN5iY3pph6TQdVrLi413WO3DYOO5RXyxVf4Tl988dU9oc5k/S+dbz9MAzeY3kuA+q4bfELWM/zC5k5P2+xbc/ikzJeUo6iJssLg9jhcEfEEbiN4U9bRMbhxsmO2O3TaO7LWWjgtMGRxLR9OB14HA7N8byGvB5C7XfdUOau67dPlWbozdHtP8AlCaqPTJP0KV+2ogJ2WZK0c9rH/oU+CfMOHzjH9N/0SoCrLiKhGEa6b4vNUz94kez8TNb9Cgz+zs8mn7do/BEqrO+lzQhJ5mpbwlYfFlv0qzg8S8/zj+ZX8v+0mhWHGVQEBAQEBAQUQEBAQEBAQEBBbnHVKxLNfKC9KUFqtjvahA72PeD8wqeT6npeXW3j1+LJ0SS2nnb7UTT+F//ALJin7TTmcT0RP4pUaVYcRw+mAf4aE8J7eMb7fIqPN4h0uVfzJ/JFbCLi+Fxfs3qvDt2+mX02144hXol4+Yna3U17WNJJGwE+ASbagrjmZiHzXJM+aRzrOfI9znuABcbuNzsHaqWt93rK2rjrFY9lsi2wggjYQcR2rHhLW2+6TNCNe7pZ4CbsLGygcHA6riO0Fv4VPgnvMOPznHXVbx58JcVpwWsznhD6OpacDBJ/QStbx9mU3DzrLWfxh80BUHs3b6H3WygRxp5AfxxH8lLi+pzOa/yP1/2my6tvNqoI702H/C0/wDxH/ak/uoM/iHW5R/Nt+SIFWegS1oQb5qpPGRg8GE/qVnB4lwecfXX8v8AtKAVhxRAQEBAQEBBRAQEBAQEBAQLoPD5BbFYlmIlEWlynFo3j1Xuaex4uPi1Vcsd3d5bbW4lyuY2UOhrI3HBwdGfvDq/zBqjpOpXOMp6mKYSqcuN3KbrcX0Jc9n1UGejeNU9RzZQeGrsd/K5y1vO4WuDr6eWO6LCFC7Xfabc2JZKmmik1sWAHk5vVcPEKzXcw89xERjyTVdzkZFTwOkqJdVuA3uc44NY0ekUtXt3R4bza8RWESQZKMQNXKyUMc7zUTS5pIvrNdNI30G4cybW4qHxDrdXVbUT3YFbVunlfIQNaR5dZovtO4DErWZXsVPTrqfZMOifNeSmjfPO0tklDQ1hxZG256w3Ek4brBWcNNd5cHmfFVy2ilPEJAU7lNDn1XCGgqXk280WD60nUaPFyjyTqsrPB4+vPWI+XzoFSevd/oapr1csm5kGr3yPbb+gqXD9Tk82trHEfimIK24Ct0YRdptqf8tFv85J8GtHzKr558Q7XJ6d7W/RFyru4mvQ7TatCXfxJnnubZn6SrWGPsvNc1tvNr4h36ncwQEBAQEBAQYvlzeKx1Q36JDXM4rHUdErZykxOpn05U/abE6j05ef2qxOo9OVHZWYsdbPpSsvyyNyx1toxLD8rOOAKx1S2jHELRqJXYArG5Z6awCkldiVnUk2rDnc9c3HywuGLtUkc3N6zR8Ld6ivSVrhOIitkORuLSCMQQR2g3Ch3p3tbjScMixxSwxytGx7Q7sJG0dxuO5WKxGtvPZptW81ltfJWFpaWgggtI4gixC21CHrmJ2gnLuS3U08kLvUPVPtMO1ju8fG6q2jpl6bBljLji0N3mVnqaESRGN03SdaKNuPTbBt4NOy9tuzYDdSYrzVR4/hq5JiY7T7/k67IWbk1ZMKrKBD3tPUjH0UA9hjcC/jw33OwSRWbd5UMmWuGvRj/dILKVlraotwx8eKl1Dnze2/JTZPhYdZkUTXcWsYD4gJ0xHsTe8xqZn92aHLdorrIIg0wZyCR7aSM3EbteYjDpLdVncDc8yFVzX32d7lXDTWPVn9EbKB2Uz6JsldFRmVws6d2uPs23DPHrH7ytYY1G3nOZ5evL0x7O4BUrmqgrLCC9J+Uumr5ADdsQbCO0DWf/M4juVPLbdnp+W4ujBE/PdyajX9vo/NHJ3k9JBEcWRN1vrkXd8SVepXVYeP4rJ6mW1vmW7W6uICAgICAgIOO1ioF/TzrFYNQoSjCiMrsdO52AWWs2iGxp8kE4raKI5ys6LJTBit4ojnJMsllI0blnUNJvMroYBuWdMbl6QY1fBrNPFa2jbak6lAGe+SfJ6l1hZkl5G8ASeu3uPwIVO1dS9PwmX1McfMOg0YZbA1qV5xJfF24vZ+r8S2x212lV5hg3/yR+qR2FT7ciYRzpHkjqpoqelaZatpIcW2LI2b2yu4g7eW2+KjvES6PBXvjrMz4cz00VECymcJagi0tUNoZuLKc/N/go5trwvY8Nsn2r9o+Pn8/wDTo8zNIRga2GqBfGNjJBtewbg5vrDnj2ramXp7Sh4vl3X9rH5+Ep5MypDO3WgkZIPdIJHaMR3qeLRPu4mTFek6tGmcCtkbxU1TI2l0j2saMXOIaB3lNxHuzWs2nURtHGeOkxoBioTrOOx0+0Nbf+ED6R54DmoL5/arrcJyyZnqy/sipzrkk7STck4knEkqu70RqG9zNzddWzhliIm2dK7g32Qfadh4nct6U6pVOL4mMFN+/snqFgaA1oAa0BrQMAALADuVyI1DzEzMzuVwFGrW5y5YbS00kzsWt6g9qQ7GN8bd11re3TG02DFOXJFIfPEshc4ucbucS5x4km5PiVSnu9ZWsViIh0GYGR/Ka2NpF2MPSycNVhFh3usPFb46zNtKvHZvSwz8z2h9BxDYrsPKSuLLAgICAgICAg40BQLz3HTuO5NMTaGVHktxxWemWk5IbCDJIGK3iiKcu2fHTtGAW2kc22urLAgICAgEIOJz/wA2vKISG+kOsw8H8DyI2KDLXbo8FxPp3/BCTJHxPBF2PY6/Atc0/lZVe8S9DbptXv4l2pztqcoMEVKBTtDL1VS42awetqO9VvPHhxU/VLj+hSltz3j2/F0Oa+bkTI9VjS2A2Li4WlqucoO1kPBmLr7eBzEe6LLm1P4/2j/0zvzJZU3lg1Y5rbRgyS2Gtb0Xc/FL44nw34XjrY/s37x/hFmUKGSF5jmY6Nw3OFr8wcCOYVeYmPLuUyVyRus7WI3lp1mktO4gkHxCy2tWLdphsm5x1YFhUz2+0f8A3WeqflD/APLin7sMCqqnyG8j3yHi9znHuudixtLWlaeIiFpYbt/mvmnPWuBaNSK/WlcOrbeGD13dnet60mynxPGUwxrzPwmjIuSYqWIRQizRtJPpPdvc47yrVa9Mah53NltltNrS2ActkWnoFYNIY0lZzeVTCKM3hiOwjB8m0OdzAwHed6q5L9UvQ8v4b0qdVvM/4cao3S2nHRlm6aan1ni0s1nvvi1nqN7bG55lW8NdRt5nmPEerk1HiHcAKZzVUBAQEBAQEBBgx5NaFr0pJySyWQNGAWYjTWbTK4stRAQEBAQEBBjV1fHC3Wle1g5naewYnuWJmI8t6UtadVhwGdmk2KJpbFHrni/Y38I2/JQWzb8Q6OHl8/VedQjaCjkyg99VVFtPTAjpJA22sQLBrW3u95tgO9R6916bdMRSO/xH+16ozjs6NlNG2OmieHMicL9K4evP7Tjw3dy1m3wnpw24mbz3n+35JRzdzgiq2a0Zs4enGfSaT8xzU1bxLkZ+Htinv+7ctct1aVquoYp2ak0bZG8HC9uw4juWJiJ8tqXvSd1nTksoaM6d5vDLJF7ptI342d8VpOKF+nM8kdrRtqJNFs1+rUREc2vafzWnpSsfxWnvWV2n0VyX85UsA9xjifEkJ6U/LWeax7VdJkjR9RwkOc107hvkI1QeTGgDxupK4qx5U8vMMuTtHb8nVtsAAAABsAGwAcANyljsoz37qFyGlQU8CNtIOe4IdTUrr3u2WUcN7Iz8z4Kvkyb7Q7HA8DO4yZI/KEaqHbsu50bZqdPIKiYeZY7qA/vJBh90HxI7VLjpvvLmcw4uKV9OvmfKbIWWHNW4ebmdrqyCAgICAgICAgogICAgICAgILc8zWNLnuDWjaSTYBJmIZiJmdQ4rLefGLaYf8xw/ob+Z8FXvm+HRw8D73/ZGGcec51iS90kh2axNz2Dh8lBubOpTHTHHj9GHkrIQLPK8oFzYr+biH0k7uDBw4u8FvGohpa9rW6a+f7Q6/NzJUmUKiMzNEdPENaOBuxkbBhs3uJ3nms1jrn8EWbJXh6Trvafd6z5zFcHOlp27SSXRjB3F0fA8W+CXx68HCcbEx02lwNJVSQvD43OY9p2EbCOII/IqLw6lq1vXU94SJm9pBY+zKodG7+IPQP1hiz4jsUtcny5Wfl9o707u4gnDmhzSHNOBBBB7CFJvbm2rMT3Xg5bNdPQejD0HLIrrLIoXLAwcq5Yhp2600jWDcMXO+q0bStZvEeUuPDfJOqwjHOrPyWoBjgvDEdhN/OSD3iPRHId6gvkm3h2eG4CuP7V+8uNUboutzLzNfVuEkoLKcHHAy29VnLifBSUx7UOM42uKOmvn/CcMnUTY2ta1oaGizWjBoGACuRGnm8l5tO5ZqyjEBAQEBAQEBAQUQEBAQEBAQWauobGxz3bGtaXHsAusTOo22rE2mIhEGXcvyVLy+Rxawegy/VaOY3u5qle82l3cHD1xxqI7uKy1nASdSK98P8A6sRG1qNU7eZZtDkaOjaJ65vSTu2w0288HTeyz3d633qEPVa9tV/Wf9NlSUctRL09V1nmwYzcwYNaxu7sWk7mWbWrjr01/dMubeSugiANtd21/Lg0ch/dXMdemHBz5fUtts5og4WcLhbzG0UTqduBzvzCZPd7BqP9tox+0b63bj2qvfF8Onw3H2p2nwirLGQZ6Y+dZ1dzxtYe/ceRsoJrp2sXEUyx9mVjJ2VJoDeGR8fIE6p7W4HvCxEzDe+Kt4+1DqqHSPO3ZLHHLzF43fC4+C3jLKlbltJ+mdNzBpMh9eGZvYWO+ZC29WPhXnlt/aYXzpJpfYn/AAx/+az6sfDX+G5WJU6T2W83Tvcffe1o/lDlicvw3ryufvWaDKWkGrkuGFkIPsC7vxu/Ky1nJaVrHy/FXvPdy88znuLnuc9xxc4lxPaSo/K7WsVjURp7pKV8rgyJjnuODWi5/wBlnXsWvWkbtKRs09HG0PqrPOIiB6o+0dv7Bs7VNTF8uRxPMu3Tj/dKdJRtYBsGwWAAsAOAG5WYjTi2vNmSstFUBAQEBAQEBAQEFEBAQEBAQEGrznp3SUk7GC7jGbDiRtt32stMkbrKbh7RXJWZfOFXlGWpeI4Wk6xs0NFySdwG8qnWPl6ObREdv3bqGCPJ3VaG1FecB6UdMTvPtSfJbzOkEVnL47V/z/4ycl5McXGaoJklcbku27VH7pLX6Y6apPzMyHhPIPs2n+s/l4qzip7y4/FZ/uVdip1EQEGFW5NZIDcDbsPPtG9a2rEpK5LV8OIy1ozhkuYx0Z4x7B3sOzwsoZwuji5levae7jMoaO6lh6jmP7bsPxuPiopxy6FOYY7eWmmzXq24wPP1bO+RWk1lYjicU+7EdkeoGME3/Tf/AGTUpPWx/wBULsWb9U7Cnl72EfNOmWs8Rjj70NnR5i1b7XayMe+4X8G3W3RKG/HYq+7qcjaL23Bme+T3Wjo297jcnust64vlSy80/phIGSM3IoG6rGNYN4YLX+s7FxU9ccQ5eXiL5J7y3EcYAsBYLdBM7ellhVAQEBAQEBAQEBAQUQEBAQEBAQRRpyy5UxNigjJjima7WeLjXe0/RF24EbefZdRZJle4KlJ7z59nF5tTyGmc3JtPI6p1D5TNa5ibe2pDwvj7R28FDr4dGbV3HqTr4j8fxZWRMkdCNaT6R3pa2IPO+9RTtNa/tCQM1c2zKRJM0iMbQCLGQ9h9X5qfHj33lzeI4nUdNfKQAFZcxVAQEBAQULRwQiVmSjYcWjwWOmG0XmFv9nR+z806YZ9S3yqMnx+yE6YOuV+OFrcAB3JqGu5l7WWBAQVQEBAQEBAQEBAQEBBRAQEBAQEBBhZWyVDUxmKojbKw7dVwvtGBBxB5hazqW1bTWexkjJUNNGI6eNsbBuG88STtJ5lZrER4Zve153adrzqSMnWLGE8S0X8U1DHXaPdfWWogICAgICAgICAgICAgIKoCAgICAgICAgICAg//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510" name="AutoShape 6" descr="data:image/jpeg;base64,/9j/4AAQSkZJRgABAQAAAQABAAD/2wCEAAkGBxQTEhUUEhQUFBUXFBcUFRYXGBQXFxUUFRQWFhQXFBUYHCggGBolHRQVJDElJSosLi4uFx8zODMsNygtLisBCgoKDg0OGxAQGiwkICQsLCwsLCwsLCwsLCwsLCwsLCwsLCwsLCwsLCwsLCwsLCwsLCwsLCwsLCwsLCwsLCwsLP/AABEIAK4BIgMBEQACEQEDEQH/xAAcAAEAAQUBAQAAAAAAAAAAAAAABwEDBAUGAgj/xABHEAABAwIBCAUIBwYEBwAAAAABAAIDBBExBQYHEiFBUWETInGBkRQjMkJSYqGxM3JzgpLBwhVDU6Ky0SQ0Y+F0g5PD0uLx/8QAGgEBAAIDAQAAAAAAAAAAAAAAAAMEAQIFBv/EADERAQACAgAFAwEGBgMBAAAAAAABAgMRBAUSITETQVEyIkJhcYGRFTNSobHRI8HhFP/aAAwDAQACEQMRAD8AnBAQEBAQEBAQEBAQEBAQEBAQULgsMvPSBNsPQcgqsggICAgICAgICAgIAQVQEBAQUQEBAQEBAQEBAQEBAQEHlzwFiWYhadPwRnpYGUcrRQi80scY99wbfsB2lazaI8paYr37UiZc3WaSKBmwPfIfcY634nWC0nLWFuvLc8+2v1ayXSxTj0YJ3d8Y/Na+vHwnjlOSfvQpHpZp99POOwxn809aPg/hGT+qGxpdJ1C62s6WP6zHEeLLrPrVQ25XnjxET+rpMmZwU8/0M8cnIOGt+E7VvW8T7qmTh8lPqrMNoJeK32g0uNddZNKowICAgICAgIKoCAgICCiAgICAgICAgICAgICCzJPbBY22iHN5yZ109GPPPu8i7Ym7XnuwaOZso75Iqt4OEyZp+zHb5Rjl3SNVTkiIinZwZteRzkOH3bKvbLaztYeW4qd7d5chLIXHWcS5xxLiST2kqN0IiIjtDyjOxAQEFQbbRsPEYjsKMTES6TIefNZTWAkMrB6kvWFuTvSHit65Jr7qebgMOX21P4JMzZ0gU9SQxx6CU+q89Vx91+HcbFWKZos43EcvyYu8d4do2Tipoc6YXEYEBAQEBAQVQEBAQEFEBAQEBAQEBAQEBAQYtRNuC1mW9YRrnrpA6MugpCC8bHy7CGHAhntO54Dmq+TJ7Vdjg+X9X28nj4RbLK5zi5xLnE3LnEkk8STioHbrWIjUeHhG22/yRmZW1ABjgc1p9eTzbfjtPcFtFLT7KmTjsGPzb9nU0WiSU7ZqiNvJjXP+LtX5KSMM+6jfnFY+mv7tkzRFFvqZe5jAtvQj5Rfxi/8ATC1PohbbqVTvvRtPycE9D8WY5xb3q0mUdFlYzbG6KYcA4sd4OFvitJw2hZx82wz9UTDkMpZLmp3as8T4ju1hYHsdge4qOYmPK/jzUyRuk7YiwlgQdtmbpBlpiI6gulgwvjJGORPpN5HuUtMs18+HM4vl1cn2qdpTPk6uZKxskTg9jhdrhgVaiYnvDz2Sk1nptGpZi2RiAgICCoQEBAQEBBRAQEBAQEBAQEBAQWKqWwtvWJltWEWaR88S3Wpad1nYTSA7R/ptPHie5Vst/aHb5fwUT/yXj8oRgFA7Tf5rZpT1rvNjUiBs6V19UcQ0eu7kPELetJt4VeJ4ymCNT3n4S9m5mXS0gBYwSSfxZAHOv7owZ3KzXHFXAz8bly+Z7fEOkUim9AIbegEYVsshZDazVUrJGlkjWvacWuAcD2grE1iW1bTWdxOkeZz6Lo3gvoyIn49G65jdyacWfEKvbDHmHV4fmlq9svePlFeUaCSCQxzMLHtxafgRxHMKCYmPLuY8tcleqs7hjLCR0mZedklDJvfA4+cj/Wzg752st6XmqnxnCVz1/H5T1k6tZLG2SJwex41muGBCuxO4eWvSaTNbeYZay0EBAQVCAgICAgIKICAgICAgICAgIKONgksuIz+zk8lgJafOyXbEOHtPI5D42UGS+odHgeG9W/fxHlCDnXuTtJNyeJO0kqq9JHbw6/MLMw1jullu2nabcDK4YtadwG893ZJjx9Xdz+O42MMdNfq/wmimgaxrWMaGtaLNa0WAAwACtRGo1Dz1rTadz5XwstHsBZHsBZYegEFUYLIKFGXhwWBpM5c3Ia2PUmFiPQkHpxn3Tw5YFaWrFoWeH4m+C3VX9YQTnHkGWjmMUw5seL6sjfab+Y3Kpas1nu9Pw/EUz06q/r+DVrVO7jRjnX5NKKeU+YldsJwjkOwHk07Aee3ipcV+ntLmcy4T1a+pXzH94Te1XHmnpAQEFUBAQEBAQUQEBAQEBAQEBARliV0thZYmdNqRuXz9nllnyqqe8HqN83H9Rpx7zc94VG07nb1XB4fSxxHu8ZpZBdWVDYhcMHWlcPVYOB4k7B/slY3OmeK4iMOPq9/ZPdHTtjY2ONoaxoDWtGAA2AK52jtDy9rTaZmfLICy1XAjVoMuZ60dIS2SUOeP3cY13D61tje8haWyVhaw8Fmzd6x2+ZchW6X/AODS7OMj7fBoPzUX/wBHxDoU5NP3rfswhpeqb7aeG3bIPisevb4SfwbH/VLa5P0vxkgT072cXMcHgfdNitoz/MIMnJ7x9NodtkPOelqx5iVrjvYbteO1jrFTVvW3hzs3DZcM/bq3C3V3hwWJZhbWGWozpzejrYDE/Y7GN++N+4jlxG8LW9ItCfh+Itgv1R+r59ylQvglfFK3Vew6rh8iDvBFiDzVOY1L1mPLGSsXr4ljLCRO2jDOI1VKGPN5YbMed7m/u3d4FjzBVzFbcaeW5jw/o5dx4l2alc8QEFUBAQEBAQUQEBAQEBAQEBAQcVpCyoYaSZwNnOHRM7ZNhI7Bc9ygyzqHQ4HD15YhBaqvTpt0c5F8npGucLSTWkfxAP0be5tj2kq1irqHm+PzeplnXiOzrApVCXqSZrGlzyGtaCXOOwADEkpM6IrMzqEQZ6aQ5Jy6Klc6KHAvGx8vfixvZtKq3yzbw7/B8urT7WSNz8fDg1E6ojIgIPUchaQ5pLXA3BBIIPEEbQjFqxaNWSZmTpLcC2GuOs07Gz22t4dKBiPe8eKnx5vazicbyyO98X7f6SwHggEEEEXBGBBwsrO9uH48vCMqhBHWl/N0PiFXGOvGA2X3oidh+6T4E8FDmr96HW5VxPTf0reJ8fmiBVXoXTaOcs+TV0ZJsyXzL+Fnkap7nBviVvjv02UeY4PUwz8x3h9BBXXlFVkVQEBAQEBAQUQEBAQEBAQEBB5kOxGYRDperPoY+JfIe6zW/NyqZZ76d3lePzZxGbmT+nqoYtzpBrfUb1n/AMrSoqxudOnxGTox2s+gmDgrjyk911q2hrKKdKuc5e/ySJ1mM+mIPpv3M7G7+fYq2W/fUO5y3hYiPVt59keFQuw7bNHRzNVASTEwQnaNl5Hji1p2NHM+ClpimzmcVzKmL7NO8/2SRk7R5QRD6ASne6Ul9+47B3BTxhrDj35jnt97X5M+TM6gcLGkp+6NoPiBdbenX4RxxmePvz+7m8t6KqWQE07nQP3C5ewnm1xuB2FR2wR7LmHmuWva/eP7orzhzeno36k7LX9F42sePddx5Haq9qzXy7nD8Vjz13SWqWqwkvRVneWObRTuJY7ZA4+q7HozyO23A7N4VjFfU9MuJzPgtxOWn6pYVhwlQjLxU07ZGOY8Xa9pa4cWuFiPikxvsVmazEx7PmrLOTzTzywOxjeWdoxae9pB71QtGp09lgyepji/yw78NnPgsJJjfl9KZsZR8opIJt74ml317Wd8QVepO4iXjeIx+nltT4ltVuhVQEBAQEBAQUQEBAQEBAQEBBbqD1SsSzXygrSjNesa3c2Bnxc8n8lSyfU9Ly2P+Lf4rmiim1qxz/4cLiO1xDfldZx/UxzK2sWvmUvtKtOAxMu5SFNTSzewwkDi7Bo8SFradQkwY/UyRV88veXElxJcSS4nEk7ST2lU3raxERqHd6Lc1BUSGombeKJ1mNOD5RY7eLW7O0nkpcVNzuXL5lxc449Ovmf8JpYrjzr2gIwIMHLOSYqqJ0MzQ5jh3tO5zTucNxWtqxaO6TFltit1V8vnrOjIT6KodC/aB1mOw14z6Lu3ceYKpXrNZ09bwvEVz44vDVNcQQQbEEEEYgg3BHNap5iJjUvobMzLXldJFMba9tST7Rmx+znj2FXaW3DyPF4fRyzRvQt1d6CMIW0yUAZWskA+liBPN0Z1T/LqeCq5o1Z6LlF+rFNfiXBKF1k36HqrWoNUn6OV7e5xDx/UreH6Xmea11n38w7pTOYqgICAgICAgogICAgICAgICCxWeiViW1fKB9Jf+eP2Uf6lTyfU9Ny/+RH6ttog+lqT/px/Fz/7LOLzKHmn0VSi0qw4mnHaWqktomsH7ydoPY1r3/NoUWaezocsrvNv4hDzjYEqu9C+js1snCnpIYhi2Ma3N7hrPJ7yVdpGoiHkOIyTkyWtPy3DSt1eXH54aQ4aN5iY3pph6TQdVrLi413WO3DYOO5RXyxVf4Tl988dU9oc5k/S+dbz9MAzeY3kuA+q4bfELWM/zC5k5P2+xbc/ikzJeUo6iJssLg9jhcEfEEbiN4U9bRMbhxsmO2O3TaO7LWWjgtMGRxLR9OB14HA7N8byGvB5C7XfdUOau67dPlWbozdHtP8AlCaqPTJP0KV+2ogJ2WZK0c9rH/oU+CfMOHzjH9N/0SoCrLiKhGEa6b4vNUz94kez8TNb9Cgz+zs8mn7do/BEqrO+lzQhJ5mpbwlYfFlv0qzg8S8/zj+ZX8v+0mhWHGVQEBAQEBAQUQEBAQEBAQEBBbnHVKxLNfKC9KUFqtjvahA72PeD8wqeT6npeXW3j1+LJ0SS2nnb7UTT+F//ALJin7TTmcT0RP4pUaVYcRw+mAf4aE8J7eMb7fIqPN4h0uVfzJ/JFbCLi+Fxfs3qvDt2+mX02144hXol4+Yna3U17WNJJGwE+ASbagrjmZiHzXJM+aRzrOfI9znuABcbuNzsHaqWt93rK2rjrFY9lsi2wggjYQcR2rHhLW2+6TNCNe7pZ4CbsLGygcHA6riO0Fv4VPgnvMOPznHXVbx58JcVpwWsznhD6OpacDBJ/QStbx9mU3DzrLWfxh80BUHs3b6H3WygRxp5AfxxH8lLi+pzOa/yP1/2my6tvNqoI702H/C0/wDxH/ak/uoM/iHW5R/Nt+SIFWegS1oQb5qpPGRg8GE/qVnB4lwecfXX8v8AtKAVhxRAQEBAQEBBRAQEBAQEBAQLoPD5BbFYlmIlEWlynFo3j1Xuaex4uPi1Vcsd3d5bbW4lyuY2UOhrI3HBwdGfvDq/zBqjpOpXOMp6mKYSqcuN3KbrcX0Jc9n1UGejeNU9RzZQeGrsd/K5y1vO4WuDr6eWO6LCFC7Xfabc2JZKmmik1sWAHk5vVcPEKzXcw89xERjyTVdzkZFTwOkqJdVuA3uc44NY0ekUtXt3R4bza8RWESQZKMQNXKyUMc7zUTS5pIvrNdNI30G4cybW4qHxDrdXVbUT3YFbVunlfIQNaR5dZovtO4DErWZXsVPTrqfZMOifNeSmjfPO0tklDQ1hxZG256w3Ek4brBWcNNd5cHmfFVy2ilPEJAU7lNDn1XCGgqXk280WD60nUaPFyjyTqsrPB4+vPWI+XzoFSevd/oapr1csm5kGr3yPbb+gqXD9Tk82trHEfimIK24Ct0YRdptqf8tFv85J8GtHzKr558Q7XJ6d7W/RFyru4mvQ7TatCXfxJnnubZn6SrWGPsvNc1tvNr4h36ncwQEBAQEBAQYvlzeKx1Q36JDXM4rHUdErZykxOpn05U/abE6j05ef2qxOo9OVHZWYsdbPpSsvyyNyx1toxLD8rOOAKx1S2jHELRqJXYArG5Z6awCkldiVnUk2rDnc9c3HywuGLtUkc3N6zR8Ld6ivSVrhOIitkORuLSCMQQR2g3Ch3p3tbjScMixxSwxytGx7Q7sJG0dxuO5WKxGtvPZptW81ltfJWFpaWgggtI4gixC21CHrmJ2gnLuS3U08kLvUPVPtMO1ju8fG6q2jpl6bBljLji0N3mVnqaESRGN03SdaKNuPTbBt4NOy9tuzYDdSYrzVR4/hq5JiY7T7/k67IWbk1ZMKrKBD3tPUjH0UA9hjcC/jw33OwSRWbd5UMmWuGvRj/dILKVlraotwx8eKl1Dnze2/JTZPhYdZkUTXcWsYD4gJ0xHsTe8xqZn92aHLdorrIIg0wZyCR7aSM3EbteYjDpLdVncDc8yFVzX32d7lXDTWPVn9EbKB2Uz6JsldFRmVws6d2uPs23DPHrH7ytYY1G3nOZ5evL0x7O4BUrmqgrLCC9J+Uumr5ADdsQbCO0DWf/M4juVPLbdnp+W4ujBE/PdyajX9vo/NHJ3k9JBEcWRN1vrkXd8SVepXVYeP4rJ6mW1vmW7W6uICAgICAgIOO1ioF/TzrFYNQoSjCiMrsdO52AWWs2iGxp8kE4raKI5ys6LJTBit4ojnJMsllI0blnUNJvMroYBuWdMbl6QY1fBrNPFa2jbak6lAGe+SfJ6l1hZkl5G8ASeu3uPwIVO1dS9PwmX1McfMOg0YZbA1qV5xJfF24vZ+r8S2x212lV5hg3/yR+qR2FT7ciYRzpHkjqpoqelaZatpIcW2LI2b2yu4g7eW2+KjvES6PBXvjrMz4cz00VECymcJagi0tUNoZuLKc/N/go5trwvY8Nsn2r9o+Pn8/wDTo8zNIRga2GqBfGNjJBtewbg5vrDnj2ramXp7Sh4vl3X9rH5+Ep5MypDO3WgkZIPdIJHaMR3qeLRPu4mTFek6tGmcCtkbxU1TI2l0j2saMXOIaB3lNxHuzWs2nURtHGeOkxoBioTrOOx0+0Nbf+ED6R54DmoL5/arrcJyyZnqy/sipzrkk7STck4knEkqu70RqG9zNzddWzhliIm2dK7g32Qfadh4nct6U6pVOL4mMFN+/snqFgaA1oAa0BrQMAALADuVyI1DzEzMzuVwFGrW5y5YbS00kzsWt6g9qQ7GN8bd11re3TG02DFOXJFIfPEshc4ucbucS5x4km5PiVSnu9ZWsViIh0GYGR/Ka2NpF2MPSycNVhFh3usPFb46zNtKvHZvSwz8z2h9BxDYrsPKSuLLAgICAgICAg40BQLz3HTuO5NMTaGVHktxxWemWk5IbCDJIGK3iiKcu2fHTtGAW2kc22urLAgICAgEIOJz/wA2vKISG+kOsw8H8DyI2KDLXbo8FxPp3/BCTJHxPBF2PY6/Atc0/lZVe8S9DbptXv4l2pztqcoMEVKBTtDL1VS42awetqO9VvPHhxU/VLj+hSltz3j2/F0Oa+bkTI9VjS2A2Li4WlqucoO1kPBmLr7eBzEe6LLm1P4/2j/0zvzJZU3lg1Y5rbRgyS2Gtb0Xc/FL44nw34XjrY/s37x/hFmUKGSF5jmY6Nw3OFr8wcCOYVeYmPLuUyVyRus7WI3lp1mktO4gkHxCy2tWLdphsm5x1YFhUz2+0f8A3WeqflD/APLin7sMCqqnyG8j3yHi9znHuudixtLWlaeIiFpYbt/mvmnPWuBaNSK/WlcOrbeGD13dnet60mynxPGUwxrzPwmjIuSYqWIRQizRtJPpPdvc47yrVa9Mah53NltltNrS2ActkWnoFYNIY0lZzeVTCKM3hiOwjB8m0OdzAwHed6q5L9UvQ8v4b0qdVvM/4cao3S2nHRlm6aan1ni0s1nvvi1nqN7bG55lW8NdRt5nmPEerk1HiHcAKZzVUBAQEBAQEBBgx5NaFr0pJySyWQNGAWYjTWbTK4stRAQEBAQEBBjV1fHC3Wle1g5naewYnuWJmI8t6UtadVhwGdmk2KJpbFHrni/Y38I2/JQWzb8Q6OHl8/VedQjaCjkyg99VVFtPTAjpJA22sQLBrW3u95tgO9R6916bdMRSO/xH+16ozjs6NlNG2OmieHMicL9K4evP7Tjw3dy1m3wnpw24mbz3n+35JRzdzgiq2a0Zs4enGfSaT8xzU1bxLkZ+Htinv+7ctct1aVquoYp2ak0bZG8HC9uw4juWJiJ8tqXvSd1nTksoaM6d5vDLJF7ptI342d8VpOKF+nM8kdrRtqJNFs1+rUREc2vafzWnpSsfxWnvWV2n0VyX85UsA9xjifEkJ6U/LWeax7VdJkjR9RwkOc107hvkI1QeTGgDxupK4qx5U8vMMuTtHb8nVtsAAAABsAGwAcANyljsoz37qFyGlQU8CNtIOe4IdTUrr3u2WUcN7Iz8z4Kvkyb7Q7HA8DO4yZI/KEaqHbsu50bZqdPIKiYeZY7qA/vJBh90HxI7VLjpvvLmcw4uKV9OvmfKbIWWHNW4ebmdrqyCAgICAgICAgogICAgICAgILc8zWNLnuDWjaSTYBJmIZiJmdQ4rLefGLaYf8xw/ob+Z8FXvm+HRw8D73/ZGGcec51iS90kh2axNz2Dh8lBubOpTHTHHj9GHkrIQLPK8oFzYr+biH0k7uDBw4u8FvGohpa9rW6a+f7Q6/NzJUmUKiMzNEdPENaOBuxkbBhs3uJ3nms1jrn8EWbJXh6Trvafd6z5zFcHOlp27SSXRjB3F0fA8W+CXx68HCcbEx02lwNJVSQvD43OY9p2EbCOII/IqLw6lq1vXU94SJm9pBY+zKodG7+IPQP1hiz4jsUtcny5Wfl9o707u4gnDmhzSHNOBBBB7CFJvbm2rMT3Xg5bNdPQejD0HLIrrLIoXLAwcq5Yhp2600jWDcMXO+q0bStZvEeUuPDfJOqwjHOrPyWoBjgvDEdhN/OSD3iPRHId6gvkm3h2eG4CuP7V+8uNUboutzLzNfVuEkoLKcHHAy29VnLifBSUx7UOM42uKOmvn/CcMnUTY2ta1oaGizWjBoGACuRGnm8l5tO5ZqyjEBAQEBAQEBAQUQEBAQEBAQWauobGxz3bGtaXHsAusTOo22rE2mIhEGXcvyVLy+Rxawegy/VaOY3u5qle82l3cHD1xxqI7uKy1nASdSK98P8A6sRG1qNU7eZZtDkaOjaJ65vSTu2w0288HTeyz3d633qEPVa9tV/Wf9NlSUctRL09V1nmwYzcwYNaxu7sWk7mWbWrjr01/dMubeSugiANtd21/Lg0ch/dXMdemHBz5fUtts5og4WcLhbzG0UTqduBzvzCZPd7BqP9tox+0b63bj2qvfF8Onw3H2p2nwirLGQZ6Y+dZ1dzxtYe/ceRsoJrp2sXEUyx9mVjJ2VJoDeGR8fIE6p7W4HvCxEzDe+Kt4+1DqqHSPO3ZLHHLzF43fC4+C3jLKlbltJ+mdNzBpMh9eGZvYWO+ZC29WPhXnlt/aYXzpJpfYn/AAx/+az6sfDX+G5WJU6T2W83Tvcffe1o/lDlicvw3ryufvWaDKWkGrkuGFkIPsC7vxu/Ky1nJaVrHy/FXvPdy88znuLnuc9xxc4lxPaSo/K7WsVjURp7pKV8rgyJjnuODWi5/wBlnXsWvWkbtKRs09HG0PqrPOIiB6o+0dv7Bs7VNTF8uRxPMu3Tj/dKdJRtYBsGwWAAsAOAG5WYjTi2vNmSstFUBAQEBAQEBAQEFEBAQEBAQEGrznp3SUk7GC7jGbDiRtt32stMkbrKbh7RXJWZfOFXlGWpeI4Wk6xs0NFySdwG8qnWPl6ObREdv3bqGCPJ3VaG1FecB6UdMTvPtSfJbzOkEVnL47V/z/4ycl5McXGaoJklcbku27VH7pLX6Y6apPzMyHhPIPs2n+s/l4qzip7y4/FZ/uVdip1EQEGFW5NZIDcDbsPPtG9a2rEpK5LV8OIy1ozhkuYx0Z4x7B3sOzwsoZwuji5levae7jMoaO6lh6jmP7bsPxuPiopxy6FOYY7eWmmzXq24wPP1bO+RWk1lYjicU+7EdkeoGME3/Tf/AGTUpPWx/wBULsWb9U7Cnl72EfNOmWs8Rjj70NnR5i1b7XayMe+4X8G3W3RKG/HYq+7qcjaL23Bme+T3Wjo297jcnust64vlSy80/phIGSM3IoG6rGNYN4YLX+s7FxU9ccQ5eXiL5J7y3EcYAsBYLdBM7ellhVAQEBAQEBAQEBAQUQEBAQEBAQRRpyy5UxNigjJjima7WeLjXe0/RF24EbefZdRZJle4KlJ7z59nF5tTyGmc3JtPI6p1D5TNa5ibe2pDwvj7R28FDr4dGbV3HqTr4j8fxZWRMkdCNaT6R3pa2IPO+9RTtNa/tCQM1c2zKRJM0iMbQCLGQ9h9X5qfHj33lzeI4nUdNfKQAFZcxVAQEBAQULRwQiVmSjYcWjwWOmG0XmFv9nR+z806YZ9S3yqMnx+yE6YOuV+OFrcAB3JqGu5l7WWBAQVQEBAQEBAQEBAQEBBRAQEBAQEBBhZWyVDUxmKojbKw7dVwvtGBBxB5hazqW1bTWexkjJUNNGI6eNsbBuG88STtJ5lZrER4Zve153adrzqSMnWLGE8S0X8U1DHXaPdfWWogICAgICAgICAgICAgIKoCAgICAgICAgICAg//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512" name="AutoShape 8" descr="data:image/jpeg;base64,/9j/4AAQSkZJRgABAQAAAQABAAD/2wCEAAkGBxQTEhUUEhQUFBUXFBcUFRYXGBQXFxUUFRQWFhQXFBUYHCggGBolHRQVJDElJSosLi4uFx8zODMsNygtLisBCgoKDg0OGxAQGiwkICQsLCwsLCwsLCwsLCwsLCwsLCwsLCwsLCwsLCwsLCwsLCwsLCwsLCwsLCwsLCwsLCwsLP/AABEIAK4BIgMBEQACEQEDEQH/xAAcAAEAAQUBAQAAAAAAAAAAAAAABwEDBAUGAgj/xABHEAABAwIBCAUIBwYEBwAAAAABAAIDBBExBQYHEiFBUWETInGBkRQjMkJSYqGxM3JzgpLBwhVDU6Ky0SQ0Y+F0g5PD0uLx/8QAGgEBAAIDAQAAAAAAAAAAAAAAAAMEAQIFBv/EADERAQACAgAFAwEGBgMBAAAAAAABAgMRBAUSITETQVEyIkJhcYGRFTNSobHRI8HhFP/aAAwDAQACEQMRAD8AnBAQEBAQEBAQEBAQEBAQEBAQULgsMvPSBNsPQcgqsggICAgICAgICAgIAQVQEBAQUQEBAQEBAQEBAQEBAQEHlzwFiWYhadPwRnpYGUcrRQi80scY99wbfsB2lazaI8paYr37UiZc3WaSKBmwPfIfcY634nWC0nLWFuvLc8+2v1ayXSxTj0YJ3d8Y/Na+vHwnjlOSfvQpHpZp99POOwxn809aPg/hGT+qGxpdJ1C62s6WP6zHEeLLrPrVQ25XnjxET+rpMmZwU8/0M8cnIOGt+E7VvW8T7qmTh8lPqrMNoJeK32g0uNddZNKowICAgICAgIKoCAgICCiAgICAgICAgICAgICCzJPbBY22iHN5yZ109GPPPu8i7Ym7XnuwaOZso75Iqt4OEyZp+zHb5Rjl3SNVTkiIinZwZteRzkOH3bKvbLaztYeW4qd7d5chLIXHWcS5xxLiST2kqN0IiIjtDyjOxAQEFQbbRsPEYjsKMTES6TIefNZTWAkMrB6kvWFuTvSHit65Jr7qebgMOX21P4JMzZ0gU9SQxx6CU+q89Vx91+HcbFWKZos43EcvyYu8d4do2Tipoc6YXEYEBAQEBAQVQEBAQEFEBAQEBAQEBAQEBAQYtRNuC1mW9YRrnrpA6MugpCC8bHy7CGHAhntO54Dmq+TJ7Vdjg+X9X28nj4RbLK5zi5xLnE3LnEkk8STioHbrWIjUeHhG22/yRmZW1ABjgc1p9eTzbfjtPcFtFLT7KmTjsGPzb9nU0WiSU7ZqiNvJjXP+LtX5KSMM+6jfnFY+mv7tkzRFFvqZe5jAtvQj5Rfxi/8ATC1PohbbqVTvvRtPycE9D8WY5xb3q0mUdFlYzbG6KYcA4sd4OFvitJw2hZx82wz9UTDkMpZLmp3as8T4ju1hYHsdge4qOYmPK/jzUyRuk7YiwlgQdtmbpBlpiI6gulgwvjJGORPpN5HuUtMs18+HM4vl1cn2qdpTPk6uZKxskTg9jhdrhgVaiYnvDz2Sk1nptGpZi2RiAgICCoQEBAQEBBRAQEBAQEBAQEBAQWKqWwtvWJltWEWaR88S3Wpad1nYTSA7R/ptPHie5Vst/aHb5fwUT/yXj8oRgFA7Tf5rZpT1rvNjUiBs6V19UcQ0eu7kPELetJt4VeJ4ymCNT3n4S9m5mXS0gBYwSSfxZAHOv7owZ3KzXHFXAz8bly+Z7fEOkUim9AIbegEYVsshZDazVUrJGlkjWvacWuAcD2grE1iW1bTWdxOkeZz6Lo3gvoyIn49G65jdyacWfEKvbDHmHV4fmlq9svePlFeUaCSCQxzMLHtxafgRxHMKCYmPLuY8tcleqs7hjLCR0mZedklDJvfA4+cj/Wzg752st6XmqnxnCVz1/H5T1k6tZLG2SJwex41muGBCuxO4eWvSaTNbeYZay0EBAQVCAgICAgIKICAgICAgICAgIKONgksuIz+zk8lgJafOyXbEOHtPI5D42UGS+odHgeG9W/fxHlCDnXuTtJNyeJO0kqq9JHbw6/MLMw1jullu2nabcDK4YtadwG893ZJjx9Xdz+O42MMdNfq/wmimgaxrWMaGtaLNa0WAAwACtRGo1Dz1rTadz5XwstHsBZHsBZYegEFUYLIKFGXhwWBpM5c3Ia2PUmFiPQkHpxn3Tw5YFaWrFoWeH4m+C3VX9YQTnHkGWjmMUw5seL6sjfab+Y3Kpas1nu9Pw/EUz06q/r+DVrVO7jRjnX5NKKeU+YldsJwjkOwHk07Aee3ipcV+ntLmcy4T1a+pXzH94Te1XHmnpAQEFUBAQEBAQUQEBAQEBAQEBARliV0thZYmdNqRuXz9nllnyqqe8HqN83H9Rpx7zc94VG07nb1XB4fSxxHu8ZpZBdWVDYhcMHWlcPVYOB4k7B/slY3OmeK4iMOPq9/ZPdHTtjY2ONoaxoDWtGAA2AK52jtDy9rTaZmfLICy1XAjVoMuZ60dIS2SUOeP3cY13D61tje8haWyVhaw8Fmzd6x2+ZchW6X/AODS7OMj7fBoPzUX/wBHxDoU5NP3rfswhpeqb7aeG3bIPisevb4SfwbH/VLa5P0vxkgT072cXMcHgfdNitoz/MIMnJ7x9NodtkPOelqx5iVrjvYbteO1jrFTVvW3hzs3DZcM/bq3C3V3hwWJZhbWGWozpzejrYDE/Y7GN++N+4jlxG8LW9ItCfh+Itgv1R+r59ylQvglfFK3Vew6rh8iDvBFiDzVOY1L1mPLGSsXr4ljLCRO2jDOI1VKGPN5YbMed7m/u3d4FjzBVzFbcaeW5jw/o5dx4l2alc8QEFUBAQEBAQUQEBAQEBAQEBAQcVpCyoYaSZwNnOHRM7ZNhI7Bc9ygyzqHQ4HD15YhBaqvTpt0c5F8npGucLSTWkfxAP0be5tj2kq1irqHm+PzeplnXiOzrApVCXqSZrGlzyGtaCXOOwADEkpM6IrMzqEQZ6aQ5Jy6Klc6KHAvGx8vfixvZtKq3yzbw7/B8urT7WSNz8fDg1E6ojIgIPUchaQ5pLXA3BBIIPEEbQjFqxaNWSZmTpLcC2GuOs07Gz22t4dKBiPe8eKnx5vazicbyyO98X7f6SwHggEEEEXBGBBwsrO9uH48vCMqhBHWl/N0PiFXGOvGA2X3oidh+6T4E8FDmr96HW5VxPTf0reJ8fmiBVXoXTaOcs+TV0ZJsyXzL+Fnkap7nBviVvjv02UeY4PUwz8x3h9BBXXlFVkVQEBAQEBAQUQEBAQEBAQEBB5kOxGYRDperPoY+JfIe6zW/NyqZZ76d3lePzZxGbmT+nqoYtzpBrfUb1n/AMrSoqxudOnxGTox2s+gmDgrjyk911q2hrKKdKuc5e/ySJ1mM+mIPpv3M7G7+fYq2W/fUO5y3hYiPVt59keFQuw7bNHRzNVASTEwQnaNl5Hji1p2NHM+ClpimzmcVzKmL7NO8/2SRk7R5QRD6ASne6Ul9+47B3BTxhrDj35jnt97X5M+TM6gcLGkp+6NoPiBdbenX4RxxmePvz+7m8t6KqWQE07nQP3C5ewnm1xuB2FR2wR7LmHmuWva/eP7orzhzeno36k7LX9F42sePddx5Haq9qzXy7nD8Vjz13SWqWqwkvRVneWObRTuJY7ZA4+q7HozyO23A7N4VjFfU9MuJzPgtxOWn6pYVhwlQjLxU07ZGOY8Xa9pa4cWuFiPikxvsVmazEx7PmrLOTzTzywOxjeWdoxae9pB71QtGp09lgyepji/yw78NnPgsJJjfl9KZsZR8opIJt74ml317Wd8QVepO4iXjeIx+nltT4ltVuhVQEBAQEBAQUQEBAQEBAQEBBbqD1SsSzXygrSjNesa3c2Bnxc8n8lSyfU9Ly2P+Lf4rmiim1qxz/4cLiO1xDfldZx/UxzK2sWvmUvtKtOAxMu5SFNTSzewwkDi7Bo8SFradQkwY/UyRV88veXElxJcSS4nEk7ST2lU3raxERqHd6Lc1BUSGombeKJ1mNOD5RY7eLW7O0nkpcVNzuXL5lxc449Ovmf8JpYrjzr2gIwIMHLOSYqqJ0MzQ5jh3tO5zTucNxWtqxaO6TFltit1V8vnrOjIT6KodC/aB1mOw14z6Lu3ceYKpXrNZ09bwvEVz44vDVNcQQQbEEEEYgg3BHNap5iJjUvobMzLXldJFMba9tST7Rmx+znj2FXaW3DyPF4fRyzRvQt1d6CMIW0yUAZWskA+liBPN0Z1T/LqeCq5o1Z6LlF+rFNfiXBKF1k36HqrWoNUn6OV7e5xDx/UreH6Xmea11n38w7pTOYqgICAgICAgogICAgICAgICCxWeiViW1fKB9Jf+eP2Uf6lTyfU9Ny/+RH6ttog+lqT/px/Fz/7LOLzKHmn0VSi0qw4mnHaWqktomsH7ydoPY1r3/NoUWaezocsrvNv4hDzjYEqu9C+js1snCnpIYhi2Ma3N7hrPJ7yVdpGoiHkOIyTkyWtPy3DSt1eXH54aQ4aN5iY3pph6TQdVrLi413WO3DYOO5RXyxVf4Tl988dU9oc5k/S+dbz9MAzeY3kuA+q4bfELWM/zC5k5P2+xbc/ikzJeUo6iJssLg9jhcEfEEbiN4U9bRMbhxsmO2O3TaO7LWWjgtMGRxLR9OB14HA7N8byGvB5C7XfdUOau67dPlWbozdHtP8AlCaqPTJP0KV+2ogJ2WZK0c9rH/oU+CfMOHzjH9N/0SoCrLiKhGEa6b4vNUz94kez8TNb9Cgz+zs8mn7do/BEqrO+lzQhJ5mpbwlYfFlv0qzg8S8/zj+ZX8v+0mhWHGVQEBAQEBAQUQEBAQEBAQEBBbnHVKxLNfKC9KUFqtjvahA72PeD8wqeT6npeXW3j1+LJ0SS2nnb7UTT+F//ALJin7TTmcT0RP4pUaVYcRw+mAf4aE8J7eMb7fIqPN4h0uVfzJ/JFbCLi+Fxfs3qvDt2+mX02144hXol4+Yna3U17WNJJGwE+ASbagrjmZiHzXJM+aRzrOfI9znuABcbuNzsHaqWt93rK2rjrFY9lsi2wggjYQcR2rHhLW2+6TNCNe7pZ4CbsLGygcHA6riO0Fv4VPgnvMOPznHXVbx58JcVpwWsznhD6OpacDBJ/QStbx9mU3DzrLWfxh80BUHs3b6H3WygRxp5AfxxH8lLi+pzOa/yP1/2my6tvNqoI702H/C0/wDxH/ak/uoM/iHW5R/Nt+SIFWegS1oQb5qpPGRg8GE/qVnB4lwecfXX8v8AtKAVhxRAQEBAQEBBRAQEBAQEBAQLoPD5BbFYlmIlEWlynFo3j1Xuaex4uPi1Vcsd3d5bbW4lyuY2UOhrI3HBwdGfvDq/zBqjpOpXOMp6mKYSqcuN3KbrcX0Jc9n1UGejeNU9RzZQeGrsd/K5y1vO4WuDr6eWO6LCFC7Xfabc2JZKmmik1sWAHk5vVcPEKzXcw89xERjyTVdzkZFTwOkqJdVuA3uc44NY0ekUtXt3R4bza8RWESQZKMQNXKyUMc7zUTS5pIvrNdNI30G4cybW4qHxDrdXVbUT3YFbVunlfIQNaR5dZovtO4DErWZXsVPTrqfZMOifNeSmjfPO0tklDQ1hxZG256w3Ek4brBWcNNd5cHmfFVy2ilPEJAU7lNDn1XCGgqXk280WD60nUaPFyjyTqsrPB4+vPWI+XzoFSevd/oapr1csm5kGr3yPbb+gqXD9Tk82trHEfimIK24Ct0YRdptqf8tFv85J8GtHzKr558Q7XJ6d7W/RFyru4mvQ7TatCXfxJnnubZn6SrWGPsvNc1tvNr4h36ncwQEBAQEBAQYvlzeKx1Q36JDXM4rHUdErZykxOpn05U/abE6j05ef2qxOo9OVHZWYsdbPpSsvyyNyx1toxLD8rOOAKx1S2jHELRqJXYArG5Z6awCkldiVnUk2rDnc9c3HywuGLtUkc3N6zR8Ld6ivSVrhOIitkORuLSCMQQR2g3Ch3p3tbjScMixxSwxytGx7Q7sJG0dxuO5WKxGtvPZptW81ltfJWFpaWgggtI4gixC21CHrmJ2gnLuS3U08kLvUPVPtMO1ju8fG6q2jpl6bBljLji0N3mVnqaESRGN03SdaKNuPTbBt4NOy9tuzYDdSYrzVR4/hq5JiY7T7/k67IWbk1ZMKrKBD3tPUjH0UA9hjcC/jw33OwSRWbd5UMmWuGvRj/dILKVlraotwx8eKl1Dnze2/JTZPhYdZkUTXcWsYD4gJ0xHsTe8xqZn92aHLdorrIIg0wZyCR7aSM3EbteYjDpLdVncDc8yFVzX32d7lXDTWPVn9EbKB2Uz6JsldFRmVws6d2uPs23DPHrH7ytYY1G3nOZ5evL0x7O4BUrmqgrLCC9J+Uumr5ADdsQbCO0DWf/M4juVPLbdnp+W4ujBE/PdyajX9vo/NHJ3k9JBEcWRN1vrkXd8SVepXVYeP4rJ6mW1vmW7W6uICAgICAgIOO1ioF/TzrFYNQoSjCiMrsdO52AWWs2iGxp8kE4raKI5ys6LJTBit4ojnJMsllI0blnUNJvMroYBuWdMbl6QY1fBrNPFa2jbak6lAGe+SfJ6l1hZkl5G8ASeu3uPwIVO1dS9PwmX1McfMOg0YZbA1qV5xJfF24vZ+r8S2x212lV5hg3/yR+qR2FT7ciYRzpHkjqpoqelaZatpIcW2LI2b2yu4g7eW2+KjvES6PBXvjrMz4cz00VECymcJagi0tUNoZuLKc/N/go5trwvY8Nsn2r9o+Pn8/wDTo8zNIRga2GqBfGNjJBtewbg5vrDnj2ramXp7Sh4vl3X9rH5+Ep5MypDO3WgkZIPdIJHaMR3qeLRPu4mTFek6tGmcCtkbxU1TI2l0j2saMXOIaB3lNxHuzWs2nURtHGeOkxoBioTrOOx0+0Nbf+ED6R54DmoL5/arrcJyyZnqy/sipzrkk7STck4knEkqu70RqG9zNzddWzhliIm2dK7g32Qfadh4nct6U6pVOL4mMFN+/snqFgaA1oAa0BrQMAALADuVyI1DzEzMzuVwFGrW5y5YbS00kzsWt6g9qQ7GN8bd11re3TG02DFOXJFIfPEshc4ucbucS5x4km5PiVSnu9ZWsViIh0GYGR/Ka2NpF2MPSycNVhFh3usPFb46zNtKvHZvSwz8z2h9BxDYrsPKSuLLAgICAgICAg40BQLz3HTuO5NMTaGVHktxxWemWk5IbCDJIGK3iiKcu2fHTtGAW2kc22urLAgICAgEIOJz/wA2vKISG+kOsw8H8DyI2KDLXbo8FxPp3/BCTJHxPBF2PY6/Atc0/lZVe8S9DbptXv4l2pztqcoMEVKBTtDL1VS42awetqO9VvPHhxU/VLj+hSltz3j2/F0Oa+bkTI9VjS2A2Li4WlqucoO1kPBmLr7eBzEe6LLm1P4/2j/0zvzJZU3lg1Y5rbRgyS2Gtb0Xc/FL44nw34XjrY/s37x/hFmUKGSF5jmY6Nw3OFr8wcCOYVeYmPLuUyVyRus7WI3lp1mktO4gkHxCy2tWLdphsm5x1YFhUz2+0f8A3WeqflD/APLin7sMCqqnyG8j3yHi9znHuudixtLWlaeIiFpYbt/mvmnPWuBaNSK/WlcOrbeGD13dnet60mynxPGUwxrzPwmjIuSYqWIRQizRtJPpPdvc47yrVa9Mah53NltltNrS2ActkWnoFYNIY0lZzeVTCKM3hiOwjB8m0OdzAwHed6q5L9UvQ8v4b0qdVvM/4cao3S2nHRlm6aan1ni0s1nvvi1nqN7bG55lW8NdRt5nmPEerk1HiHcAKZzVUBAQEBAQEBBgx5NaFr0pJySyWQNGAWYjTWbTK4stRAQEBAQEBBjV1fHC3Wle1g5naewYnuWJmI8t6UtadVhwGdmk2KJpbFHrni/Y38I2/JQWzb8Q6OHl8/VedQjaCjkyg99VVFtPTAjpJA22sQLBrW3u95tgO9R6916bdMRSO/xH+16ozjs6NlNG2OmieHMicL9K4evP7Tjw3dy1m3wnpw24mbz3n+35JRzdzgiq2a0Zs4enGfSaT8xzU1bxLkZ+Htinv+7ctct1aVquoYp2ak0bZG8HC9uw4juWJiJ8tqXvSd1nTksoaM6d5vDLJF7ptI342d8VpOKF+nM8kdrRtqJNFs1+rUREc2vafzWnpSsfxWnvWV2n0VyX85UsA9xjifEkJ6U/LWeax7VdJkjR9RwkOc107hvkI1QeTGgDxupK4qx5U8vMMuTtHb8nVtsAAAABsAGwAcANyljsoz37qFyGlQU8CNtIOe4IdTUrr3u2WUcN7Iz8z4Kvkyb7Q7HA8DO4yZI/KEaqHbsu50bZqdPIKiYeZY7qA/vJBh90HxI7VLjpvvLmcw4uKV9OvmfKbIWWHNW4ebmdrqyCAgICAgICAgogICAgICAgILc8zWNLnuDWjaSTYBJmIZiJmdQ4rLefGLaYf8xw/ob+Z8FXvm+HRw8D73/ZGGcec51iS90kh2axNz2Dh8lBubOpTHTHHj9GHkrIQLPK8oFzYr+biH0k7uDBw4u8FvGohpa9rW6a+f7Q6/NzJUmUKiMzNEdPENaOBuxkbBhs3uJ3nms1jrn8EWbJXh6Trvafd6z5zFcHOlp27SSXRjB3F0fA8W+CXx68HCcbEx02lwNJVSQvD43OY9p2EbCOII/IqLw6lq1vXU94SJm9pBY+zKodG7+IPQP1hiz4jsUtcny5Wfl9o707u4gnDmhzSHNOBBBB7CFJvbm2rMT3Xg5bNdPQejD0HLIrrLIoXLAwcq5Yhp2600jWDcMXO+q0bStZvEeUuPDfJOqwjHOrPyWoBjgvDEdhN/OSD3iPRHId6gvkm3h2eG4CuP7V+8uNUboutzLzNfVuEkoLKcHHAy29VnLifBSUx7UOM42uKOmvn/CcMnUTY2ta1oaGizWjBoGACuRGnm8l5tO5ZqyjEBAQEBAQEBAQUQEBAQEBAQWauobGxz3bGtaXHsAusTOo22rE2mIhEGXcvyVLy+Rxawegy/VaOY3u5qle82l3cHD1xxqI7uKy1nASdSK98P8A6sRG1qNU7eZZtDkaOjaJ65vSTu2w0288HTeyz3d633qEPVa9tV/Wf9NlSUctRL09V1nmwYzcwYNaxu7sWk7mWbWrjr01/dMubeSugiANtd21/Lg0ch/dXMdemHBz5fUtts5og4WcLhbzG0UTqduBzvzCZPd7BqP9tox+0b63bj2qvfF8Onw3H2p2nwirLGQZ6Y+dZ1dzxtYe/ceRsoJrp2sXEUyx9mVjJ2VJoDeGR8fIE6p7W4HvCxEzDe+Kt4+1DqqHSPO3ZLHHLzF43fC4+C3jLKlbltJ+mdNzBpMh9eGZvYWO+ZC29WPhXnlt/aYXzpJpfYn/AAx/+az6sfDX+G5WJU6T2W83Tvcffe1o/lDlicvw3ryufvWaDKWkGrkuGFkIPsC7vxu/Ky1nJaVrHy/FXvPdy88znuLnuc9xxc4lxPaSo/K7WsVjURp7pKV8rgyJjnuODWi5/wBlnXsWvWkbtKRs09HG0PqrPOIiB6o+0dv7Bs7VNTF8uRxPMu3Tj/dKdJRtYBsGwWAAsAOAG5WYjTi2vNmSstFUBAQEBAQEBAQEFEBAQEBAQEGrznp3SUk7GC7jGbDiRtt32stMkbrKbh7RXJWZfOFXlGWpeI4Wk6xs0NFySdwG8qnWPl6ObREdv3bqGCPJ3VaG1FecB6UdMTvPtSfJbzOkEVnL47V/z/4ycl5McXGaoJklcbku27VH7pLX6Y6apPzMyHhPIPs2n+s/l4qzip7y4/FZ/uVdip1EQEGFW5NZIDcDbsPPtG9a2rEpK5LV8OIy1ozhkuYx0Z4x7B3sOzwsoZwuji5levae7jMoaO6lh6jmP7bsPxuPiopxy6FOYY7eWmmzXq24wPP1bO+RWk1lYjicU+7EdkeoGME3/Tf/AGTUpPWx/wBULsWb9U7Cnl72EfNOmWs8Rjj70NnR5i1b7XayMe+4X8G3W3RKG/HYq+7qcjaL23Bme+T3Wjo297jcnust64vlSy80/phIGSM3IoG6rGNYN4YLX+s7FxU9ccQ5eXiL5J7y3EcYAsBYLdBM7ellhVAQEBAQEBAQEBAQUQEBAQEBAQRRpyy5UxNigjJjima7WeLjXe0/RF24EbefZdRZJle4KlJ7z59nF5tTyGmc3JtPI6p1D5TNa5ibe2pDwvj7R28FDr4dGbV3HqTr4j8fxZWRMkdCNaT6R3pa2IPO+9RTtNa/tCQM1c2zKRJM0iMbQCLGQ9h9X5qfHj33lzeI4nUdNfKQAFZcxVAQEBAQULRwQiVmSjYcWjwWOmG0XmFv9nR+z806YZ9S3yqMnx+yE6YOuV+OFrcAB3JqGu5l7WWBAQVQEBAQEBAQEBAQEBBRAQEBAQEBBhZWyVDUxmKojbKw7dVwvtGBBxB5hazqW1bTWexkjJUNNGI6eNsbBuG88STtJ5lZrER4Zve153adrzqSMnWLGE8S0X8U1DHXaPdfWWogICAgICAgICAgICAgIKoCAgICAgICAgICAg//2Q=="/>
          <p:cNvSpPr>
            <a:spLocks noChangeAspect="1" noChangeArrowheads="1"/>
          </p:cNvSpPr>
          <p:nvPr/>
        </p:nvSpPr>
        <p:spPr bwMode="auto">
          <a:xfrm>
            <a:off x="0" y="-792163"/>
            <a:ext cx="2762250" cy="16573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514" name="AutoShape 10" descr="data:image/jpeg;base64,/9j/4AAQSkZJRgABAQAAAQABAAD/2wCEAAkGBwgHBgkIBwgKCgkLDRYPDQwMDRsUFRAWIB0iIiAdHx8kKDQsJCYxJx8fLT0tMTU3Ojo6Iys/RD84QzQ5OjcBCgoKDQwNGg8PGjclHyU3Nzc3Nzc3Nzc3Nzc3Nzc3Nzc3Nzc3Nzc3Nzc3Nzc3Nzc3Nzc3Nzc3Nzc3Nzc3Nzc3N//AABEIAJsAqAMBIgACEQEDEQH/xAAcAAABBAMBAAAAAAAAAAAAAAAAAQQFBgIDBwj/xABIEAACAQMBBAYGBQkECwEAAAABAgMABBEFBhIhMRNBUWFxgQciMlKRoRRCYsHRCBUjJHKCkqKxM0NT8BcYNFRVVmOUssLhFv/EABsBAQACAwEBAAAAAAAAAAAAAAAFBgIDBAcB/8QAMBEAAgIBAgQFAgQHAAAAAAAAAAECAwQFERIhMUEGE1FhoSIyQnGR0RQVI1KBscH/2gAMAwEAAhEDEQA/AO40UUUAUUUUAUVg7hAWYgKBkknGKZnUGnGLC3M+eUjHcj8d7GSOzAOaAfZApGdVGWYAdpNMhaXMxJur1wvXHbqEB8+LfAisHsNMgBkuIoMKCS9wd4geLUBsbWNMViv0+2LA4KrKCR5Ck/PWm/75H8aip9uNk7MFZNodLXcGN1LlWx5DNaP9JGxv/MVl/EfwoCwQalYXL7kF5byOBkqsqkjyp1vDtqvw7UbKaqywprWk3TlhuxtcRsST2AnnUgum2R9a2Uw9YNvIUHwBwfMUBIZFLUf0d/B/Zzx3S+7OAjfxKMfy1nFqMbSCKZXt5W9lJgBveBGQfI0A9pG5UZqG2k1pdKs/Uw1zLlYU7/ePcPwFYTnGEXKXRGFlkaoOcuiInbHWigOmWkhWQj9PIjYKqeSg9RPX3eNTGzWoHUtIgllYGdB0c2PfHAnz5+dc6yzMzO7O7MWdzzZjzJqe2Kvfouqvasx3LteA7JFH3rn+EVB4mpO3LcX9r5IreDq8rs5xl9r5IvwpaxB41lU+WcKKKKAKKKKAKbXV2sJWNFaWZvZiTiT3nsHeaxup2Egt7fBuHGePKNeW8fw6/iRiBbabbS3NzMFUDfmuJWA5dZPIAUBiLJ52Et+wkYHKwgno08vrHvPkBVc2x9JGz+yYaK6uPpN6B/slsQzjxPJfOuYekf0yXN+0umbKs9ta8Ve95SS/se6O/n4VyB3LksxJYnJJOcmgOl7SemraTVCY9K6PSbc/4WJJCP2mHDyANc+1LVtR1STf1K+ubps5BmlLY8M0ypaAKSsscKTFfdgJUrpG0Ws6MwbTNUu7XHJY5SF+HKozFIa+A67sz6ctWswkO0Nqmox54zRYilA8AN0/KuwbN7W7P7YWjfm25jmOP0lrMAJF8VP9RwryEOdObO8uLK5S5sp5YLiM7ySxOVZfAigPYV3O2i27TtIZLJOaO2XXs3Sfa8Dx7+qqBf3s2o3cl3cZDvyTOQi9Sj/PMmmOm61rmtaLZNtC6GZBkBE3S3YzD3sHqrfVW1XO82XlQfJdSma3qXnS8it/SuvuwoDyROk0JxLEwdD9oHIooqHhJwkpLqiAhNwkpR6o6jpd9DqFlDdQuCsigkZ4qesHsI7KeZrk1pc3NjMZrGd4JD7W7gh/2geB/r31btJ2wglxHqqLayZwJQ2Yz459nzyO+rdianTdtGT2kXrB1nHyNoyfDL3LXRWtJFkAZDlW5EHINJUmTBtptfXBt4huKHmc7sSE43m8ezgSe4GnDcFNMLL9Zma+J9XBjhHYmeLfvEA+AFAbESHTrWa4uZVAVTLPPIcDAGSSeoAfAV5u9LPpEn2qvnsNNlKaJA+EAyPpLD67d3YPPwtXp624YO2yumSkAANfup55wRH958QK4fQC86MUCpKyst4CSYcOpe3xroxsazInwQRjOagt2NILWSf2F9X3jyp/Fpsa46Qlz8BT4AAYGB3CirPj6RRUt5riZxTyJS6GpbaBRwiTzGay6OP3F/hFZ0VIxprXJRX6Gnik+5pa1gbnEviBimsumRkZjYqe/iKkKK024ONatpRRlG2ce5ATW8kDYkXz6jVw2A2a+nzjUr2LNpET0aMOEjD7hWOjaS+sXgt/7rGZWI9lf88v/ldNt4IraCOCBAkcahVUdQFed+JLa8GXkUy3bXP2I/VdVdVXlQ+5/CNvjRRRVGKaFFJSgFnWNFZ5G9lEUszeAFZRjKT2SMoQlN8MVuwrKCKW5m6G2ikmlI4JGuT59g7zVh0nZG4uSJNUY28XPoYnG+37Tch5fGrfYWFtYQiG0gWJM5OOZPaTzJ8amsXRpz+q17L07liwtAsntK97L07kJstol9pbF7m7xGw4WcZzGp4ccnkfDA4nOaKstFWOuCriox6FtqrjVBQj0Qy1SRjElqjFXuX6IFTxC4JY93qg8e3FR22OuRbLbLX2p7i/q0WIY+oueCDwzinyfptXkY8RbQhB3Mxyfkq/GuO/lHa3vPpehI3Bc3co7+Kp/wC9bDYcXvbqe8upbi7kaWeVy8jtzZick1oFBxnurZBGZZVRRzNZRi5NRXcPkPNNtQ56WQZUchUoe6kRQiBF9kDhSirxhYscapRXXuRlljnLcK2QwyStiNc9/VWy1tjcNx9VB7RqWRQi7qgADqFRGr69DCflVLefwiy6H4bnnrzrnw1/LGKadkfpJOPYorM6fDzzJzA4cePwp5T7Q1LatbgdRLfAH8aqFuu58m5uzb8i0ahpOm6dg2X+UnwRb599iBk047uYnDePCm8VrNNdR20aEzSNuqp6zV017STGzXdqg6PnIg+r3jup3s/pnQoLydMTOvqA80U/ea6KfF+RVS5T2k9uXruUPVMrRZaWs/FfDN8uDffn3XqtvUd6JpkelWSwJgyHjI/vN+FSFFIzBVLMQFHEknGKo111mRY7JveTPMLJztnxS5ti1hNNHBE0s7rHGoyXYgAVXNX2utrcNFp6/SJR9c8EH41zPWtY1DVrhn1CYsVPCNeCr4CpejQcpxVly4Yv9WTGDotuQ97PpXyXzVPSFZQzpFYQyTxiQCWbl6mfW3M9eOWeHjXcbDTbCPR4rvRYxl0W4hlzvNJwyMnrBBxjv4Yrx/k9telfQLrn502L+gyyb02mymLB9w+sn3jyqcx8OnHX0L/PctuLgUYq2rjz9e50e1mS4gjmjOUkUOp7QRkVuqP0r9Gbm2PKCYhP2SAwHlvY8AKeTzw26GS4ljiQc2dgoHxrqOw2UVEWO02iahqR06w1S1ubsKXMcEgchRjjw4dYooDfpI3o7iY+1LcSMT2gHdHyUCvL/pfv31D0h6s7E7sLrAgxyCqB/XJ869QaKd7S7Z+W+m+R2Fjn768e7RT/AErXtSuN3d6W7lfGc4y5OKAjqkdIjBd5D9UYFR1TOlri2z7zVJ6RXx5cd+3M03vaDHnXSqu8wUcyaSnNgu9dL9kE1asq7yKJ2/2ps0YeP/EZEKV+JpEnDEIowi9XX21nRWcMbTTJEgy7sFUd5OBXklljsk5yfN8z2yuEaa1GPJJDvSdIvtXn6GwgMhHtNyVfE1YrfZq60PUYmu5oXMkLYWMkleK88jx+FdE0PSoNH0+O1t1A3Rl2HN26yar+00nSayVHKOFR5kk/hVe/mUrrXCC+nZnmfi/XbbdPtrhyg9l7vmRtFFJWCPGCH1PaC3tUYWoFzKOpW9UeJ/CqPqms3upsTcyYj6ol4KPx86n9q9Ku7G3a70eFHiHGSHd4r2lQOY7q5tJe3DkkyEceoYq9+G5YOPF3ShxS7Pui/YuDpbx67MJtz/Fxdn7E0SF5kefCoXUdz6QxRgd4ZOD103Z2b2mJ8aQmp3O1P+KhwcOx3108D33Mas+xO3GqbGNeNpSQObtUVxOhYDdJIOAR2n41WKKiTeW6+9Je197LNJJrU0ZlAVhAiRDdGcD1RnhvGq1eX93fyCS+up7mQDAaaQuR8abUUB3H8m7TB0msas0Y4BLZHxy+swH8vypKtvoGs4Lb0fW80LBpLq4kllI6mB3ceQUUUBd9E9XSLRTzWMKw7COBHxFeN9XVk1a9R1KstxICCMEHeNeyNIOLZ4zzjnlX+c4+WK8m+kOz+gbb63b8eF47cefrHe++gK7U1ph/VB4moWpXSXBjdOw5qV0aXDlL3TNGQv6ZIU604/rIz1qRTWtlu/RzI/UDxqyZ9LuxbK11aZjpt6x8yq19E0TdONOnW21C1nk9iKdHbwDA03BBAI5UV5LKPVM9qklZDb1PQKMHQOhBVgCCOsVR9t9P2ignuNS0W2tr+N8FoDkSqAoHDjhuRPbx7qi9lNt/zbAtnqiPJboMRyrxZO4jrFWl9utn1j3hdyO2PYWB8/MYqrwxcnDv3jDiX+1/w841HQbZt021uUfbocOutvNfSRo2jhgdGwytEcg9hBqPm2x2glznUXUE5wiKuPMDNXTbu8stqrwTLYx2/Rgqs4A6Vx9o9fcONc9v9IubPL7u/F76j+tXXEWNZBOVajL05P5I+/wxLEgrHStvyT2/M2y61rd1G/SX95JG3BvXbd+VRTA9YqxbNzqtncI31TvYPXQ2GOWAqw6ZpzyuPb6VH26mnKppxKapwfOSb26bbciuGkwcVYTFGxy0aHxUVGaoI0kVY0C+rk4FdOXpcsat2OW5yV3qb2SGFLikq8+iLZey2s2nay1RJWs4rdpXEcm6d7IA4+ZqJN5R8HsoxXoSX0IbNzanLBBe6rEgiMhHSoQpZsKBlMkeq3M55ca1T+gHTCgFvrt6jZ4l4lYY8BigGP5N+tKBqmhSMAxIu4l7eSv/AESlqa2R9ElxsptTZ6tZa6JoogyyxPb7pdWBBHBiOw+VFAdGtv0Wq3UZ5TKsy+IG43yVPjXn/wDKD0hrPbGHUlQdFf265btdPVP8u5XoDU16BoL3OBA+JD/024N5D1W/dqm+mzZ467sVNNCubrTW+kpjmVAO+P4ePiooDy/1060+Xo7gZ9luBpr10oODW2mx1WKa7HyS4k0WOim1jcdPEAfbXgac1e6bY3VqyPRkXKLi9mSVhcggQyHBHKntQPLr8KewX5XCzcR7wqoa14fnKbvxl15tfsX3QPE1cK1j5b226P8AckaK1xzxSey4+NbM1UZ02Qlwyi0y7131WR4oSTQUH2T2ddapbmKP2mGewUwubxpCVjyifM1I4OjZWXJbR2j6sidR13CwoNOSlL0XM03KwLOxtl3Aw9cDkTWqjh1cqBXo+JiwxaVVDt8nlGXkyybnbJbb9l2DqNQN3L0s7uOR5eFSOo3HRx9Ep9ZufhURUFreUpyVMe3NmzGhsuJiV3v8nDSWi07VdXlTHTyJBE3Xhclvmw+FcJt4ZLiZIIELyyMERRzZicAV652Z0pdktjrLTo1BmhhCtgY35m5/FjUCdRK6b+lub24OPWl6JT9lOH/lvVIU3sbcWtrDADvdGgBbrY9ZPeTx86cUAUUUUBi6hkKsAVIwQeRFMdPYqslhNxeEYGfrxn2T8OB7wakKaX8MjFLi2ANxFndGcb460J78fECgPLnpV2OfZLaWVIUI026zLaP1AfWTxU/LFUqvX21+zthtts3LYzFQzAtbzFeMMoyAfI8CPEV5T2h0W+2f1afS9Ti6O5gbDYOVYdTKesGgGUEzQuGTnU3bXCTpvLz6weqoDlWcUrxPvIxBqSwNQliy2fOLNVtSmvcsNFMbbUEfAm9U9vVT1WDDKkEHrFWujKqvjvBnBKEo9Qx28aMDspaK6DDdhRRWLusYy7BR38Kxk1Fbs+rd9DKm93dLbr2ueQpvc6iB6sHE+9Ua7l2LM2SeZNQmdq8IJwo5v1OmrHb5yCSRpHLucseZrEc6ME1ZtgtkLzbLW0sbXMdvHh7qcjhGmcH949Q/A1WG23uztLr6BtjDqWrf/or6L9Usm/Vt7lJN2jtC/wBcdld343Wo8P7G1+chH3A/zd1N7W0t9F0210fR4liCx7kKDiEXrc9vPPeTUnawJbQLFHndXrPMk8ST3k8a+A20UUUAUUUUAUhFLRQDCaJradrm3UsG/toh9b7Q+0Pn8Krm2+xWk7d6XGzv0V3Gp+jXaL6yH3WHWM8weI7quJA7KZy2zpK1xZsFkbi8bexJ49h7x55oDyHtPsxquzGpGx1e3MTnJjkHFJVHWrdY/wAmoWvZGqafpW0tnJpms2aS8MtDMPWT7Sn7xXE9svQnqWntJdbMyfnC29r6M5AmQdg6m+R7jQHJAazSR0OUYqe41tv7G7065a2v7Wa2nXnHMhVhxxyPhTfjWSk480wOkv7lfr58RWf5yuPsfCmVFdCzslLZTf6mHlwfYctfXDf3mP2QBWhnZjlmJPeax40VqnfZZ90mzJRS6BQBmpDR9F1PW5xBpNhcXcucERRk48TyHnXYNi/QeQyXe1swxwIsbdvk7/cvxrUfTneweweq7Y3u7bKYLBGHTXjr6q9oX3m7vjivSmz+iaZsfpMWl6PbszHJA5vM3WznHAd/IcAOoU9tjDbRJYaHawJFEN0dGoWKEeXM/ZHmRmnlraiDJZmklbi8r82/Ad1AJZ25jVnlffnfjI+PgB3DkPxJy6FJgUtAFFFFAFFFFAFFFFAFFFFAaLq1iugFmQNjip5Mh7VPMHvFN+jv7X+zZLuMclk9SQfvcj5geJp/SHlQEFqlvoWsRdBr1hbtjhuX0I9X9luXmpqo6t6FtktSzJZfS7FmyQbeUMmfBgeHgRXSiqtkMAR2GmD6XZbpeOAQt1mBjHnx3SM0Bx+79AHAmy2g49Qmtvwamn+r/qP/AB+1/wC3b8a6ZrN7dWEAe1uZlYybvrOX4YPvZ7KhjtFq45Xrfwr+FAVuz9AUGFN5tBK3AbwhtwOPXgk1Z9O9EuxWjIJbyF7sj+8vp+B8hhflVj0wNexo1zNOxKBjiZ14nwNTEWn2cEnSR28fSf4jDec/vHjQDKxNnZwLbaFpyrCOQgiEMS+eAD5A04+hT3I/X5gyH+4i4IR9oni3yHdT7lyrKgMY0WNAiKFUcAqjAArKiigCiiigCiiigCiiigP/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516" name="AutoShape 12" descr="data:image/jpeg;base64,/9j/4AAQSkZJRgABAQAAAQABAAD/2wCEAAkGBwgHBgkIBwgKCgkLDRYPDQwMDRsUFRAWIB0iIiAdHx8kKDQsJCYxJx8fLT0tMTU3Ojo6Iys/RD84QzQ5OjcBCgoKDQwNGg8PGjclHyU3Nzc3Nzc3Nzc3Nzc3Nzc3Nzc3Nzc3Nzc3Nzc3Nzc3Nzc3Nzc3Nzc3Nzc3Nzc3Nzc3N//AABEIAJsAqAMBIgACEQEDEQH/xAAcAAABBAMBAAAAAAAAAAAAAAAAAQQFBgIDBwj/xABIEAACAQMBBAYGBQkECwEAAAABAgMABBEFBhIhMRNBUWFxgQciMlKRoRRCYsHRCBUjJHKCkqKxM0NT8BcYNFRVVmOUssLhFv/EABsBAQACAwEBAAAAAAAAAAAAAAAFBgIDBAcB/8QAMBEAAgIBAgQFAgQHAAAAAAAAAAECAwQFERIhMUEGE1FhoSIyQnGR0RQVI1KBscH/2gAMAwEAAhEDEQA/AO40UUUAUUUUAUVg7hAWYgKBkknGKZnUGnGLC3M+eUjHcj8d7GSOzAOaAfZApGdVGWYAdpNMhaXMxJur1wvXHbqEB8+LfAisHsNMgBkuIoMKCS9wd4geLUBsbWNMViv0+2LA4KrKCR5Ck/PWm/75H8aip9uNk7MFZNodLXcGN1LlWx5DNaP9JGxv/MVl/EfwoCwQalYXL7kF5byOBkqsqkjyp1vDtqvw7UbKaqywprWk3TlhuxtcRsST2AnnUgum2R9a2Uw9YNvIUHwBwfMUBIZFLUf0d/B/Zzx3S+7OAjfxKMfy1nFqMbSCKZXt5W9lJgBveBGQfI0A9pG5UZqG2k1pdKs/Uw1zLlYU7/ePcPwFYTnGEXKXRGFlkaoOcuiInbHWigOmWkhWQj9PIjYKqeSg9RPX3eNTGzWoHUtIgllYGdB0c2PfHAnz5+dc6yzMzO7O7MWdzzZjzJqe2Kvfouqvasx3LteA7JFH3rn+EVB4mpO3LcX9r5IreDq8rs5xl9r5IvwpaxB41lU+WcKKKKAKKKKAKbXV2sJWNFaWZvZiTiT3nsHeaxup2Egt7fBuHGePKNeW8fw6/iRiBbabbS3NzMFUDfmuJWA5dZPIAUBiLJ52Et+wkYHKwgno08vrHvPkBVc2x9JGz+yYaK6uPpN6B/slsQzjxPJfOuYekf0yXN+0umbKs9ta8Ve95SS/se6O/n4VyB3LksxJYnJJOcmgOl7SemraTVCY9K6PSbc/4WJJCP2mHDyANc+1LVtR1STf1K+ubps5BmlLY8M0ypaAKSsscKTFfdgJUrpG0Ws6MwbTNUu7XHJY5SF+HKozFIa+A67sz6ctWswkO0Nqmox54zRYilA8AN0/KuwbN7W7P7YWjfm25jmOP0lrMAJF8VP9RwryEOdObO8uLK5S5sp5YLiM7ySxOVZfAigPYV3O2i27TtIZLJOaO2XXs3Sfa8Dx7+qqBf3s2o3cl3cZDvyTOQi9Sj/PMmmOm61rmtaLZNtC6GZBkBE3S3YzD3sHqrfVW1XO82XlQfJdSma3qXnS8it/SuvuwoDyROk0JxLEwdD9oHIooqHhJwkpLqiAhNwkpR6o6jpd9DqFlDdQuCsigkZ4qesHsI7KeZrk1pc3NjMZrGd4JD7W7gh/2geB/r31btJ2wglxHqqLayZwJQ2Yz459nzyO+rdianTdtGT2kXrB1nHyNoyfDL3LXRWtJFkAZDlW5EHINJUmTBtptfXBt4huKHmc7sSE43m8ezgSe4GnDcFNMLL9Zma+J9XBjhHYmeLfvEA+AFAbESHTrWa4uZVAVTLPPIcDAGSSeoAfAV5u9LPpEn2qvnsNNlKaJA+EAyPpLD67d3YPPwtXp624YO2yumSkAANfup55wRH958QK4fQC86MUCpKyst4CSYcOpe3xroxsazInwQRjOagt2NILWSf2F9X3jyp/Fpsa46Qlz8BT4AAYGB3CirPj6RRUt5riZxTyJS6GpbaBRwiTzGay6OP3F/hFZ0VIxprXJRX6Gnik+5pa1gbnEviBimsumRkZjYqe/iKkKK024ONatpRRlG2ce5ATW8kDYkXz6jVw2A2a+nzjUr2LNpET0aMOEjD7hWOjaS+sXgt/7rGZWI9lf88v/ldNt4IraCOCBAkcahVUdQFed+JLa8GXkUy3bXP2I/VdVdVXlQ+5/CNvjRRRVGKaFFJSgFnWNFZ5G9lEUszeAFZRjKT2SMoQlN8MVuwrKCKW5m6G2ikmlI4JGuT59g7zVh0nZG4uSJNUY28XPoYnG+37Tch5fGrfYWFtYQiG0gWJM5OOZPaTzJ8amsXRpz+q17L07liwtAsntK97L07kJstol9pbF7m7xGw4WcZzGp4ccnkfDA4nOaKstFWOuCriox6FtqrjVBQj0Qy1SRjElqjFXuX6IFTxC4JY93qg8e3FR22OuRbLbLX2p7i/q0WIY+oueCDwzinyfptXkY8RbQhB3Mxyfkq/GuO/lHa3vPpehI3Bc3co7+Kp/wC9bDYcXvbqe8upbi7kaWeVy8jtzZick1oFBxnurZBGZZVRRzNZRi5NRXcPkPNNtQ56WQZUchUoe6kRQiBF9kDhSirxhYscapRXXuRlljnLcK2QwyStiNc9/VWy1tjcNx9VB7RqWRQi7qgADqFRGr69DCflVLefwiy6H4bnnrzrnw1/LGKadkfpJOPYorM6fDzzJzA4cePwp5T7Q1LatbgdRLfAH8aqFuu58m5uzb8i0ahpOm6dg2X+UnwRb599iBk047uYnDePCm8VrNNdR20aEzSNuqp6zV017STGzXdqg6PnIg+r3jup3s/pnQoLydMTOvqA80U/ea6KfF+RVS5T2k9uXruUPVMrRZaWs/FfDN8uDffn3XqtvUd6JpkelWSwJgyHjI/vN+FSFFIzBVLMQFHEknGKo111mRY7JveTPMLJztnxS5ti1hNNHBE0s7rHGoyXYgAVXNX2utrcNFp6/SJR9c8EH41zPWtY1DVrhn1CYsVPCNeCr4CpejQcpxVly4Yv9WTGDotuQ97PpXyXzVPSFZQzpFYQyTxiQCWbl6mfW3M9eOWeHjXcbDTbCPR4rvRYxl0W4hlzvNJwyMnrBBxjv4Yrx/k9telfQLrn502L+gyyb02mymLB9w+sn3jyqcx8OnHX0L/PctuLgUYq2rjz9e50e1mS4gjmjOUkUOp7QRkVuqP0r9Gbm2PKCYhP2SAwHlvY8AKeTzw26GS4ljiQc2dgoHxrqOw2UVEWO02iahqR06w1S1ubsKXMcEgchRjjw4dYooDfpI3o7iY+1LcSMT2gHdHyUCvL/pfv31D0h6s7E7sLrAgxyCqB/XJ869QaKd7S7Z+W+m+R2Fjn768e7RT/AErXtSuN3d6W7lfGc4y5OKAjqkdIjBd5D9UYFR1TOlri2z7zVJ6RXx5cd+3M03vaDHnXSqu8wUcyaSnNgu9dL9kE1asq7yKJ2/2ps0YeP/EZEKV+JpEnDEIowi9XX21nRWcMbTTJEgy7sFUd5OBXklljsk5yfN8z2yuEaa1GPJJDvSdIvtXn6GwgMhHtNyVfE1YrfZq60PUYmu5oXMkLYWMkleK88jx+FdE0PSoNH0+O1t1A3Rl2HN26yar+00nSayVHKOFR5kk/hVe/mUrrXCC+nZnmfi/XbbdPtrhyg9l7vmRtFFJWCPGCH1PaC3tUYWoFzKOpW9UeJ/CqPqms3upsTcyYj6ol4KPx86n9q9Ku7G3a70eFHiHGSHd4r2lQOY7q5tJe3DkkyEceoYq9+G5YOPF3ShxS7Pui/YuDpbx67MJtz/Fxdn7E0SF5kefCoXUdz6QxRgd4ZOD103Z2b2mJ8aQmp3O1P+KhwcOx3108D33Mas+xO3GqbGNeNpSQObtUVxOhYDdJIOAR2n41WKKiTeW6+9Je197LNJJrU0ZlAVhAiRDdGcD1RnhvGq1eX93fyCS+up7mQDAaaQuR8abUUB3H8m7TB0msas0Y4BLZHxy+swH8vypKtvoGs4Lb0fW80LBpLq4kllI6mB3ceQUUUBd9E9XSLRTzWMKw7COBHxFeN9XVk1a9R1KstxICCMEHeNeyNIOLZ4zzjnlX+c4+WK8m+kOz+gbb63b8eF47cefrHe++gK7U1ph/VB4moWpXSXBjdOw5qV0aXDlL3TNGQv6ZIU604/rIz1qRTWtlu/RzI/UDxqyZ9LuxbK11aZjpt6x8yq19E0TdONOnW21C1nk9iKdHbwDA03BBAI5UV5LKPVM9qklZDb1PQKMHQOhBVgCCOsVR9t9P2ignuNS0W2tr+N8FoDkSqAoHDjhuRPbx7qi9lNt/zbAtnqiPJboMRyrxZO4jrFWl9utn1j3hdyO2PYWB8/MYqrwxcnDv3jDiX+1/w841HQbZt021uUfbocOutvNfSRo2jhgdGwytEcg9hBqPm2x2glznUXUE5wiKuPMDNXTbu8stqrwTLYx2/Rgqs4A6Vx9o9fcONc9v9IubPL7u/F76j+tXXEWNZBOVajL05P5I+/wxLEgrHStvyT2/M2y61rd1G/SX95JG3BvXbd+VRTA9YqxbNzqtncI31TvYPXQ2GOWAqw6ZpzyuPb6VH26mnKppxKapwfOSb26bbciuGkwcVYTFGxy0aHxUVGaoI0kVY0C+rk4FdOXpcsat2OW5yV3qb2SGFLikq8+iLZey2s2nay1RJWs4rdpXEcm6d7IA4+ZqJN5R8HsoxXoSX0IbNzanLBBe6rEgiMhHSoQpZsKBlMkeq3M55ca1T+gHTCgFvrt6jZ4l4lYY8BigGP5N+tKBqmhSMAxIu4l7eSv/AESlqa2R9ElxsptTZ6tZa6JoogyyxPb7pdWBBHBiOw+VFAdGtv0Wq3UZ5TKsy+IG43yVPjXn/wDKD0hrPbGHUlQdFf265btdPVP8u5XoDU16BoL3OBA+JD/024N5D1W/dqm+mzZ467sVNNCubrTW+kpjmVAO+P4ePiooDy/1060+Xo7gZ9luBpr10oODW2mx1WKa7HyS4k0WOim1jcdPEAfbXgac1e6bY3VqyPRkXKLi9mSVhcggQyHBHKntQPLr8KewX5XCzcR7wqoa14fnKbvxl15tfsX3QPE1cK1j5b226P8AckaK1xzxSey4+NbM1UZ02Qlwyi0y7131WR4oSTQUH2T2ddapbmKP2mGewUwubxpCVjyifM1I4OjZWXJbR2j6sidR13CwoNOSlL0XM03KwLOxtl3Aw9cDkTWqjh1cqBXo+JiwxaVVDt8nlGXkyybnbJbb9l2DqNQN3L0s7uOR5eFSOo3HRx9Ep9ZufhURUFreUpyVMe3NmzGhsuJiV3v8nDSWi07VdXlTHTyJBE3Xhclvmw+FcJt4ZLiZIIELyyMERRzZicAV652Z0pdktjrLTo1BmhhCtgY35m5/FjUCdRK6b+lub24OPWl6JT9lOH/lvVIU3sbcWtrDADvdGgBbrY9ZPeTx86cUAUUUUBi6hkKsAVIwQeRFMdPYqslhNxeEYGfrxn2T8OB7wakKaX8MjFLi2ANxFndGcb460J78fECgPLnpV2OfZLaWVIUI026zLaP1AfWTxU/LFUqvX21+zthtts3LYzFQzAtbzFeMMoyAfI8CPEV5T2h0W+2f1afS9Ti6O5gbDYOVYdTKesGgGUEzQuGTnU3bXCTpvLz6weqoDlWcUrxPvIxBqSwNQliy2fOLNVtSmvcsNFMbbUEfAm9U9vVT1WDDKkEHrFWujKqvjvBnBKEo9Qx28aMDspaK6DDdhRRWLusYy7BR38Kxk1Fbs+rd9DKm93dLbr2ueQpvc6iB6sHE+9Ua7l2LM2SeZNQmdq8IJwo5v1OmrHb5yCSRpHLucseZrEc6ME1ZtgtkLzbLW0sbXMdvHh7qcjhGmcH949Q/A1WG23uztLr6BtjDqWrf/or6L9Usm/Vt7lJN2jtC/wBcdld343Wo8P7G1+chH3A/zd1N7W0t9F0210fR4liCx7kKDiEXrc9vPPeTUnawJbQLFHndXrPMk8ST3k8a+A20UUUAUUUUAUhFLRQDCaJradrm3UsG/toh9b7Q+0Pn8Krm2+xWk7d6XGzv0V3Gp+jXaL6yH3WHWM8weI7quJA7KZy2zpK1xZsFkbi8bexJ49h7x55oDyHtPsxquzGpGx1e3MTnJjkHFJVHWrdY/wAmoWvZGqafpW0tnJpms2aS8MtDMPWT7Sn7xXE9svQnqWntJdbMyfnC29r6M5AmQdg6m+R7jQHJAazSR0OUYqe41tv7G7065a2v7Wa2nXnHMhVhxxyPhTfjWSk480wOkv7lfr58RWf5yuPsfCmVFdCzslLZTf6mHlwfYctfXDf3mP2QBWhnZjlmJPeax40VqnfZZ90mzJRS6BQBmpDR9F1PW5xBpNhcXcucERRk48TyHnXYNi/QeQyXe1swxwIsbdvk7/cvxrUfTneweweq7Y3u7bKYLBGHTXjr6q9oX3m7vjivSmz+iaZsfpMWl6PbszHJA5vM3WznHAd/IcAOoU9tjDbRJYaHawJFEN0dGoWKEeXM/ZHmRmnlraiDJZmklbi8r82/Ad1AJZ25jVnlffnfjI+PgB3DkPxJy6FJgUtAFFFFAFFFFAFFFFAFFFFAaLq1iugFmQNjip5Mh7VPMHvFN+jv7X+zZLuMclk9SQfvcj5geJp/SHlQEFqlvoWsRdBr1hbtjhuX0I9X9luXmpqo6t6FtktSzJZfS7FmyQbeUMmfBgeHgRXSiqtkMAR2GmD6XZbpeOAQt1mBjHnx3SM0Bx+79AHAmy2g49Qmtvwamn+r/qP/AB+1/wC3b8a6ZrN7dWEAe1uZlYybvrOX4YPvZ7KhjtFq45Xrfwr+FAVuz9AUGFN5tBK3AbwhtwOPXgk1Z9O9EuxWjIJbyF7sj+8vp+B8hhflVj0wNexo1zNOxKBjiZ14nwNTEWn2cEnSR28fSf4jDec/vHjQDKxNnZwLbaFpyrCOQgiEMS+eAD5A04+hT3I/X5gyH+4i4IR9oni3yHdT7lyrKgMY0WNAiKFUcAqjAArKiigCiiigCiiigCiiigP/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Freccia a destra 18"/>
          <p:cNvSpPr/>
          <p:nvPr/>
        </p:nvSpPr>
        <p:spPr>
          <a:xfrm rot="5400000">
            <a:off x="2519772" y="3176972"/>
            <a:ext cx="864096" cy="216024"/>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4" name="CasellaDiTesto 3"/>
          <p:cNvSpPr txBox="1"/>
          <p:nvPr/>
        </p:nvSpPr>
        <p:spPr>
          <a:xfrm>
            <a:off x="1475656" y="1988840"/>
            <a:ext cx="3024336" cy="646331"/>
          </a:xfrm>
          <a:prstGeom prst="rect">
            <a:avLst/>
          </a:prstGeom>
          <a:solidFill>
            <a:schemeClr val="accent2">
              <a:lumMod val="40000"/>
              <a:lumOff val="60000"/>
            </a:schemeClr>
          </a:solidFill>
          <a:ln w="127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it-IT" b="1" dirty="0" smtClean="0">
                <a:latin typeface="Times New Roman" pitchFamily="18" charset="0"/>
                <a:cs typeface="Times New Roman" pitchFamily="18" charset="0"/>
              </a:rPr>
              <a:t>innovazione</a:t>
            </a:r>
          </a:p>
          <a:p>
            <a:pPr algn="just"/>
            <a:r>
              <a:rPr lang="it-IT" b="1" dirty="0" smtClean="0">
                <a:latin typeface="Times New Roman" pitchFamily="18" charset="0"/>
                <a:cs typeface="Times New Roman" pitchFamily="18" charset="0"/>
              </a:rPr>
              <a:t>                    competitività</a:t>
            </a:r>
          </a:p>
        </p:txBody>
      </p:sp>
      <p:pic>
        <p:nvPicPr>
          <p:cNvPr id="16" name="Immagine 15" descr="untitled.bmp"/>
          <p:cNvPicPr>
            <a:picLocks noChangeAspect="1"/>
          </p:cNvPicPr>
          <p:nvPr/>
        </p:nvPicPr>
        <p:blipFill>
          <a:blip r:embed="rId4" cstate="print"/>
          <a:stretch>
            <a:fillRect/>
          </a:stretch>
        </p:blipFill>
        <p:spPr>
          <a:xfrm>
            <a:off x="2163280" y="4797152"/>
            <a:ext cx="2048680" cy="1534533"/>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effectLst/>
                <a:latin typeface="Times New Roman" pitchFamily="18" charset="0"/>
                <a:cs typeface="Times New Roman" pitchFamily="18" charset="0"/>
              </a:rPr>
              <a:t>Obblighi</a:t>
            </a:r>
            <a:endParaRPr lang="it-IT" sz="2400" b="1" dirty="0">
              <a:effectLst/>
              <a:latin typeface="Times New Roman" pitchFamily="18" charset="0"/>
              <a:cs typeface="Times New Roman" pitchFamily="18" charset="0"/>
            </a:endParaRPr>
          </a:p>
        </p:txBody>
      </p:sp>
      <p:sp>
        <p:nvSpPr>
          <p:cNvPr id="3" name="Segnaposto contenuto 2"/>
          <p:cNvSpPr>
            <a:spLocks noGrp="1"/>
          </p:cNvSpPr>
          <p:nvPr>
            <p:ph idx="1"/>
          </p:nvPr>
        </p:nvSpPr>
        <p:spPr>
          <a:xfrm>
            <a:off x="1403648" y="1556792"/>
            <a:ext cx="7498080" cy="4896544"/>
          </a:xfrm>
        </p:spPr>
        <p:txBody>
          <a:bodyPr>
            <a:normAutofit/>
          </a:bodyPr>
          <a:lstStyle/>
          <a:p>
            <a:pPr algn="just"/>
            <a:r>
              <a:rPr lang="it-IT" sz="1800" i="1" dirty="0" smtClean="0">
                <a:latin typeface="Times New Roman" pitchFamily="18" charset="0"/>
                <a:cs typeface="Times New Roman" pitchFamily="18" charset="0"/>
              </a:rPr>
              <a:t>“…a tal fine (gli imprenditori) si obbligano, sulla base di un programma comune di rete, a collaborare in forme e in ambiti predeterminati attinenti all’esercizio delle proprie imprese ovvero a scambiarsi informazioni o prestazioni di natura industriale, commerciale, tecnica o tecnologica ovvero ancora ad esercitare in comune una o più attività rientranti nell’oggetto della propria impresa”.</a:t>
            </a:r>
            <a:endParaRPr lang="it-IT" sz="1800" dirty="0" smtClean="0">
              <a:latin typeface="Times New Roman" pitchFamily="18" charset="0"/>
              <a:cs typeface="Times New Roman" pitchFamily="18" charset="0"/>
            </a:endParaRPr>
          </a:p>
          <a:p>
            <a:pPr>
              <a:buNone/>
            </a:pPr>
            <a:endParaRPr lang="it-IT" dirty="0"/>
          </a:p>
        </p:txBody>
      </p:sp>
      <p:pic>
        <p:nvPicPr>
          <p:cNvPr id="5" name="Immagine 4" descr="obblighi.jpg"/>
          <p:cNvPicPr>
            <a:picLocks noChangeAspect="1"/>
          </p:cNvPicPr>
          <p:nvPr/>
        </p:nvPicPr>
        <p:blipFill>
          <a:blip r:embed="rId2" cstate="print"/>
          <a:stretch>
            <a:fillRect/>
          </a:stretch>
        </p:blipFill>
        <p:spPr>
          <a:xfrm>
            <a:off x="1763688" y="3645024"/>
            <a:ext cx="2304256" cy="2085022"/>
          </a:xfrm>
          <a:prstGeom prst="rect">
            <a:avLst/>
          </a:prstGeom>
          <a:ln>
            <a:noFill/>
          </a:ln>
          <a:effectLst>
            <a:reflection blurRad="6350" stA="50000" endA="300" endPos="55000" dir="5400000" sy="-100000" algn="bl" rotWithShape="0"/>
            <a:softEdge rad="112500"/>
          </a:effectLst>
        </p:spPr>
      </p:pic>
      <p:pic>
        <p:nvPicPr>
          <p:cNvPr id="6" name="Picture 3"/>
          <p:cNvPicPr>
            <a:picLocks noChangeAspect="1" noChangeArrowheads="1"/>
          </p:cNvPicPr>
          <p:nvPr/>
        </p:nvPicPr>
        <p:blipFill>
          <a:blip r:embed="rId3" cstate="print"/>
          <a:srcRect/>
          <a:stretch>
            <a:fillRect/>
          </a:stretch>
        </p:blipFill>
        <p:spPr bwMode="auto">
          <a:xfrm>
            <a:off x="7012428" y="6165304"/>
            <a:ext cx="1736036" cy="4281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Personalizzato 3">
      <a:dk1>
        <a:sysClr val="windowText" lastClr="000000"/>
      </a:dk1>
      <a:lt1>
        <a:sysClr val="window" lastClr="FFFFFF"/>
      </a:lt1>
      <a:dk2>
        <a:srgbClr val="3B3B3B"/>
      </a:dk2>
      <a:lt2>
        <a:srgbClr val="00602B"/>
      </a:lt2>
      <a:accent1>
        <a:srgbClr val="6EA0B0"/>
      </a:accent1>
      <a:accent2>
        <a:srgbClr val="CCAF0A"/>
      </a:accent2>
      <a:accent3>
        <a:srgbClr val="8D89A4"/>
      </a:accent3>
      <a:accent4>
        <a:srgbClr val="00602B"/>
      </a:accent4>
      <a:accent5>
        <a:srgbClr val="9E9273"/>
      </a:accent5>
      <a:accent6>
        <a:srgbClr val="00602B"/>
      </a:accent6>
      <a:hlink>
        <a:srgbClr val="00C8C3"/>
      </a:hlink>
      <a:folHlink>
        <a:srgbClr val="A116E0"/>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6792</TotalTime>
  <Words>4111</Words>
  <Application>Microsoft Office PowerPoint</Application>
  <PresentationFormat>Presentazione su schermo (4:3)</PresentationFormat>
  <Paragraphs>537</Paragraphs>
  <Slides>48</Slides>
  <Notes>13</Notes>
  <HiddenSlides>0</HiddenSlides>
  <MMClips>0</MMClips>
  <ScaleCrop>false</ScaleCrop>
  <HeadingPairs>
    <vt:vector size="4" baseType="variant">
      <vt:variant>
        <vt:lpstr>Tema</vt:lpstr>
      </vt:variant>
      <vt:variant>
        <vt:i4>1</vt:i4>
      </vt:variant>
      <vt:variant>
        <vt:lpstr>Titoli diapositive</vt:lpstr>
      </vt:variant>
      <vt:variant>
        <vt:i4>48</vt:i4>
      </vt:variant>
    </vt:vector>
  </HeadingPairs>
  <TitlesOfParts>
    <vt:vector size="49" baseType="lpstr">
      <vt:lpstr>Solstizio</vt:lpstr>
      <vt:lpstr>Diapositiva 1</vt:lpstr>
      <vt:lpstr>Diapositiva 2</vt:lpstr>
      <vt:lpstr>Il contratto di rete</vt:lpstr>
      <vt:lpstr>Cosa è il contratto di rete</vt:lpstr>
      <vt:lpstr>     Le parti del contratto</vt:lpstr>
      <vt:lpstr>La libertà associativa non è illimitata!!!</vt:lpstr>
      <vt:lpstr> Obiettivi strategici </vt:lpstr>
      <vt:lpstr> Obiettivi strategici </vt:lpstr>
      <vt:lpstr>Obblighi</vt:lpstr>
      <vt:lpstr>Obblighi</vt:lpstr>
      <vt:lpstr>Programma Comune di Rete</vt:lpstr>
      <vt:lpstr> Strumenti della rete: Fondo patrimoniale e Organo Comune  </vt:lpstr>
      <vt:lpstr>Diapositiva 13</vt:lpstr>
      <vt:lpstr>Fondo patrimoniale  (art. 2614 e 2615, secondo comma c.c.)</vt:lpstr>
      <vt:lpstr> Organo Comune</vt:lpstr>
      <vt:lpstr>Diapositiva 16</vt:lpstr>
      <vt:lpstr>Organo Comune</vt:lpstr>
      <vt:lpstr>Modelli organizzativi</vt:lpstr>
      <vt:lpstr>Modelli organizzativi</vt:lpstr>
      <vt:lpstr>Tipologie di reti</vt:lpstr>
      <vt:lpstr>Tipologie di reti</vt:lpstr>
      <vt:lpstr>Tipologie di reti</vt:lpstr>
      <vt:lpstr>Rete di Imprese</vt:lpstr>
      <vt:lpstr>Adesione di nuove imprese</vt:lpstr>
      <vt:lpstr>Adesione di nuove imprese</vt:lpstr>
      <vt:lpstr>Assunzione delle decisioni e modifiche del contratto di rete</vt:lpstr>
      <vt:lpstr>Cause facoltative di recesso</vt:lpstr>
      <vt:lpstr>Cause facoltative di recesso</vt:lpstr>
      <vt:lpstr>  Applicazione dei principi generali in materia di scioglimento totale o parziale dei contratti plurilaterali con comunione di scopo   </vt:lpstr>
      <vt:lpstr>Diapositiva 30</vt:lpstr>
      <vt:lpstr>Durata della rete</vt:lpstr>
      <vt:lpstr>Il Contratto di Rete</vt:lpstr>
      <vt:lpstr>Il Contenuto del Contratto</vt:lpstr>
      <vt:lpstr>“Contratto di Rete Agricolo”</vt:lpstr>
      <vt:lpstr>Chi può stipulare il «contratto di rete agricolo»</vt:lpstr>
      <vt:lpstr> Oggetto del contratto</vt:lpstr>
      <vt:lpstr>«Contratto di rete agricolo»</vt:lpstr>
      <vt:lpstr> Vantaggi per le imprese</vt:lpstr>
      <vt:lpstr>Assunzioni congiunte</vt:lpstr>
      <vt:lpstr>Distacco</vt:lpstr>
      <vt:lpstr> vantaggi per le imprese</vt:lpstr>
      <vt:lpstr>Forma e pubblicità</vt:lpstr>
      <vt:lpstr>Forma e pubblicità</vt:lpstr>
      <vt:lpstr>Forma e pubblicità</vt:lpstr>
      <vt:lpstr>Forma e pubblicità</vt:lpstr>
      <vt:lpstr>Confronto con altre forme di aggregazione </vt:lpstr>
      <vt:lpstr>Sviluppo delle Reti di Impresa</vt:lpstr>
      <vt:lpstr>         Maria Cristina D’Arienzo Reti di Impresa mc.darienzo@confagricoltura.it  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contratto di rete</dc:title>
  <cp:lastModifiedBy>.</cp:lastModifiedBy>
  <cp:revision>2158</cp:revision>
  <dcterms:modified xsi:type="dcterms:W3CDTF">2014-09-24T15:15:49Z</dcterms:modified>
</cp:coreProperties>
</file>