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7" r:id="rId1"/>
  </p:sldMasterIdLst>
  <p:notesMasterIdLst>
    <p:notesMasterId r:id="rId8"/>
  </p:notesMasterIdLst>
  <p:handoutMasterIdLst>
    <p:handoutMasterId r:id="rId9"/>
  </p:handoutMasterIdLst>
  <p:sldIdLst>
    <p:sldId id="418" r:id="rId2"/>
    <p:sldId id="406" r:id="rId3"/>
    <p:sldId id="407" r:id="rId4"/>
    <p:sldId id="395" r:id="rId5"/>
    <p:sldId id="426" r:id="rId6"/>
    <p:sldId id="403" r:id="rId7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mpac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mpac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mpac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mpac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mpac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Impac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Impac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Impac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Impac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ile scuro 1 - Color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Stile scuro 1 - Color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ile scuro 1 - Color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ile scuro 1 - Color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87200" autoAdjust="0"/>
  </p:normalViewPr>
  <p:slideViewPr>
    <p:cSldViewPr snapToGrid="0">
      <p:cViewPr>
        <p:scale>
          <a:sx n="125" d="100"/>
          <a:sy n="125" d="100"/>
        </p:scale>
        <p:origin x="274" y="-7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56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DC-CONF-RM-01\Cartelle%20Personali%20Fedagri\Matteo%20Tonelli\Documenti\000_SETTORI\002_ORTOFRUTTA\2018\03%20-%20Faenza%20ACI\Rendiconto%20FEAGA%202017-%20Prodotti%20ortofrutticoli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stappru\AppData\Local\Microsoft\Windows\Temporary%20Internet%20Files\Content.Outlook\D3ZMRC2R\Graph%202013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433469628741199"/>
          <c:y val="0.15185732422989515"/>
          <c:w val="0.80387680708622777"/>
          <c:h val="0.603462656927464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'Foglio1 (2)'!$D$4</c:f>
              <c:strCache>
                <c:ptCount val="1"/>
                <c:pt idx="0">
                  <c:v>Fondi d'esercizio per i programmi operativi delle OP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'Foglio1 (2)'!$B$5:$B$25</c:f>
              <c:strCache>
                <c:ptCount val="21"/>
                <c:pt idx="0">
                  <c:v>ITALIA</c:v>
                </c:pt>
                <c:pt idx="1">
                  <c:v>ESPAÑA</c:v>
                </c:pt>
                <c:pt idx="2">
                  <c:v>FRANCE</c:v>
                </c:pt>
                <c:pt idx="3">
                  <c:v>BELGIQUE</c:v>
                </c:pt>
                <c:pt idx="4">
                  <c:v>NEDERLAND</c:v>
                </c:pt>
                <c:pt idx="5">
                  <c:v>DEUTSCHLAND</c:v>
                </c:pt>
                <c:pt idx="6">
                  <c:v>UNITE KINGDOM</c:v>
                </c:pt>
                <c:pt idx="7">
                  <c:v>ELLADÀ</c:v>
                </c:pt>
                <c:pt idx="8">
                  <c:v>PORTUGAL</c:v>
                </c:pt>
                <c:pt idx="9">
                  <c:v>POLSKA</c:v>
                </c:pt>
                <c:pt idx="10">
                  <c:v>ÖSTERREICH</c:v>
                </c:pt>
                <c:pt idx="11">
                  <c:v>MAGYARORSZÁG</c:v>
                </c:pt>
                <c:pt idx="12">
                  <c:v>DANMARK</c:v>
                </c:pt>
                <c:pt idx="13">
                  <c:v>SVERIGA</c:v>
                </c:pt>
                <c:pt idx="14">
                  <c:v>ČESKÁ REPUBLIKA</c:v>
                </c:pt>
                <c:pt idx="15">
                  <c:v>SUOMI/FINLAND</c:v>
                </c:pt>
                <c:pt idx="16">
                  <c:v>SLOVENSKO</c:v>
                </c:pt>
                <c:pt idx="17">
                  <c:v>KYPROS</c:v>
                </c:pt>
                <c:pt idx="18">
                  <c:v>ROMÂNIA</c:v>
                </c:pt>
                <c:pt idx="19">
                  <c:v>LATVIJA</c:v>
                </c:pt>
                <c:pt idx="20">
                  <c:v>ÉIRE/IRELAND</c:v>
                </c:pt>
              </c:strCache>
            </c:strRef>
          </c:cat>
          <c:val>
            <c:numRef>
              <c:f>'Foglio1 (2)'!$D$5:$D$25</c:f>
              <c:numCache>
                <c:formatCode>General</c:formatCode>
                <c:ptCount val="21"/>
                <c:pt idx="0" formatCode="0.0">
                  <c:v>233.2</c:v>
                </c:pt>
                <c:pt idx="1">
                  <c:v>227.2</c:v>
                </c:pt>
                <c:pt idx="2">
                  <c:v>110.1</c:v>
                </c:pt>
                <c:pt idx="3">
                  <c:v>57.2</c:v>
                </c:pt>
                <c:pt idx="4" formatCode="0.0">
                  <c:v>41.6</c:v>
                </c:pt>
                <c:pt idx="5">
                  <c:v>41.3</c:v>
                </c:pt>
                <c:pt idx="6" formatCode="0.0">
                  <c:v>40.200000000000003</c:v>
                </c:pt>
                <c:pt idx="7">
                  <c:v>19.8</c:v>
                </c:pt>
                <c:pt idx="8" formatCode="0.0">
                  <c:v>14</c:v>
                </c:pt>
                <c:pt idx="9">
                  <c:v>7.2</c:v>
                </c:pt>
                <c:pt idx="10">
                  <c:v>6.8</c:v>
                </c:pt>
                <c:pt idx="11" formatCode="0.0">
                  <c:v>5</c:v>
                </c:pt>
                <c:pt idx="12">
                  <c:v>4.5999999999999996</c:v>
                </c:pt>
                <c:pt idx="13" formatCode="0.0">
                  <c:v>3.5</c:v>
                </c:pt>
                <c:pt idx="14" formatCode="0.0">
                  <c:v>2.8</c:v>
                </c:pt>
                <c:pt idx="15">
                  <c:v>2.7</c:v>
                </c:pt>
                <c:pt idx="16" formatCode="0.0">
                  <c:v>1.5</c:v>
                </c:pt>
                <c:pt idx="17" formatCode="0.0">
                  <c:v>1.2</c:v>
                </c:pt>
                <c:pt idx="18">
                  <c:v>1.1000000000000001</c:v>
                </c:pt>
                <c:pt idx="19" formatCode="0.0">
                  <c:v>0.7</c:v>
                </c:pt>
                <c:pt idx="20" formatCode="0.0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494392"/>
        <c:axId val="317495568"/>
        <c:axId val="0"/>
      </c:bar3DChart>
      <c:catAx>
        <c:axId val="317494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it-IT"/>
          </a:p>
        </c:txPr>
        <c:crossAx val="317495568"/>
        <c:crosses val="autoZero"/>
        <c:auto val="1"/>
        <c:lblAlgn val="ctr"/>
        <c:lblOffset val="100"/>
        <c:noMultiLvlLbl val="0"/>
      </c:catAx>
      <c:valAx>
        <c:axId val="3174955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it-IT" sz="1200" dirty="0" smtClean="0"/>
                  <a:t>Mio €</a:t>
                </a:r>
                <a:endParaRPr lang="it-IT" sz="1200" dirty="0"/>
              </a:p>
            </c:rich>
          </c:tx>
          <c:layout>
            <c:manualLayout>
              <c:xMode val="edge"/>
              <c:yMode val="edge"/>
              <c:x val="4.0090416557312259E-4"/>
              <c:y val="0.3756004348045001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317494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982792125827076"/>
          <c:y val="0.22640212410326369"/>
          <c:w val="0.78236796877016712"/>
          <c:h val="0.54258198711239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'2011'!$B$4</c:f>
              <c:strCache>
                <c:ptCount val="1"/>
                <c:pt idx="0">
                  <c:v>POs + APOs</c:v>
                </c:pt>
              </c:strCache>
            </c:strRef>
          </c:tx>
          <c:spPr>
            <a:solidFill>
              <a:srgbClr val="66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17"/>
            <c:invertIfNegative val="0"/>
            <c:bubble3D val="0"/>
          </c:dPt>
          <c:dPt>
            <c:idx val="18"/>
            <c:invertIfNegative val="0"/>
            <c:bubble3D val="0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'2011'!$A$5:$A$32</c:f>
              <c:strCache>
                <c:ptCount val="28"/>
                <c:pt idx="0">
                  <c:v>Estonia</c:v>
                </c:pt>
                <c:pt idx="1">
                  <c:v>Lituania</c:v>
                </c:pt>
                <c:pt idx="2">
                  <c:v>Luxembourg</c:v>
                </c:pt>
                <c:pt idx="3">
                  <c:v>Malta</c:v>
                </c:pt>
                <c:pt idx="4">
                  <c:v>Slovenija</c:v>
                </c:pt>
                <c:pt idx="5">
                  <c:v>Bulgaria</c:v>
                </c:pt>
                <c:pt idx="6">
                  <c:v>Romania</c:v>
                </c:pt>
                <c:pt idx="7">
                  <c:v>Slovensko</c:v>
                </c:pt>
                <c:pt idx="8">
                  <c:v>Polska</c:v>
                </c:pt>
                <c:pt idx="9">
                  <c:v>Elláda</c:v>
                </c:pt>
                <c:pt idx="10">
                  <c:v>Suomi/Finland</c:v>
                </c:pt>
                <c:pt idx="11">
                  <c:v>Magyarország</c:v>
                </c:pt>
                <c:pt idx="12">
                  <c:v>Kypros</c:v>
                </c:pt>
                <c:pt idx="13">
                  <c:v>Portugal</c:v>
                </c:pt>
                <c:pt idx="14">
                  <c:v>Danmark</c:v>
                </c:pt>
                <c:pt idx="15">
                  <c:v>United Kingdom</c:v>
                </c:pt>
                <c:pt idx="16">
                  <c:v>Latvia</c:v>
                </c:pt>
                <c:pt idx="17">
                  <c:v>Sverige</c:v>
                </c:pt>
                <c:pt idx="18">
                  <c:v>EU</c:v>
                </c:pt>
                <c:pt idx="19">
                  <c:v>France</c:v>
                </c:pt>
                <c:pt idx="20">
                  <c:v>Österreich</c:v>
                </c:pt>
                <c:pt idx="21">
                  <c:v>Česká republika</c:v>
                </c:pt>
                <c:pt idx="22">
                  <c:v>Italia</c:v>
                </c:pt>
                <c:pt idx="23">
                  <c:v>Nederland</c:v>
                </c:pt>
                <c:pt idx="24">
                  <c:v>España</c:v>
                </c:pt>
                <c:pt idx="25">
                  <c:v>Deutschland</c:v>
                </c:pt>
                <c:pt idx="26">
                  <c:v>Ireland</c:v>
                </c:pt>
                <c:pt idx="27">
                  <c:v>Belgique/België</c:v>
                </c:pt>
              </c:strCache>
            </c:strRef>
          </c:cat>
          <c:val>
            <c:numRef>
              <c:f>'2011'!$B$5:$B$32</c:f>
              <c:numCache>
                <c:formatCode>0.0%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9.8725148422255382E-3</c:v>
                </c:pt>
                <c:pt idx="6">
                  <c:v>4.0577430159224853E-2</c:v>
                </c:pt>
                <c:pt idx="7">
                  <c:v>7.9797638809920607E-2</c:v>
                </c:pt>
                <c:pt idx="8">
                  <c:v>8.6871573394120355E-2</c:v>
                </c:pt>
                <c:pt idx="9">
                  <c:v>0.11126424729458527</c:v>
                </c:pt>
                <c:pt idx="10">
                  <c:v>0.11228535521998508</c:v>
                </c:pt>
                <c:pt idx="11">
                  <c:v>0.13593723131544302</c:v>
                </c:pt>
                <c:pt idx="12">
                  <c:v>0.15741834201726804</c:v>
                </c:pt>
                <c:pt idx="13">
                  <c:v>0.22129393120816543</c:v>
                </c:pt>
                <c:pt idx="14">
                  <c:v>0.34017227737565464</c:v>
                </c:pt>
                <c:pt idx="15">
                  <c:v>0.36819432738562907</c:v>
                </c:pt>
                <c:pt idx="16">
                  <c:v>0.398712326349979</c:v>
                </c:pt>
                <c:pt idx="17">
                  <c:v>0.4523755043366916</c:v>
                </c:pt>
                <c:pt idx="18">
                  <c:v>0.45321708278484824</c:v>
                </c:pt>
                <c:pt idx="19">
                  <c:v>0.4862711369815243</c:v>
                </c:pt>
                <c:pt idx="20">
                  <c:v>0.49990592477331469</c:v>
                </c:pt>
                <c:pt idx="21">
                  <c:v>0.53866188731893516</c:v>
                </c:pt>
                <c:pt idx="22">
                  <c:v>0.56950917039965099</c:v>
                </c:pt>
                <c:pt idx="23">
                  <c:v>0.58206409341057141</c:v>
                </c:pt>
                <c:pt idx="24">
                  <c:v>0.61400850798592665</c:v>
                </c:pt>
                <c:pt idx="25">
                  <c:v>0.75867950994983291</c:v>
                </c:pt>
                <c:pt idx="26">
                  <c:v>0.83392609318173105</c:v>
                </c:pt>
                <c:pt idx="27">
                  <c:v>0.98671887651186052</c:v>
                </c:pt>
              </c:numCache>
            </c:numRef>
          </c:val>
        </c:ser>
        <c:ser>
          <c:idx val="1"/>
          <c:order val="1"/>
          <c:tx>
            <c:strRef>
              <c:f>'2011'!$D$4</c:f>
              <c:strCache>
                <c:ptCount val="1"/>
                <c:pt idx="0">
                  <c:v>PGs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17"/>
            <c:invertIfNegative val="0"/>
            <c:bubble3D val="0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8"/>
            <c:invertIfNegative val="0"/>
            <c:bubble3D val="0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'2011'!$A$5:$A$32</c:f>
              <c:strCache>
                <c:ptCount val="28"/>
                <c:pt idx="0">
                  <c:v>Estonia</c:v>
                </c:pt>
                <c:pt idx="1">
                  <c:v>Lituania</c:v>
                </c:pt>
                <c:pt idx="2">
                  <c:v>Luxembourg</c:v>
                </c:pt>
                <c:pt idx="3">
                  <c:v>Malta</c:v>
                </c:pt>
                <c:pt idx="4">
                  <c:v>Slovenija</c:v>
                </c:pt>
                <c:pt idx="5">
                  <c:v>Bulgaria</c:v>
                </c:pt>
                <c:pt idx="6">
                  <c:v>Romania</c:v>
                </c:pt>
                <c:pt idx="7">
                  <c:v>Slovensko</c:v>
                </c:pt>
                <c:pt idx="8">
                  <c:v>Polska</c:v>
                </c:pt>
                <c:pt idx="9">
                  <c:v>Elláda</c:v>
                </c:pt>
                <c:pt idx="10">
                  <c:v>Suomi/Finland</c:v>
                </c:pt>
                <c:pt idx="11">
                  <c:v>Magyarország</c:v>
                </c:pt>
                <c:pt idx="12">
                  <c:v>Kypros</c:v>
                </c:pt>
                <c:pt idx="13">
                  <c:v>Portugal</c:v>
                </c:pt>
                <c:pt idx="14">
                  <c:v>Danmark</c:v>
                </c:pt>
                <c:pt idx="15">
                  <c:v>United Kingdom</c:v>
                </c:pt>
                <c:pt idx="16">
                  <c:v>Latvia</c:v>
                </c:pt>
                <c:pt idx="17">
                  <c:v>Sverige</c:v>
                </c:pt>
                <c:pt idx="18">
                  <c:v>EU</c:v>
                </c:pt>
                <c:pt idx="19">
                  <c:v>France</c:v>
                </c:pt>
                <c:pt idx="20">
                  <c:v>Österreich</c:v>
                </c:pt>
                <c:pt idx="21">
                  <c:v>Česká republika</c:v>
                </c:pt>
                <c:pt idx="22">
                  <c:v>Italia</c:v>
                </c:pt>
                <c:pt idx="23">
                  <c:v>Nederland</c:v>
                </c:pt>
                <c:pt idx="24">
                  <c:v>España</c:v>
                </c:pt>
                <c:pt idx="25">
                  <c:v>Deutschland</c:v>
                </c:pt>
                <c:pt idx="26">
                  <c:v>Ireland</c:v>
                </c:pt>
                <c:pt idx="27">
                  <c:v>Belgique/België</c:v>
                </c:pt>
              </c:strCache>
            </c:strRef>
          </c:cat>
          <c:val>
            <c:numRef>
              <c:f>'2011'!$D$5:$D$32</c:f>
              <c:numCache>
                <c:formatCode>0.0%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4.3953306458832345E-2</c:v>
                </c:pt>
                <c:pt idx="6">
                  <c:v>2.4353953248053894E-2</c:v>
                </c:pt>
                <c:pt idx="7">
                  <c:v>8.4722821292030209E-3</c:v>
                </c:pt>
                <c:pt idx="8">
                  <c:v>0.11460765431117861</c:v>
                </c:pt>
                <c:pt idx="9">
                  <c:v>0</c:v>
                </c:pt>
                <c:pt idx="10">
                  <c:v>0</c:v>
                </c:pt>
                <c:pt idx="11">
                  <c:v>6.2715881191378248E-2</c:v>
                </c:pt>
                <c:pt idx="12">
                  <c:v>1.5318106003892801E-2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2.7827135403234837E-2</c:v>
                </c:pt>
                <c:pt idx="17">
                  <c:v>0</c:v>
                </c:pt>
                <c:pt idx="18">
                  <c:v>1.1237163962268593E-2</c:v>
                </c:pt>
                <c:pt idx="19">
                  <c:v>9.2118206753172283E-4</c:v>
                </c:pt>
                <c:pt idx="20">
                  <c:v>0</c:v>
                </c:pt>
                <c:pt idx="21">
                  <c:v>9.6120999887523983E-2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7496744"/>
        <c:axId val="318806304"/>
      </c:barChart>
      <c:catAx>
        <c:axId val="317496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318806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88063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317496744"/>
        <c:crosses val="autoZero"/>
        <c:crossBetween val="between"/>
        <c:majorUnit val="0.1"/>
      </c:valAx>
      <c:spPr>
        <a:gradFill rotWithShape="0">
          <a:gsLst>
            <a:gs pos="50000">
              <a:srgbClr val="DBDBDB"/>
            </a:gs>
            <a:gs pos="0">
              <a:srgbClr xmlns:mc="http://schemas.openxmlformats.org/markup-compatibility/2006" xmlns:a14="http://schemas.microsoft.com/office/drawing/2010/main" val="C0C0C0" mc:Ignorable="a14" a14:legacySpreadsheetColorIndex="22"/>
            </a:gs>
            <a:gs pos="100000">
              <a:srgbClr xmlns:mc="http://schemas.openxmlformats.org/markup-compatibility/2006" xmlns:a14="http://schemas.microsoft.com/office/drawing/2010/main" val="FFFFFF" mc:Ignorable="a14" a14:legacySpreadsheetColorIndex="22">
                <a:gamma/>
                <a:tint val="15686"/>
                <a:invGamma/>
              </a:srgbClr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374074697971403"/>
          <c:y val="2.7450667016751761E-2"/>
          <c:w val="0.11811351140174808"/>
          <c:h val="0.1383487539246206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Foglio1!$C$7</c:f>
              <c:strCache>
                <c:ptCount val="1"/>
                <c:pt idx="0">
                  <c:v>Numero di OP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Foglio1!$B$8:$B$16</c:f>
              <c:strCache>
                <c:ptCount val="9"/>
                <c:pt idx="0">
                  <c:v>Spagna</c:v>
                </c:pt>
                <c:pt idx="1">
                  <c:v>Italia</c:v>
                </c:pt>
                <c:pt idx="2">
                  <c:v>Francia</c:v>
                </c:pt>
                <c:pt idx="3">
                  <c:v>Polonia</c:v>
                </c:pt>
                <c:pt idx="4">
                  <c:v>Grecia</c:v>
                </c:pt>
                <c:pt idx="5">
                  <c:v>Portogallo</c:v>
                </c:pt>
                <c:pt idx="6">
                  <c:v>Germania</c:v>
                </c:pt>
                <c:pt idx="7">
                  <c:v>Belgio</c:v>
                </c:pt>
                <c:pt idx="8">
                  <c:v>Paesi Bassi</c:v>
                </c:pt>
              </c:strCache>
            </c:strRef>
          </c:cat>
          <c:val>
            <c:numRef>
              <c:f>Foglio1!$C$8:$C$16</c:f>
              <c:numCache>
                <c:formatCode>General</c:formatCode>
                <c:ptCount val="9"/>
                <c:pt idx="0">
                  <c:v>572</c:v>
                </c:pt>
                <c:pt idx="1">
                  <c:v>301</c:v>
                </c:pt>
                <c:pt idx="2">
                  <c:v>227</c:v>
                </c:pt>
                <c:pt idx="3">
                  <c:v>197</c:v>
                </c:pt>
                <c:pt idx="4">
                  <c:v>131</c:v>
                </c:pt>
                <c:pt idx="5">
                  <c:v>77</c:v>
                </c:pt>
                <c:pt idx="6">
                  <c:v>31</c:v>
                </c:pt>
                <c:pt idx="7">
                  <c:v>16</c:v>
                </c:pt>
                <c:pt idx="8">
                  <c:v>12</c:v>
                </c:pt>
              </c:numCache>
            </c:numRef>
          </c:val>
        </c:ser>
        <c:ser>
          <c:idx val="1"/>
          <c:order val="1"/>
          <c:tx>
            <c:strRef>
              <c:f>Foglio1!$D$7</c:f>
              <c:strCache>
                <c:ptCount val="1"/>
                <c:pt idx="0">
                  <c:v>Numero di AOP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FF0000"/>
              </a:solidFill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769675463981437E-2"/>
                  <c:y val="-3.16357317369672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769675463981458E-2"/>
                  <c:y val="-1.159963430358891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76967546398141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27529702511901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022486244550238E-2"/>
                  <c:y val="-3.16357317369672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5168646834125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57696754639813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027529702511901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12640539028438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Foglio1!$B$8:$B$16</c:f>
              <c:strCache>
                <c:ptCount val="9"/>
                <c:pt idx="0">
                  <c:v>Spagna</c:v>
                </c:pt>
                <c:pt idx="1">
                  <c:v>Italia</c:v>
                </c:pt>
                <c:pt idx="2">
                  <c:v>Francia</c:v>
                </c:pt>
                <c:pt idx="3">
                  <c:v>Polonia</c:v>
                </c:pt>
                <c:pt idx="4">
                  <c:v>Grecia</c:v>
                </c:pt>
                <c:pt idx="5">
                  <c:v>Portogallo</c:v>
                </c:pt>
                <c:pt idx="6">
                  <c:v>Germania</c:v>
                </c:pt>
                <c:pt idx="7">
                  <c:v>Belgio</c:v>
                </c:pt>
                <c:pt idx="8">
                  <c:v>Paesi Bassi</c:v>
                </c:pt>
              </c:strCache>
            </c:strRef>
          </c:cat>
          <c:val>
            <c:numRef>
              <c:f>Foglio1!$D$8:$D$16</c:f>
              <c:numCache>
                <c:formatCode>General</c:formatCode>
                <c:ptCount val="9"/>
                <c:pt idx="0">
                  <c:v>6</c:v>
                </c:pt>
                <c:pt idx="1">
                  <c:v>15</c:v>
                </c:pt>
                <c:pt idx="2">
                  <c:v>26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8910088"/>
        <c:axId val="318910872"/>
        <c:axId val="0"/>
      </c:bar3DChart>
      <c:catAx>
        <c:axId val="31891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18910872"/>
        <c:crosses val="autoZero"/>
        <c:auto val="1"/>
        <c:lblAlgn val="ctr"/>
        <c:lblOffset val="100"/>
        <c:noMultiLvlLbl val="0"/>
      </c:catAx>
      <c:valAx>
        <c:axId val="318910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18910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60722190824781"/>
          <c:y val="0.92763289000131521"/>
          <c:w val="0.40009458257544878"/>
          <c:h val="5.338567095650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0.01319</cdr:x>
      <cdr:y>0.93566</cdr:y>
    </cdr:from>
    <cdr:to>
      <cdr:x>0.47244</cdr:x>
      <cdr:y>0.99671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88503" y="5506974"/>
          <a:ext cx="3081518" cy="359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0.90153</cdr:x>
      <cdr:y>0.1627</cdr:y>
    </cdr:from>
    <cdr:to>
      <cdr:x>0.93947</cdr:x>
      <cdr:y>0.23413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12051" y="915293"/>
          <a:ext cx="349746" cy="401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0.92736</cdr:x>
      <cdr:y>0.21429</cdr:y>
    </cdr:from>
    <cdr:to>
      <cdr:x>0.99677</cdr:x>
      <cdr:y>0.27381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550175" y="1205508"/>
          <a:ext cx="639961" cy="334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0.90153</cdr:x>
      <cdr:y>0.1627</cdr:y>
    </cdr:from>
    <cdr:to>
      <cdr:x>0.93947</cdr:x>
      <cdr:y>0.23413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312051" y="915293"/>
          <a:ext cx="349746" cy="401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0.90153</cdr:x>
      <cdr:y>0.1627</cdr:y>
    </cdr:from>
    <cdr:to>
      <cdr:x>0.93947</cdr:x>
      <cdr:y>0.23413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312051" y="915293"/>
          <a:ext cx="349746" cy="401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0.90153</cdr:x>
      <cdr:y>0.1627</cdr:y>
    </cdr:from>
    <cdr:to>
      <cdr:x>0.93947</cdr:x>
      <cdr:y>0.23413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312051" y="915293"/>
          <a:ext cx="349746" cy="401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0.90153</cdr:x>
      <cdr:y>0.1627</cdr:y>
    </cdr:from>
    <cdr:to>
      <cdr:x>0.93947</cdr:x>
      <cdr:y>0.23413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8312051" y="915293"/>
          <a:ext cx="349746" cy="401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0.92736</cdr:x>
      <cdr:y>0.21429</cdr:y>
    </cdr:from>
    <cdr:to>
      <cdr:x>0.99677</cdr:x>
      <cdr:y>0.27381</cdr:y>
    </cdr:to>
    <cdr:sp macro="" textlink="">
      <cdr:nvSpPr>
        <cdr:cNvPr id="11" name="TextBox 2"/>
        <cdr:cNvSpPr txBox="1"/>
      </cdr:nvSpPr>
      <cdr:spPr>
        <a:xfrm xmlns:a="http://schemas.openxmlformats.org/drawingml/2006/main">
          <a:off x="8550175" y="1205508"/>
          <a:ext cx="639961" cy="334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0.90153</cdr:x>
      <cdr:y>0.1627</cdr:y>
    </cdr:from>
    <cdr:to>
      <cdr:x>0.93947</cdr:x>
      <cdr:y>0.23413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8312051" y="915293"/>
          <a:ext cx="349746" cy="401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0.90153</cdr:x>
      <cdr:y>0.1627</cdr:y>
    </cdr:from>
    <cdr:to>
      <cdr:x>0.93947</cdr:x>
      <cdr:y>0.23413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8312051" y="915293"/>
          <a:ext cx="349746" cy="401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0.90153</cdr:x>
      <cdr:y>0.1627</cdr:y>
    </cdr:from>
    <cdr:to>
      <cdr:x>0.93947</cdr:x>
      <cdr:y>0.23413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8312051" y="915293"/>
          <a:ext cx="349746" cy="401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0.56174</cdr:x>
      <cdr:y>0.4418</cdr:y>
    </cdr:from>
    <cdr:to>
      <cdr:x>0.62995</cdr:x>
      <cdr:y>0.48148</cdr:y>
    </cdr:to>
    <cdr:sp macro="" textlink="">
      <cdr:nvSpPr>
        <cdr:cNvPr id="17" name="TextBox 2"/>
        <cdr:cNvSpPr txBox="1"/>
      </cdr:nvSpPr>
      <cdr:spPr>
        <a:xfrm xmlns:a="http://schemas.openxmlformats.org/drawingml/2006/main">
          <a:off x="4975392" y="2322041"/>
          <a:ext cx="604141" cy="20855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700" b="1"/>
            <a:t>46,4%</a:t>
          </a:r>
        </a:p>
      </cdr:txBody>
    </cdr:sp>
  </cdr:relSizeAnchor>
  <cdr:relSizeAnchor xmlns:cdr="http://schemas.openxmlformats.org/drawingml/2006/chartDrawing">
    <cdr:from>
      <cdr:x>0.02502</cdr:x>
      <cdr:y>0.94313</cdr:y>
    </cdr:from>
    <cdr:to>
      <cdr:x>0.841</cdr:x>
      <cdr:y>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30691" y="5305746"/>
          <a:ext cx="7523254" cy="3199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900" i="1"/>
            <a:t>Source: EC-AGRI-C2 - Elaboration from data transmitted by the Member States (Annual Reports 2013; provisional</a:t>
          </a:r>
          <a:r>
            <a:rPr lang="en-GB" sz="900" i="1" baseline="0"/>
            <a:t> data)</a:t>
          </a:r>
          <a:endParaRPr lang="en-GB" sz="900" i="1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05D84-8933-4B37-BB7B-8BEF7455BCD5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F9B5C-0067-47A8-9F59-52DF0EC7C8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1556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592C586-CB99-4A72-9887-C52196CF8D77}" type="datetimeFigureOut">
              <a:rPr lang="it-IT"/>
              <a:pPr>
                <a:defRPr/>
              </a:pPr>
              <a:t>10/05/2018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5A39FE-7BE4-4EF5-9AC1-9226D4DABF2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52223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BE" altLang="nl-B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448" indent="-28786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1458" indent="-23029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2041" indent="-23029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2625" indent="-23029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3208" indent="-2302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3791" indent="-2302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54375" indent="-2302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14958" indent="-2302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834DDBA-93A9-42F0-AF19-A37146FF03F0}" type="slidenum">
              <a:rPr lang="en-GB" altLang="nl-BE" smtClean="0"/>
              <a:pPr>
                <a:spcBef>
                  <a:spcPct val="0"/>
                </a:spcBef>
              </a:pPr>
              <a:t>2</a:t>
            </a:fld>
            <a:endParaRPr lang="en-GB" altLang="nl-BE" smtClean="0"/>
          </a:p>
        </p:txBody>
      </p:sp>
    </p:spTree>
    <p:extLst>
      <p:ext uri="{BB962C8B-B14F-4D97-AF65-F5344CB8AC3E}">
        <p14:creationId xmlns:p14="http://schemas.microsoft.com/office/powerpoint/2010/main" val="3732795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BE" altLang="nl-B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448" indent="-28786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1458" indent="-23029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2041" indent="-23029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2625" indent="-23029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3208" indent="-2302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3791" indent="-2302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54375" indent="-2302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14958" indent="-2302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834DDBA-93A9-42F0-AF19-A37146FF03F0}" type="slidenum">
              <a:rPr lang="en-GB" altLang="nl-BE" smtClean="0"/>
              <a:pPr>
                <a:spcBef>
                  <a:spcPct val="0"/>
                </a:spcBef>
              </a:pPr>
              <a:t>3</a:t>
            </a:fld>
            <a:endParaRPr lang="en-GB" altLang="nl-BE" smtClean="0"/>
          </a:p>
        </p:txBody>
      </p:sp>
    </p:spTree>
    <p:extLst>
      <p:ext uri="{BB962C8B-B14F-4D97-AF65-F5344CB8AC3E}">
        <p14:creationId xmlns:p14="http://schemas.microsoft.com/office/powerpoint/2010/main" val="3732795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62A5A8-4E54-460D-997A-9493A2398691}" type="slidenum">
              <a:rPr lang="it-IT" altLang="it-IT" smtClean="0"/>
              <a:pPr/>
              <a:t>4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486470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62A5A8-4E54-460D-997A-9493A2398691}" type="slidenum">
              <a:rPr lang="it-IT" altLang="it-IT" smtClean="0"/>
              <a:pPr/>
              <a:t>5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486470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839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3E0395-F143-4DC6-967B-675CFF280E22}" type="slidenum">
              <a:rPr lang="it-IT" altLang="it-IT" smtClean="0"/>
              <a:pPr/>
              <a:t>6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2422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NUOVO LOGO_ Alleanza Agroalimentare_Agroalimentar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4038" y="6126163"/>
            <a:ext cx="9731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C87E4-1A08-4D88-8660-470E3EA7D148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E4816-849B-4B89-B73D-E993E6AFD48E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UOVO LOGO_ Alleanza Agroalimentare_Agroalimentar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4038" y="6126163"/>
            <a:ext cx="9731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055AB-2648-4716-9925-A145430AAB44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E357-46B5-4775-8DDA-D57819AF8CF8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7" descr="NUOVO LOGO_ Alleanza Agroalimentare_Agroalimentar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4038" y="6126163"/>
            <a:ext cx="9731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C25C6-875D-4477-BC19-825CCA01A0FE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7411B-2A55-4715-AAEE-2C740AC8180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  <p:transition spd="slow"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NUOVO LOGO_ Alleanza Agroalimentare_Agroalimentar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4038" y="6126163"/>
            <a:ext cx="9731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0" y="685800"/>
            <a:ext cx="7797800" cy="11525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14350" y="2063750"/>
            <a:ext cx="3822700" cy="331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489450" y="2063750"/>
            <a:ext cx="3822700" cy="3311525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6" name="Segnaposto data 4"/>
          <p:cNvSpPr>
            <a:spLocks noGrp="1"/>
          </p:cNvSpPr>
          <p:nvPr>
            <p:ph type="dt" sz="half" idx="10"/>
          </p:nvPr>
        </p:nvSpPr>
        <p:spPr>
          <a:xfrm>
            <a:off x="5473700" y="5757863"/>
            <a:ext cx="2838450" cy="498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C10E3-4E2B-465A-A04D-0E23CB4C148E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514350" y="5757863"/>
            <a:ext cx="4124325" cy="498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4714875" y="5757863"/>
            <a:ext cx="681038" cy="498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A2059-15C7-4FDB-B253-8A1DAF7BB29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UOVO LOGO_ Alleanza Agroalimentare_Agroalimentar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4038" y="6126163"/>
            <a:ext cx="9731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EF0AB-16BA-49B6-8A6F-F0F8E1D22CB1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54C2B-4D63-4062-AED5-3B016B4C9A5C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NUOVO LOGO_ Alleanza Agroalimentare_Agroalimentar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4038" y="6126163"/>
            <a:ext cx="9731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9B601-B829-4A8C-B38F-7DF7F7600C8D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1D21-C360-484E-B95E-06E496ED48DE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NUOVO LOGO_ Alleanza Agroalimentare_Agroalimentar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4038" y="6126163"/>
            <a:ext cx="9731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C9265-557D-4260-A2F2-B1E0B280AD5E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1DFF3-5BC4-4CFF-9DC3-DE88A70F22E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NUOVO LOGO_ Alleanza Agroalimentare_Agroalimentar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4038" y="6126163"/>
            <a:ext cx="9731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F82E2-4C13-40EC-9685-91767ED25AEC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E4B0F-8903-402B-9315-D66C3CC76C48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NUOVO LOGO_ Alleanza Agroalimentare_Agroalimentar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4038" y="6126163"/>
            <a:ext cx="9731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DC41E-DD29-4233-8F4A-AE38107C6541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10DE5-B53F-4CB4-AE48-49DF2D9787A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7" descr="NUOVO LOGO_ Alleanza Agroalimentare_Agroalimentar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4038" y="6126163"/>
            <a:ext cx="9731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C709D-87FA-4AB6-92DD-4EFADE7F495E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DC16E-9990-4A21-9E7F-B8A96482F1C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7" descr="NUOVO LOGO_ Alleanza Agroalimentare_Agroalimentar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4038" y="6126163"/>
            <a:ext cx="9731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9C83525-8155-441C-8C53-C85AAABA28E9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CC63D7B-2396-4681-B7E2-5CBB107801A1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7" descr="NUOVO LOGO_ Alleanza Agroalimentare_Agroalimentar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4038" y="6126163"/>
            <a:ext cx="9731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5B83F-4525-483F-9134-13B28846FEB6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C1881-A2A1-4DC5-A6BE-6212A052BBC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906E00-EC72-4019-956A-B971C2B7D07A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581BBA-4625-46E9-8980-668B41C0D71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9" r:id="rId1"/>
    <p:sldLayoutId id="2147484790" r:id="rId2"/>
    <p:sldLayoutId id="2147484791" r:id="rId3"/>
    <p:sldLayoutId id="2147484792" r:id="rId4"/>
    <p:sldLayoutId id="2147484793" r:id="rId5"/>
    <p:sldLayoutId id="2147484794" r:id="rId6"/>
    <p:sldLayoutId id="2147484795" r:id="rId7"/>
    <p:sldLayoutId id="2147484796" r:id="rId8"/>
    <p:sldLayoutId id="2147484797" r:id="rId9"/>
    <p:sldLayoutId id="2147484798" r:id="rId10"/>
    <p:sldLayoutId id="2147484799" r:id="rId11"/>
    <p:sldLayoutId id="2147484800" r:id="rId12"/>
  </p:sldLayoutIdLst>
  <p:transition spd="slow">
    <p:checker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189785"/>
              </p:ext>
            </p:extLst>
          </p:nvPr>
        </p:nvGraphicFramePr>
        <p:xfrm>
          <a:off x="0" y="876173"/>
          <a:ext cx="8999984" cy="5905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719667" y="228600"/>
            <a:ext cx="7543800" cy="12784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altLang="it-IT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Futuro OCM ortofrutticoli vs PAC 2020</a:t>
            </a:r>
            <a:r>
              <a:rPr lang="it-IT" altLang="it-IT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it-IT" altLang="it-IT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it-IT" sz="2200" dirty="0" smtClean="0"/>
              <a:t>SPESE </a:t>
            </a:r>
            <a:r>
              <a:rPr lang="it-IT" sz="2200" dirty="0"/>
              <a:t>FEAGA </a:t>
            </a:r>
            <a:r>
              <a:rPr lang="it-IT" sz="2200" dirty="0" smtClean="0"/>
              <a:t>- esercizio finanziario 2017   </a:t>
            </a:r>
            <a:br>
              <a:rPr lang="it-IT" sz="2200" dirty="0" smtClean="0"/>
            </a:br>
            <a:r>
              <a:rPr lang="it-IT" sz="2200" dirty="0" smtClean="0"/>
              <a:t>Ripartizione tra Paesi aiuti UE fondi di esercizio  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905042226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9558" y="945091"/>
            <a:ext cx="7543800" cy="695325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Livello</a:t>
            </a:r>
            <a:r>
              <a:rPr lang="en-US" sz="3600" b="1" dirty="0" smtClean="0"/>
              <a:t> di </a:t>
            </a:r>
            <a:r>
              <a:rPr lang="en-US" sz="3600" b="1" dirty="0" err="1" smtClean="0"/>
              <a:t>aggregazione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nei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Paesi</a:t>
            </a:r>
            <a:r>
              <a:rPr lang="en-US" sz="3600" b="1" dirty="0" smtClean="0"/>
              <a:t> UE </a:t>
            </a:r>
            <a:endParaRPr lang="it-IT" sz="3600" b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00774456"/>
              </p:ext>
            </p:extLst>
          </p:nvPr>
        </p:nvGraphicFramePr>
        <p:xfrm>
          <a:off x="101601" y="788227"/>
          <a:ext cx="885666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Imagem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266" y="2216343"/>
            <a:ext cx="2040467" cy="212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942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6883" y="687916"/>
            <a:ext cx="8086725" cy="695325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Numero</a:t>
            </a:r>
            <a:r>
              <a:rPr lang="en-US" sz="3600" b="1" dirty="0" smtClean="0"/>
              <a:t> OP AOP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700" dirty="0" err="1" smtClean="0"/>
              <a:t>Principali</a:t>
            </a:r>
            <a:r>
              <a:rPr lang="en-US" sz="2700" dirty="0" smtClean="0"/>
              <a:t> </a:t>
            </a:r>
            <a:r>
              <a:rPr lang="en-US" sz="2700" dirty="0" err="1" smtClean="0"/>
              <a:t>Paesi</a:t>
            </a:r>
            <a:r>
              <a:rPr lang="en-US" sz="2700" dirty="0" smtClean="0"/>
              <a:t> </a:t>
            </a:r>
            <a:r>
              <a:rPr lang="en-US" sz="2700" dirty="0" err="1" smtClean="0"/>
              <a:t>Produttori</a:t>
            </a:r>
            <a:r>
              <a:rPr lang="en-US" sz="2700" dirty="0" smtClean="0"/>
              <a:t> UE-28 (2015) </a:t>
            </a:r>
            <a:endParaRPr lang="it-IT" sz="27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546429"/>
              </p:ext>
            </p:extLst>
          </p:nvPr>
        </p:nvGraphicFramePr>
        <p:xfrm>
          <a:off x="918721" y="1781175"/>
          <a:ext cx="7206104" cy="4579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675948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>
          <a:xfrm>
            <a:off x="514350" y="842963"/>
            <a:ext cx="8629650" cy="1152525"/>
          </a:xfrm>
        </p:spPr>
        <p:txBody>
          <a:bodyPr>
            <a:normAutofit fontScale="90000"/>
          </a:bodyPr>
          <a:lstStyle/>
          <a:p>
            <a:pPr marL="176213" indent="6350" eaLnBrk="1" fontAlgn="auto" hangingPunct="1">
              <a:spcAft>
                <a:spcPts val="0"/>
              </a:spcAft>
              <a:defRPr/>
            </a:pPr>
            <a:r>
              <a:rPr lang="it-IT" altLang="it-IT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altLang="it-IT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altLang="it-IT" sz="4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altLang="it-IT" sz="4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altLang="it-IT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altLang="it-IT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altLang="it-IT" sz="4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altLang="it-IT" sz="4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altLang="it-IT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altLang="it-IT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altLang="it-IT" sz="4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altLang="it-IT" sz="4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altLang="it-IT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altLang="it-IT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altLang="it-IT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Futuro OCM ortofrutticoli vs PAC 2020</a:t>
            </a:r>
            <a:r>
              <a:rPr lang="it-IT" alt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alt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700" dirty="0" smtClean="0"/>
              <a:t>Dimensioni  medie OP </a:t>
            </a:r>
            <a:r>
              <a:rPr lang="es-ES" sz="2700" dirty="0"/>
              <a:t>in Italia</a:t>
            </a:r>
            <a:br>
              <a:rPr lang="es-ES" sz="2700" dirty="0"/>
            </a:br>
            <a:endParaRPr lang="it-IT" altLang="it-IT" sz="2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2938463"/>
            <a:ext cx="7978775" cy="4119562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it-IT" sz="1600" b="1" u="sng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defRPr/>
            </a:pPr>
            <a:r>
              <a:rPr lang="it-IT" sz="1800" b="1" dirty="0" smtClean="0">
                <a:solidFill>
                  <a:srgbClr val="FF0000"/>
                </a:solidFill>
              </a:rPr>
              <a:t> </a:t>
            </a:r>
          </a:p>
          <a:p>
            <a:pPr marL="384048" lvl="1" indent="-182880" eaLnBrk="1" fontAlgn="auto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it-IT" sz="1600" dirty="0"/>
          </a:p>
          <a:p>
            <a:pPr>
              <a:defRPr/>
            </a:pPr>
            <a:endParaRPr lang="it-IT" sz="1600" dirty="0"/>
          </a:p>
          <a:p>
            <a:pPr>
              <a:defRPr/>
            </a:pPr>
            <a:endParaRPr lang="it-IT" sz="1600" dirty="0"/>
          </a:p>
          <a:p>
            <a:pPr>
              <a:defRPr/>
            </a:pPr>
            <a:endParaRPr lang="it-IT" sz="1600" dirty="0"/>
          </a:p>
          <a:p>
            <a:pPr>
              <a:defRPr/>
            </a:pPr>
            <a:endParaRPr lang="it-IT" sz="1600" dirty="0"/>
          </a:p>
          <a:p>
            <a:pPr>
              <a:defRPr/>
            </a:pPr>
            <a:endParaRPr lang="it-IT" sz="1600" dirty="0"/>
          </a:p>
          <a:p>
            <a:pPr>
              <a:defRPr/>
            </a:pPr>
            <a:endParaRPr lang="it-IT" sz="1600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382061"/>
              </p:ext>
            </p:extLst>
          </p:nvPr>
        </p:nvGraphicFramePr>
        <p:xfrm>
          <a:off x="771525" y="1847674"/>
          <a:ext cx="7353299" cy="4413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2783"/>
                <a:gridCol w="636192"/>
                <a:gridCol w="1593995"/>
                <a:gridCol w="1176372"/>
                <a:gridCol w="366103"/>
                <a:gridCol w="1377768"/>
                <a:gridCol w="1220086"/>
              </a:tblGrid>
              <a:tr h="107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REGIONE </a:t>
                      </a:r>
                      <a:endParaRPr lang="it-I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</a:tr>
              <a:tr h="20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4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400">
                          <a:effectLst/>
                        </a:rPr>
                        <a:t>TOTALE OP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VPC per calcolo FE  2017 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FF0000"/>
                          </a:solidFill>
                          <a:effectLst/>
                        </a:rPr>
                        <a:t>dimensione media</a:t>
                      </a:r>
                      <a:endParaRPr lang="it-IT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totale circoscrizioni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media per circoscrizioni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Il Piemonte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highlight>
                            <a:srgbClr val="FFFF00"/>
                          </a:highlight>
                        </a:rPr>
                        <a:t>10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 200.941.619,43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20.094.161,94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Nord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vert="vert27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 </a:t>
                      </a:r>
                      <a:r>
                        <a:rPr lang="it-IT" sz="1200" dirty="0">
                          <a:effectLst/>
                          <a:highlight>
                            <a:srgbClr val="FFFF00"/>
                          </a:highlight>
                        </a:rPr>
                        <a:t>3.396.482.077,38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  </a:t>
                      </a:r>
                      <a:r>
                        <a:rPr lang="it-IT" sz="1200" dirty="0">
                          <a:effectLst/>
                          <a:highlight>
                            <a:srgbClr val="FFFF00"/>
                          </a:highlight>
                        </a:rPr>
                        <a:t>38.596.387,24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Lombardia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highlight>
                            <a:srgbClr val="FFFF00"/>
                          </a:highlight>
                        </a:rPr>
                        <a:t>20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      486.457.746,44 </a:t>
                      </a:r>
                      <a:endParaRPr lang="it-I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24.322.887,32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P.A. Bolzano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 637.894.385,55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212.631.461,85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P.A.Trento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 325.267.125,25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81.316.781,31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Friuli V.G.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   11.971.014,83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 5.985.507,42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Veneto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highlight>
                            <a:srgbClr val="FFFF00"/>
                          </a:highlight>
                        </a:rPr>
                        <a:t>21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 305.701.295,19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14.557.204,53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Emilia R.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highlight>
                            <a:srgbClr val="FFFF00"/>
                          </a:highlight>
                        </a:rPr>
                        <a:t>28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   1.428.248.890,69 </a:t>
                      </a:r>
                      <a:endParaRPr lang="it-I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51.008.888,95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Toscana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4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   46.130.938,26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11.532.734,57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Centro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vert="vert27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r>
                        <a:rPr lang="it-IT" sz="1200" dirty="0">
                          <a:effectLst/>
                        </a:rPr>
                        <a:t>    534.650.123,21 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    9.061.866,50 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Marche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4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   47.498.744,12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11.874.686,03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Lazio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41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 332.213.778,11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 8.102.775,08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Abruzzo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9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   74.821.806,05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 8.313.534,01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Molise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   33.984.856,67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33.984.856,67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Campania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30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 471.020.265,64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15.700.675,52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Sud e Isole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vert="vert27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 </a:t>
                      </a:r>
                      <a:r>
                        <a:rPr lang="it-IT" sz="1200" dirty="0">
                          <a:effectLst/>
                        </a:rPr>
                        <a:t>1.698.420.953,50 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  10.419.760,45 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Puglia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33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      274.387.364,02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 8.314.768,61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Basilicata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10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 138.613.920,90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13.861.392,09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Calabria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21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 184.106.542,03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 8.766.978,19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Sicilia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62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 597.061.039,04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 9.630.016,76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Sardegna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7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   33.231.821,87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    4.747.403,12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310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   </a:t>
                      </a:r>
                      <a:r>
                        <a:rPr lang="it-IT" sz="600">
                          <a:effectLst/>
                          <a:highlight>
                            <a:srgbClr val="FFFF00"/>
                          </a:highlight>
                        </a:rPr>
                        <a:t>5.629.553.154,09</a:t>
                      </a:r>
                      <a:r>
                        <a:rPr lang="it-IT" sz="600">
                          <a:effectLst/>
                        </a:rPr>
                        <a:t> </a:t>
                      </a:r>
                      <a:endParaRPr lang="it-I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    </a:t>
                      </a:r>
                      <a:r>
                        <a:rPr lang="it-IT" sz="1200" dirty="0">
                          <a:solidFill>
                            <a:srgbClr val="FF0000"/>
                          </a:solidFill>
                          <a:effectLst/>
                        </a:rPr>
                        <a:t>18.159.848,88 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4824" marR="24824" marT="0" marB="0" anchor="ctr"/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924175" y="1700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0667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>
          <a:xfrm>
            <a:off x="360526" y="261850"/>
            <a:ext cx="8629650" cy="960200"/>
          </a:xfrm>
        </p:spPr>
        <p:txBody>
          <a:bodyPr>
            <a:normAutofit fontScale="90000"/>
          </a:bodyPr>
          <a:lstStyle/>
          <a:p>
            <a:pPr marL="176213" indent="6350" eaLnBrk="1" fontAlgn="auto" hangingPunct="1">
              <a:spcAft>
                <a:spcPts val="0"/>
              </a:spcAft>
              <a:defRPr/>
            </a:pPr>
            <a:r>
              <a:rPr lang="it-IT" altLang="it-IT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altLang="it-IT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altLang="it-IT" sz="4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altLang="it-IT" sz="4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altLang="it-IT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altLang="it-IT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altLang="it-IT" sz="4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altLang="it-IT" sz="4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altLang="it-IT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altLang="it-IT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altLang="it-IT" sz="4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altLang="it-IT" sz="4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altLang="it-IT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altLang="it-IT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Bilan </a:t>
            </a:r>
            <a:r>
              <a:rPr lang="fr-FR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général des Fonds opérationnels </a:t>
            </a:r>
            <a:br>
              <a:rPr lang="fr-FR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altLang="it-IT" sz="2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2938463"/>
            <a:ext cx="7978775" cy="4119562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it-IT" sz="1600" b="1" u="sng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defRPr/>
            </a:pPr>
            <a:r>
              <a:rPr lang="it-IT" sz="1800" b="1" dirty="0" smtClean="0">
                <a:solidFill>
                  <a:srgbClr val="FF0000"/>
                </a:solidFill>
              </a:rPr>
              <a:t> </a:t>
            </a:r>
          </a:p>
          <a:p>
            <a:pPr marL="384048" lvl="1" indent="-182880" eaLnBrk="1" fontAlgn="auto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it-IT" sz="1600" dirty="0"/>
          </a:p>
          <a:p>
            <a:pPr>
              <a:defRPr/>
            </a:pPr>
            <a:endParaRPr lang="it-IT" sz="1600" dirty="0"/>
          </a:p>
          <a:p>
            <a:pPr>
              <a:defRPr/>
            </a:pPr>
            <a:endParaRPr lang="it-IT" sz="1600" dirty="0"/>
          </a:p>
          <a:p>
            <a:pPr>
              <a:defRPr/>
            </a:pPr>
            <a:endParaRPr lang="it-IT" sz="1600" dirty="0"/>
          </a:p>
          <a:p>
            <a:pPr>
              <a:defRPr/>
            </a:pPr>
            <a:endParaRPr lang="it-IT" sz="1600" dirty="0"/>
          </a:p>
          <a:p>
            <a:pPr>
              <a:defRPr/>
            </a:pPr>
            <a:endParaRPr lang="it-IT" sz="1600" dirty="0"/>
          </a:p>
          <a:p>
            <a:pPr>
              <a:defRPr/>
            </a:pPr>
            <a:endParaRPr lang="it-IT" sz="1600" dirty="0"/>
          </a:p>
        </p:txBody>
      </p:sp>
      <p:graphicFrame>
        <p:nvGraphicFramePr>
          <p:cNvPr id="6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655576"/>
              </p:ext>
            </p:extLst>
          </p:nvPr>
        </p:nvGraphicFramePr>
        <p:xfrm>
          <a:off x="939799" y="1772454"/>
          <a:ext cx="6968067" cy="4507003"/>
        </p:xfrm>
        <a:graphic>
          <a:graphicData uri="http://schemas.openxmlformats.org/drawingml/2006/table">
            <a:tbl>
              <a:tblPr/>
              <a:tblGrid>
                <a:gridCol w="3442353"/>
                <a:gridCol w="1214949"/>
                <a:gridCol w="1147451"/>
                <a:gridCol w="1163314"/>
              </a:tblGrid>
              <a:tr h="53319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Espagne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Italie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7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d'OP/AOP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 </a:t>
                      </a:r>
                    </a:p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(227 OP + 26 AOP ) </a:t>
                      </a:r>
                    </a:p>
                    <a:p>
                      <a:pPr algn="ctr" fontAlgn="ctr"/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</a:t>
                      </a:r>
                    </a:p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(568 OP + 7 AOP )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311</a:t>
                      </a:r>
                    </a:p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(297 OP + 14 AOP)</a:t>
                      </a:r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Fonds Opérationnels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478</a:t>
                      </a:r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 </a:t>
                      </a:r>
                    </a:p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(289 PO )  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73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Montant Valeur de la Production Commercialisée (VPC) en K€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2 637 092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7 851 392</a:t>
                      </a:r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5 082 957</a:t>
                      </a:r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8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Aide payée en K€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104 882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231 108 </a:t>
                      </a:r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220 609 </a:t>
                      </a:r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19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Aide/VPC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3,98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2,94</a:t>
                      </a:r>
                      <a:r>
                        <a:rPr lang="fr-F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4,34</a:t>
                      </a:r>
                      <a:r>
                        <a:rPr lang="fr-F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56162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1175" y="1333500"/>
            <a:ext cx="7978775" cy="5103813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it-IT" sz="1600" b="1" u="sng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  <a:defRPr/>
            </a:pPr>
            <a:endParaRPr lang="it-IT" sz="1600" b="1" dirty="0" smtClean="0"/>
          </a:p>
        </p:txBody>
      </p:sp>
      <p:sp>
        <p:nvSpPr>
          <p:cNvPr id="3" name="Rettangolo 2"/>
          <p:cNvSpPr/>
          <p:nvPr/>
        </p:nvSpPr>
        <p:spPr>
          <a:xfrm>
            <a:off x="361949" y="1733549"/>
            <a:ext cx="8334375" cy="5775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75"/>
              </a:spcAft>
            </a:pPr>
            <a:r>
              <a:rPr lang="it-IT" sz="1200" b="1" u="sng" dirty="0" smtClean="0">
                <a:solidFill>
                  <a:srgbClr val="FF0000"/>
                </a:solidFill>
                <a:latin typeface="+mn-lt"/>
              </a:rPr>
              <a:t>Situazione di crisi strutturale </a:t>
            </a:r>
            <a:r>
              <a:rPr lang="it-IT" sz="1200" dirty="0" smtClean="0">
                <a:solidFill>
                  <a:srgbClr val="404040"/>
                </a:solidFill>
                <a:latin typeface="+mn-lt"/>
              </a:rPr>
              <a:t>: nell’ultimo decennio,  le superfici di pesche e nettarine sono aumentate a livello nazionale del 6% ma in Catalogna, del 22%  in Aragona del 19%  , nella Murcia del 3%; impatto in termini di produzione notevole : aumento del + 28% a livello nazionale , + 54% nella Murcia, +45% in Aragona e + 22% in Catalogna. </a:t>
            </a:r>
          </a:p>
          <a:p>
            <a:pPr>
              <a:spcAft>
                <a:spcPts val="1575"/>
              </a:spcAft>
            </a:pPr>
            <a:r>
              <a:rPr lang="it-IT" sz="1200" b="1" u="sng" dirty="0" smtClean="0">
                <a:solidFill>
                  <a:srgbClr val="FF0000"/>
                </a:solidFill>
                <a:latin typeface="+mn-lt"/>
              </a:rPr>
              <a:t>Organizzazione del settore </a:t>
            </a:r>
            <a:r>
              <a:rPr lang="it-IT" sz="1200" dirty="0" smtClean="0">
                <a:solidFill>
                  <a:srgbClr val="404040"/>
                </a:solidFill>
                <a:latin typeface="+mn-lt"/>
              </a:rPr>
              <a:t>:  a fronte di circa 572 OP e 6 AOP riconosciute in ES,  </a:t>
            </a:r>
            <a:r>
              <a:rPr lang="it-IT" sz="1200" b="1" dirty="0" smtClean="0">
                <a:solidFill>
                  <a:srgbClr val="404040"/>
                </a:solidFill>
                <a:latin typeface="+mn-lt"/>
              </a:rPr>
              <a:t>il 67% dell’offerta di frutta estiva è nelle OP </a:t>
            </a:r>
            <a:r>
              <a:rPr lang="it-IT" sz="1200" dirty="0" smtClean="0">
                <a:solidFill>
                  <a:srgbClr val="404040"/>
                </a:solidFill>
                <a:latin typeface="+mn-lt"/>
              </a:rPr>
              <a:t>( per le nettarine sale all’ 80% ) </a:t>
            </a:r>
          </a:p>
          <a:p>
            <a:pPr marL="171450" indent="-171450">
              <a:spcAft>
                <a:spcPts val="1575"/>
              </a:spcAft>
              <a:buFont typeface="Wingdings" panose="05000000000000000000" pitchFamily="2" charset="2"/>
              <a:buChar char="Ø"/>
            </a:pPr>
            <a:r>
              <a:rPr lang="it-IT" sz="1200" dirty="0" smtClean="0">
                <a:solidFill>
                  <a:srgbClr val="404040"/>
                </a:solidFill>
                <a:latin typeface="Calibri"/>
              </a:rPr>
              <a:t>Elevata </a:t>
            </a:r>
            <a:r>
              <a:rPr lang="it-IT" sz="1200" dirty="0">
                <a:solidFill>
                  <a:srgbClr val="404040"/>
                </a:solidFill>
                <a:latin typeface="Calibri"/>
              </a:rPr>
              <a:t>% di aggregazione in OP ma al tempo </a:t>
            </a:r>
            <a:r>
              <a:rPr lang="it-IT" sz="1200" dirty="0" smtClean="0">
                <a:solidFill>
                  <a:srgbClr val="404040"/>
                </a:solidFill>
                <a:latin typeface="Calibri"/>
              </a:rPr>
              <a:t>stesso,  </a:t>
            </a:r>
            <a:r>
              <a:rPr lang="it-IT" sz="1200" dirty="0">
                <a:solidFill>
                  <a:srgbClr val="404040"/>
                </a:solidFill>
                <a:latin typeface="Calibri"/>
              </a:rPr>
              <a:t>«atomizzazione» delle OP : </a:t>
            </a:r>
            <a:r>
              <a:rPr lang="it-IT" sz="1200" b="1" dirty="0">
                <a:solidFill>
                  <a:srgbClr val="404040"/>
                </a:solidFill>
                <a:latin typeface="Calibri"/>
              </a:rPr>
              <a:t>217 OP </a:t>
            </a:r>
            <a:r>
              <a:rPr lang="it-IT" sz="1200" b="1" dirty="0" smtClean="0">
                <a:solidFill>
                  <a:srgbClr val="404040"/>
                </a:solidFill>
                <a:latin typeface="Calibri"/>
              </a:rPr>
              <a:t>operano nel </a:t>
            </a:r>
            <a:r>
              <a:rPr lang="it-IT" sz="1200" b="1" dirty="0">
                <a:solidFill>
                  <a:srgbClr val="404040"/>
                </a:solidFill>
                <a:latin typeface="Calibri"/>
              </a:rPr>
              <a:t>settore frutta estiva e 137 OP </a:t>
            </a:r>
            <a:r>
              <a:rPr lang="it-IT" sz="1200" b="1" dirty="0" smtClean="0">
                <a:solidFill>
                  <a:srgbClr val="404040"/>
                </a:solidFill>
                <a:latin typeface="Calibri"/>
              </a:rPr>
              <a:t>comparto mele </a:t>
            </a:r>
            <a:r>
              <a:rPr lang="it-IT" sz="1200" b="1" dirty="0">
                <a:solidFill>
                  <a:srgbClr val="404040"/>
                </a:solidFill>
                <a:latin typeface="Calibri"/>
              </a:rPr>
              <a:t>e pere.  </a:t>
            </a:r>
          </a:p>
          <a:p>
            <a:pPr marL="171450" indent="-171450">
              <a:spcAft>
                <a:spcPts val="1575"/>
              </a:spcAft>
              <a:buFont typeface="Wingdings" panose="05000000000000000000" pitchFamily="2" charset="2"/>
              <a:buChar char="Ø"/>
            </a:pPr>
            <a:r>
              <a:rPr lang="it-IT" sz="1200" dirty="0" smtClean="0">
                <a:solidFill>
                  <a:srgbClr val="404040"/>
                </a:solidFill>
                <a:latin typeface="+mn-lt"/>
              </a:rPr>
              <a:t>VPC  </a:t>
            </a:r>
            <a:r>
              <a:rPr lang="it-IT" sz="1200" dirty="0">
                <a:solidFill>
                  <a:srgbClr val="404040"/>
                </a:solidFill>
                <a:latin typeface="+mn-lt"/>
              </a:rPr>
              <a:t>medio </a:t>
            </a:r>
            <a:r>
              <a:rPr lang="it-IT" sz="1200" dirty="0" smtClean="0">
                <a:solidFill>
                  <a:srgbClr val="404040"/>
                </a:solidFill>
                <a:latin typeface="+mn-lt"/>
              </a:rPr>
              <a:t>OP  frutta estiva di 3,2 </a:t>
            </a:r>
            <a:r>
              <a:rPr lang="it-IT" sz="1200" dirty="0">
                <a:solidFill>
                  <a:srgbClr val="404040"/>
                </a:solidFill>
                <a:latin typeface="+mn-lt"/>
              </a:rPr>
              <a:t>milioni di euro a fronte di una media nazionale delle OP ortofrutticole di 13,6 milioni di </a:t>
            </a:r>
            <a:r>
              <a:rPr lang="it-IT" sz="1200" dirty="0" smtClean="0">
                <a:solidFill>
                  <a:srgbClr val="404040"/>
                </a:solidFill>
                <a:latin typeface="+mn-lt"/>
              </a:rPr>
              <a:t>euro ; la classe di OP  che operano nella frutta estiva  con  </a:t>
            </a:r>
            <a:r>
              <a:rPr lang="it-IT" sz="1200" b="1" dirty="0" smtClean="0">
                <a:solidFill>
                  <a:srgbClr val="404040"/>
                </a:solidFill>
                <a:latin typeface="+mn-lt"/>
              </a:rPr>
              <a:t>VPC  &lt; 1 milione di euro è del 46% che sale al 60% con VPC compreso tra 1 e 2 milioni.</a:t>
            </a:r>
            <a:r>
              <a:rPr lang="it-IT" sz="1200" dirty="0" smtClean="0">
                <a:solidFill>
                  <a:srgbClr val="404040"/>
                </a:solidFill>
                <a:latin typeface="+mn-lt"/>
              </a:rPr>
              <a:t> </a:t>
            </a:r>
          </a:p>
          <a:p>
            <a:pPr marL="171450" indent="-171450">
              <a:spcAft>
                <a:spcPts val="1575"/>
              </a:spcAft>
              <a:buFont typeface="Wingdings" panose="05000000000000000000" pitchFamily="2" charset="2"/>
              <a:buChar char="Ø"/>
            </a:pPr>
            <a:r>
              <a:rPr lang="it-IT" sz="1200" dirty="0" smtClean="0">
                <a:solidFill>
                  <a:srgbClr val="404040"/>
                </a:solidFill>
                <a:latin typeface="+mn-lt"/>
              </a:rPr>
              <a:t>Pratica della </a:t>
            </a:r>
            <a:r>
              <a:rPr lang="it-IT" sz="1200" b="1" dirty="0" smtClean="0">
                <a:solidFill>
                  <a:srgbClr val="404040"/>
                </a:solidFill>
                <a:latin typeface="+mn-lt"/>
              </a:rPr>
              <a:t>«</a:t>
            </a:r>
            <a:r>
              <a:rPr lang="it-IT" sz="1200" b="1" dirty="0" err="1" smtClean="0">
                <a:solidFill>
                  <a:srgbClr val="404040"/>
                </a:solidFill>
                <a:latin typeface="+mn-lt"/>
              </a:rPr>
              <a:t>ventas</a:t>
            </a:r>
            <a:r>
              <a:rPr lang="it-IT" sz="1200" b="1" dirty="0" smtClean="0">
                <a:solidFill>
                  <a:srgbClr val="404040"/>
                </a:solidFill>
                <a:latin typeface="+mn-lt"/>
              </a:rPr>
              <a:t> a </a:t>
            </a:r>
            <a:r>
              <a:rPr lang="it-IT" sz="1200" b="1" dirty="0" err="1" smtClean="0">
                <a:solidFill>
                  <a:srgbClr val="404040"/>
                </a:solidFill>
                <a:latin typeface="+mn-lt"/>
              </a:rPr>
              <a:t>resultas</a:t>
            </a:r>
            <a:r>
              <a:rPr lang="it-IT" sz="1200" b="1" dirty="0" smtClean="0">
                <a:solidFill>
                  <a:srgbClr val="404040"/>
                </a:solidFill>
                <a:latin typeface="+mn-lt"/>
              </a:rPr>
              <a:t>»  </a:t>
            </a:r>
            <a:r>
              <a:rPr lang="it-IT" sz="1200" dirty="0" smtClean="0">
                <a:solidFill>
                  <a:srgbClr val="404040"/>
                </a:solidFill>
                <a:latin typeface="+mn-lt"/>
              </a:rPr>
              <a:t> diffusa  ; insufficiente utilizzo  delle possibilità offerte dalla OCM : </a:t>
            </a:r>
            <a:r>
              <a:rPr lang="it-IT" sz="1200" b="1" dirty="0" smtClean="0">
                <a:solidFill>
                  <a:srgbClr val="404040"/>
                </a:solidFill>
                <a:latin typeface="+mn-lt"/>
              </a:rPr>
              <a:t>3,5% di aiuto effettivo</a:t>
            </a:r>
            <a:r>
              <a:rPr lang="it-IT" sz="1200" dirty="0" smtClean="0">
                <a:solidFill>
                  <a:srgbClr val="404040"/>
                </a:solidFill>
                <a:latin typeface="+mn-lt"/>
              </a:rPr>
              <a:t> vs  potenzialità 4,1% - 4,6%  </a:t>
            </a:r>
          </a:p>
          <a:p>
            <a:pPr>
              <a:spcAft>
                <a:spcPts val="1575"/>
              </a:spcAft>
            </a:pPr>
            <a:r>
              <a:rPr lang="it-IT" sz="1200" dirty="0" smtClean="0">
                <a:solidFill>
                  <a:srgbClr val="404040"/>
                </a:solidFill>
                <a:latin typeface="+mn-lt"/>
              </a:rPr>
              <a:t>Azioni da realizzare per organizzare meglio il settore : </a:t>
            </a:r>
          </a:p>
          <a:p>
            <a:pPr>
              <a:spcAft>
                <a:spcPts val="1575"/>
              </a:spcAft>
            </a:pPr>
            <a:r>
              <a:rPr lang="it-IT" sz="1600" b="1" dirty="0" smtClean="0">
                <a:solidFill>
                  <a:srgbClr val="404040"/>
                </a:solidFill>
                <a:latin typeface="+mn-lt"/>
              </a:rPr>
              <a:t>Aumento minimi riconoscimento OP</a:t>
            </a:r>
            <a:r>
              <a:rPr lang="it-IT" sz="1600" dirty="0" smtClean="0">
                <a:solidFill>
                  <a:srgbClr val="404040"/>
                </a:solidFill>
                <a:latin typeface="+mn-lt"/>
              </a:rPr>
              <a:t>, invariati dal 1997  +  promozione di una o più </a:t>
            </a:r>
            <a:r>
              <a:rPr lang="it-IT" sz="1600" b="1" dirty="0" smtClean="0">
                <a:solidFill>
                  <a:srgbClr val="404040"/>
                </a:solidFill>
                <a:latin typeface="+mn-lt"/>
              </a:rPr>
              <a:t>AOP di carattere </a:t>
            </a:r>
            <a:r>
              <a:rPr lang="it-IT" sz="1600" b="1" dirty="0" err="1" smtClean="0">
                <a:solidFill>
                  <a:srgbClr val="404040"/>
                </a:solidFill>
                <a:latin typeface="+mn-lt"/>
              </a:rPr>
              <a:t>supra-autonomico</a:t>
            </a:r>
            <a:r>
              <a:rPr lang="it-IT" sz="1600" b="1" dirty="0" smtClean="0">
                <a:solidFill>
                  <a:srgbClr val="404040"/>
                </a:solidFill>
                <a:latin typeface="+mn-lt"/>
              </a:rPr>
              <a:t>, costituzione Organismo Interprofessionale di prodotto   </a:t>
            </a:r>
          </a:p>
          <a:p>
            <a:pPr>
              <a:spcAft>
                <a:spcPts val="1575"/>
              </a:spcAft>
            </a:pPr>
            <a:endParaRPr lang="it-IT" sz="1200" dirty="0" smtClean="0">
              <a:solidFill>
                <a:srgbClr val="404040"/>
              </a:solidFill>
              <a:latin typeface="+mn-lt"/>
            </a:endParaRPr>
          </a:p>
          <a:p>
            <a:pPr>
              <a:spcAft>
                <a:spcPts val="1575"/>
              </a:spcAft>
            </a:pPr>
            <a:r>
              <a:rPr lang="it-IT" sz="1200" dirty="0" smtClean="0">
                <a:solidFill>
                  <a:srgbClr val="404040"/>
                </a:solidFill>
                <a:latin typeface="+mn-lt"/>
              </a:rPr>
              <a:t> </a:t>
            </a:r>
          </a:p>
          <a:p>
            <a:pPr>
              <a:spcAft>
                <a:spcPts val="1575"/>
              </a:spcAft>
            </a:pPr>
            <a:r>
              <a:rPr lang="it-IT" sz="1200" dirty="0" smtClean="0">
                <a:solidFill>
                  <a:srgbClr val="404040"/>
                </a:solidFill>
                <a:latin typeface="+mn-lt"/>
              </a:rPr>
              <a:t>  </a:t>
            </a:r>
          </a:p>
          <a:p>
            <a:pPr>
              <a:spcAft>
                <a:spcPts val="1575"/>
              </a:spcAft>
            </a:pPr>
            <a:r>
              <a:rPr lang="it-IT" sz="1200" dirty="0" smtClean="0">
                <a:solidFill>
                  <a:srgbClr val="404040"/>
                </a:solidFill>
                <a:latin typeface="+mn-lt"/>
              </a:rPr>
              <a:t> </a:t>
            </a:r>
            <a:endParaRPr lang="it-IT" sz="1200" b="1" dirty="0">
              <a:solidFill>
                <a:srgbClr val="404040"/>
              </a:solidFill>
              <a:latin typeface="+mn-lt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428625" y="542925"/>
            <a:ext cx="8629650" cy="1152525"/>
          </a:xfrm>
        </p:spPr>
        <p:txBody>
          <a:bodyPr>
            <a:normAutofit/>
          </a:bodyPr>
          <a:lstStyle/>
          <a:p>
            <a:pPr marL="176213" indent="6350" eaLnBrk="1" fontAlgn="auto" hangingPunct="1">
              <a:spcAft>
                <a:spcPts val="0"/>
              </a:spcAft>
              <a:defRPr/>
            </a:pPr>
            <a:r>
              <a:rPr lang="it-IT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Piano strategico ES  </a:t>
            </a:r>
            <a:br>
              <a:rPr lang="it-IT" altLang="it-IT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altLang="it-IT" sz="2400" dirty="0" smtClean="0"/>
              <a:t>Piano </a:t>
            </a:r>
            <a:r>
              <a:rPr lang="it-IT" altLang="it-IT" sz="2400" dirty="0"/>
              <a:t>per il miglioramento del settore della frutta </a:t>
            </a:r>
            <a:r>
              <a:rPr lang="it-IT" altLang="it-IT" sz="2400" dirty="0" smtClean="0"/>
              <a:t>(</a:t>
            </a:r>
            <a:r>
              <a:rPr lang="it-IT" altLang="it-IT" sz="2400" dirty="0"/>
              <a:t>MAPAMA</a:t>
            </a:r>
            <a:r>
              <a:rPr lang="it-IT" altLang="it-IT" sz="2400" dirty="0" smtClean="0"/>
              <a:t>)</a:t>
            </a:r>
            <a:endParaRPr lang="it-IT" altLang="it-IT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21792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G COMM_Powerpoint_Template-E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G COMM_Powerpoint_Template-E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Cornice</Template>
  <TotalTime>5473</TotalTime>
  <Words>466</Words>
  <Application>Microsoft Office PowerPoint</Application>
  <PresentationFormat>Presentazione su schermo (4:3)</PresentationFormat>
  <Paragraphs>169</Paragraphs>
  <Slides>6</Slides>
  <Notes>5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Impact</vt:lpstr>
      <vt:lpstr>Times New Roman</vt:lpstr>
      <vt:lpstr>Verdana</vt:lpstr>
      <vt:lpstr>Wingdings</vt:lpstr>
      <vt:lpstr>Retrospettivo</vt:lpstr>
      <vt:lpstr>Futuro OCM ortofrutticoli vs PAC 2020 SPESE FEAGA - esercizio finanziario 2017    Ripartizione tra Paesi aiuti UE fondi di esercizio  </vt:lpstr>
      <vt:lpstr>Livello di aggregazione nei Paesi UE </vt:lpstr>
      <vt:lpstr>Numero OP AOP  Principali Paesi Produttori UE-28 (2015) </vt:lpstr>
      <vt:lpstr>       Futuro OCM ortofrutticoli vs PAC 2020 Dimensioni  medie OP in Italia </vt:lpstr>
      <vt:lpstr>       Bilan général des Fonds opérationnels  </vt:lpstr>
      <vt:lpstr>Piano strategico ES   Piano per il miglioramento del settore della frutta (MAPAMA)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comunicazione</dc:title>
  <dc:creator>Alina Fiordellisi</dc:creator>
  <cp:lastModifiedBy>Emanuela Negri</cp:lastModifiedBy>
  <cp:revision>369</cp:revision>
  <cp:lastPrinted>2018-03-28T13:47:29Z</cp:lastPrinted>
  <dcterms:created xsi:type="dcterms:W3CDTF">2013-12-10T16:03:25Z</dcterms:created>
  <dcterms:modified xsi:type="dcterms:W3CDTF">2018-05-10T07:51:48Z</dcterms:modified>
</cp:coreProperties>
</file>