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1" r:id="rId3"/>
    <p:sldMasterId id="2147483691" r:id="rId4"/>
    <p:sldMasterId id="2147483703" r:id="rId5"/>
  </p:sldMasterIdLst>
  <p:notesMasterIdLst>
    <p:notesMasterId r:id="rId21"/>
  </p:notesMasterIdLst>
  <p:handoutMasterIdLst>
    <p:handoutMasterId r:id="rId22"/>
  </p:handoutMasterIdLst>
  <p:sldIdLst>
    <p:sldId id="372" r:id="rId6"/>
    <p:sldId id="412" r:id="rId7"/>
    <p:sldId id="407" r:id="rId8"/>
    <p:sldId id="408" r:id="rId9"/>
    <p:sldId id="322" r:id="rId10"/>
    <p:sldId id="319" r:id="rId11"/>
    <p:sldId id="416" r:id="rId12"/>
    <p:sldId id="422" r:id="rId13"/>
    <p:sldId id="417" r:id="rId14"/>
    <p:sldId id="421" r:id="rId15"/>
    <p:sldId id="331" r:id="rId16"/>
    <p:sldId id="330" r:id="rId17"/>
    <p:sldId id="431" r:id="rId18"/>
    <p:sldId id="424" r:id="rId19"/>
    <p:sldId id="286" r:id="rId20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03AAE022-15AD-41CD-BC84-93B5638CB650}">
          <p14:sldIdLst>
            <p14:sldId id="372"/>
            <p14:sldId id="412"/>
            <p14:sldId id="407"/>
            <p14:sldId id="408"/>
            <p14:sldId id="322"/>
            <p14:sldId id="319"/>
            <p14:sldId id="416"/>
            <p14:sldId id="422"/>
            <p14:sldId id="417"/>
          </p14:sldIdLst>
        </p14:section>
        <p14:section name="Sezione senza titolo" id="{B9D7DEEB-E0C9-4A5B-8F8B-56CEAF5A5C30}">
          <p14:sldIdLst>
            <p14:sldId id="421"/>
            <p14:sldId id="331"/>
            <p14:sldId id="330"/>
            <p14:sldId id="431"/>
            <p14:sldId id="424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2" autoAdjust="0"/>
    <p:restoredTop sz="85924" autoAdjust="0"/>
  </p:normalViewPr>
  <p:slideViewPr>
    <p:cSldViewPr>
      <p:cViewPr varScale="1">
        <p:scale>
          <a:sx n="68" d="100"/>
          <a:sy n="68" d="100"/>
        </p:scale>
        <p:origin x="13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05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8C6F5-DB63-4781-8956-D9C15D46888B}" type="datetimeFigureOut">
              <a:rPr lang="it-IT" smtClean="0"/>
              <a:t>08/05/2018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2A116-3139-4A87-AA1F-782F4E061FC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7575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6C9CA-9EBD-4F08-9BAF-A51BA45FFA6A}" type="datetimeFigureOut">
              <a:rPr lang="it-IT" smtClean="0"/>
              <a:t>08/05/2018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9A424-1128-4FC1-9366-080194095C0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659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A424-1128-4FC1-9366-080194095C01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968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5"/>
          <p:cNvSpPr>
            <a:spLocks noGrp="1"/>
          </p:cNvSpPr>
          <p:nvPr>
            <p:ph type="title"/>
          </p:nvPr>
        </p:nvSpPr>
        <p:spPr>
          <a:xfrm>
            <a:off x="2497666" y="1780913"/>
            <a:ext cx="6077374" cy="1143000"/>
          </a:xfrm>
        </p:spPr>
        <p:txBody>
          <a:bodyPr>
            <a:noAutofit/>
          </a:bodyPr>
          <a:lstStyle>
            <a:lvl1pPr algn="l">
              <a:defRPr sz="4000" b="1" i="0">
                <a:solidFill>
                  <a:srgbClr val="4F5150"/>
                </a:solidFill>
                <a:latin typeface="Tahoma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2" name="Segnaposto testo 9"/>
          <p:cNvSpPr>
            <a:spLocks noGrp="1"/>
          </p:cNvSpPr>
          <p:nvPr>
            <p:ph type="body" sz="quarter" idx="11"/>
          </p:nvPr>
        </p:nvSpPr>
        <p:spPr>
          <a:xfrm>
            <a:off x="2497666" y="3073721"/>
            <a:ext cx="6218238" cy="97563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rgbClr val="4F5150"/>
                </a:solidFill>
              </a:defRPr>
            </a:lvl1pPr>
            <a:lvl2pPr marL="457200" indent="0">
              <a:buFontTx/>
              <a:buNone/>
              <a:defRPr>
                <a:solidFill>
                  <a:srgbClr val="4F5150"/>
                </a:solidFill>
              </a:defRPr>
            </a:lvl2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3" name="Segnaposto testo 9"/>
          <p:cNvSpPr>
            <a:spLocks noGrp="1"/>
          </p:cNvSpPr>
          <p:nvPr>
            <p:ph type="body" sz="quarter" idx="12"/>
          </p:nvPr>
        </p:nvSpPr>
        <p:spPr>
          <a:xfrm>
            <a:off x="2497666" y="4197511"/>
            <a:ext cx="6218238" cy="975636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600">
                <a:solidFill>
                  <a:srgbClr val="4F5150"/>
                </a:solidFill>
              </a:defRPr>
            </a:lvl1pPr>
            <a:lvl2pPr marL="457200" indent="0">
              <a:buFontTx/>
              <a:buNone/>
              <a:defRPr>
                <a:solidFill>
                  <a:srgbClr val="4F5150"/>
                </a:solidFill>
              </a:defRPr>
            </a:lvl2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pic>
        <p:nvPicPr>
          <p:cNvPr id="2" name="Immagine 1" descr="PSR 2014-2020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77"/>
            <a:ext cx="9144000" cy="68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7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5"/>
          <p:cNvSpPr>
            <a:spLocks noGrp="1"/>
          </p:cNvSpPr>
          <p:nvPr>
            <p:ph type="title"/>
          </p:nvPr>
        </p:nvSpPr>
        <p:spPr>
          <a:xfrm>
            <a:off x="2497666" y="1780913"/>
            <a:ext cx="6077374" cy="1143000"/>
          </a:xfrm>
        </p:spPr>
        <p:txBody>
          <a:bodyPr>
            <a:noAutofit/>
          </a:bodyPr>
          <a:lstStyle>
            <a:lvl1pPr algn="l">
              <a:defRPr sz="4000" b="1" i="0">
                <a:solidFill>
                  <a:srgbClr val="4F5150"/>
                </a:solidFill>
                <a:latin typeface="Tahoma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2" name="Segnaposto testo 9"/>
          <p:cNvSpPr>
            <a:spLocks noGrp="1"/>
          </p:cNvSpPr>
          <p:nvPr>
            <p:ph type="body" sz="quarter" idx="11"/>
          </p:nvPr>
        </p:nvSpPr>
        <p:spPr>
          <a:xfrm>
            <a:off x="2497666" y="3073721"/>
            <a:ext cx="6218238" cy="97563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rgbClr val="4F5150"/>
                </a:solidFill>
              </a:defRPr>
            </a:lvl1pPr>
            <a:lvl2pPr marL="457200" indent="0">
              <a:buFontTx/>
              <a:buNone/>
              <a:defRPr>
                <a:solidFill>
                  <a:srgbClr val="4F5150"/>
                </a:solidFill>
              </a:defRPr>
            </a:lvl2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3" name="Segnaposto testo 9"/>
          <p:cNvSpPr>
            <a:spLocks noGrp="1"/>
          </p:cNvSpPr>
          <p:nvPr>
            <p:ph type="body" sz="quarter" idx="12"/>
          </p:nvPr>
        </p:nvSpPr>
        <p:spPr>
          <a:xfrm>
            <a:off x="2497666" y="4197511"/>
            <a:ext cx="6218238" cy="975636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600">
                <a:solidFill>
                  <a:srgbClr val="4F5150"/>
                </a:solidFill>
              </a:defRPr>
            </a:lvl1pPr>
            <a:lvl2pPr marL="457200" indent="0">
              <a:buFontTx/>
              <a:buNone/>
              <a:defRPr>
                <a:solidFill>
                  <a:srgbClr val="4F5150"/>
                </a:solidFill>
              </a:defRPr>
            </a:lvl2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pic>
        <p:nvPicPr>
          <p:cNvPr id="2" name="Immagine 1" descr="PSR 2014-2020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77"/>
            <a:ext cx="9144000" cy="68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67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69078"/>
            <a:ext cx="8229600" cy="719076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880226"/>
            <a:ext cx="8229600" cy="324593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Tahoma"/>
                <a:cs typeface="Calibri (Corpo)"/>
              </a:defRPr>
            </a:lvl1pPr>
            <a:lvl2pPr>
              <a:defRPr sz="2000">
                <a:latin typeface="Tahoma"/>
                <a:cs typeface="Calibri (Corpo)"/>
              </a:defRPr>
            </a:lvl2pPr>
            <a:lvl3pPr>
              <a:defRPr sz="1200">
                <a:latin typeface="Tahoma"/>
                <a:cs typeface="Calibri (Corpo)"/>
              </a:defRPr>
            </a:lvl3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0"/>
          </p:nvPr>
        </p:nvSpPr>
        <p:spPr>
          <a:xfrm>
            <a:off x="8468827" y="5600625"/>
            <a:ext cx="457200" cy="483620"/>
          </a:xfrm>
          <a:prstGeom prst="rect">
            <a:avLst/>
          </a:prstGeom>
        </p:spPr>
        <p:txBody>
          <a:bodyPr/>
          <a:lstStyle/>
          <a:p>
            <a:fld id="{18B6D4D7-B8CE-43F3-99F6-F989D92C17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23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 baseline="0">
                <a:latin typeface="Tahoma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>
          <a:xfrm>
            <a:off x="8468827" y="5600625"/>
            <a:ext cx="457200" cy="483620"/>
          </a:xfrm>
          <a:prstGeom prst="rect">
            <a:avLst/>
          </a:prstGeom>
        </p:spPr>
        <p:txBody>
          <a:bodyPr/>
          <a:lstStyle/>
          <a:p>
            <a:fld id="{18B6D4D7-B8CE-43F3-99F6-F989D92C17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06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02239"/>
            <a:ext cx="4038600" cy="422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322414"/>
            <a:ext cx="4038600" cy="58037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numero diapositiva 4"/>
          <p:cNvSpPr txBox="1">
            <a:spLocks/>
          </p:cNvSpPr>
          <p:nvPr/>
        </p:nvSpPr>
        <p:spPr>
          <a:xfrm>
            <a:off x="8468827" y="5600625"/>
            <a:ext cx="457200" cy="4836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C35A53-AC66-5941-A711-2BAAA3DDA28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64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46615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3105916"/>
            <a:ext cx="4040188" cy="3020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0"/>
          </p:nvPr>
        </p:nvSpPr>
        <p:spPr>
          <a:xfrm>
            <a:off x="8468827" y="5600625"/>
            <a:ext cx="457200" cy="483620"/>
          </a:xfrm>
          <a:prstGeom prst="rect">
            <a:avLst/>
          </a:prstGeom>
        </p:spPr>
        <p:txBody>
          <a:bodyPr/>
          <a:lstStyle/>
          <a:p>
            <a:fld id="{18B6D4D7-B8CE-43F3-99F6-F989D92C17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357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961935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4" name="Segnaposto numero diapositiva 4"/>
          <p:cNvSpPr txBox="1">
            <a:spLocks/>
          </p:cNvSpPr>
          <p:nvPr/>
        </p:nvSpPr>
        <p:spPr>
          <a:xfrm>
            <a:off x="8468827" y="5600625"/>
            <a:ext cx="457200" cy="4836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C35A53-AC66-5941-A711-2BAAA3DDA28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9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4"/>
          <p:cNvSpPr>
            <a:spLocks noGrp="1"/>
          </p:cNvSpPr>
          <p:nvPr>
            <p:ph type="sldNum" sz="quarter" idx="10"/>
          </p:nvPr>
        </p:nvSpPr>
        <p:spPr>
          <a:xfrm>
            <a:off x="8468827" y="5600625"/>
            <a:ext cx="457200" cy="483620"/>
          </a:xfrm>
          <a:prstGeom prst="rect">
            <a:avLst/>
          </a:prstGeom>
        </p:spPr>
        <p:txBody>
          <a:bodyPr/>
          <a:lstStyle/>
          <a:p>
            <a:fld id="{18B6D4D7-B8CE-43F3-99F6-F989D92C17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078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4" y="1831381"/>
            <a:ext cx="3008313" cy="1162050"/>
          </a:xfrm>
        </p:spPr>
        <p:txBody>
          <a:bodyPr anchor="b"/>
          <a:lstStyle>
            <a:lvl1pPr algn="l">
              <a:defRPr sz="2000" b="1">
                <a:latin typeface="Tahoma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4" y="3095167"/>
            <a:ext cx="3008313" cy="30309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0"/>
          </p:nvPr>
        </p:nvSpPr>
        <p:spPr>
          <a:xfrm>
            <a:off x="8468827" y="5600625"/>
            <a:ext cx="457200" cy="483620"/>
          </a:xfrm>
          <a:prstGeom prst="rect">
            <a:avLst/>
          </a:prstGeom>
        </p:spPr>
        <p:txBody>
          <a:bodyPr/>
          <a:lstStyle/>
          <a:p>
            <a:fld id="{18B6D4D7-B8CE-43F3-99F6-F989D92C17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022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Tahoma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0"/>
          </p:nvPr>
        </p:nvSpPr>
        <p:spPr>
          <a:xfrm>
            <a:off x="8468827" y="5600625"/>
            <a:ext cx="457200" cy="483620"/>
          </a:xfrm>
          <a:prstGeom prst="rect">
            <a:avLst/>
          </a:prstGeom>
        </p:spPr>
        <p:txBody>
          <a:bodyPr/>
          <a:lstStyle/>
          <a:p>
            <a:fld id="{18B6D4D7-B8CE-43F3-99F6-F989D92C17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94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5"/>
          <p:cNvSpPr>
            <a:spLocks noGrp="1"/>
          </p:cNvSpPr>
          <p:nvPr>
            <p:ph type="title"/>
          </p:nvPr>
        </p:nvSpPr>
        <p:spPr>
          <a:xfrm>
            <a:off x="2497666" y="1780913"/>
            <a:ext cx="6077374" cy="1143000"/>
          </a:xfrm>
        </p:spPr>
        <p:txBody>
          <a:bodyPr>
            <a:noAutofit/>
          </a:bodyPr>
          <a:lstStyle>
            <a:lvl1pPr algn="l">
              <a:defRPr sz="4000" b="1" i="0">
                <a:solidFill>
                  <a:srgbClr val="4F5150"/>
                </a:solidFill>
                <a:latin typeface="Tahoma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2" name="Segnaposto testo 9"/>
          <p:cNvSpPr>
            <a:spLocks noGrp="1"/>
          </p:cNvSpPr>
          <p:nvPr>
            <p:ph type="body" sz="quarter" idx="11"/>
          </p:nvPr>
        </p:nvSpPr>
        <p:spPr>
          <a:xfrm>
            <a:off x="2497666" y="3073721"/>
            <a:ext cx="6218238" cy="97563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rgbClr val="4F5150"/>
                </a:solidFill>
              </a:defRPr>
            </a:lvl1pPr>
            <a:lvl2pPr marL="457200" indent="0">
              <a:buFontTx/>
              <a:buNone/>
              <a:defRPr>
                <a:solidFill>
                  <a:srgbClr val="4F5150"/>
                </a:solidFill>
              </a:defRPr>
            </a:lvl2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3" name="Segnaposto testo 9"/>
          <p:cNvSpPr>
            <a:spLocks noGrp="1"/>
          </p:cNvSpPr>
          <p:nvPr>
            <p:ph type="body" sz="quarter" idx="12"/>
          </p:nvPr>
        </p:nvSpPr>
        <p:spPr>
          <a:xfrm>
            <a:off x="2497666" y="4197511"/>
            <a:ext cx="6218238" cy="975636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600">
                <a:solidFill>
                  <a:srgbClr val="4F5150"/>
                </a:solidFill>
              </a:defRPr>
            </a:lvl1pPr>
            <a:lvl2pPr marL="457200" indent="0">
              <a:buFontTx/>
              <a:buNone/>
              <a:defRPr>
                <a:solidFill>
                  <a:srgbClr val="4F5150"/>
                </a:solidFill>
              </a:defRPr>
            </a:lvl2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pic>
        <p:nvPicPr>
          <p:cNvPr id="2" name="Immagine 1" descr="PSR 2014-2020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77"/>
            <a:ext cx="9144000" cy="68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5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69078"/>
            <a:ext cx="8229600" cy="719076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880226"/>
            <a:ext cx="8229600" cy="324593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Tahoma"/>
                <a:cs typeface="Calibri (Corpo)"/>
              </a:defRPr>
            </a:lvl1pPr>
            <a:lvl2pPr>
              <a:defRPr sz="2000">
                <a:latin typeface="Tahoma"/>
                <a:cs typeface="Calibri (Corpo)"/>
              </a:defRPr>
            </a:lvl2pPr>
            <a:lvl3pPr>
              <a:defRPr sz="1200">
                <a:latin typeface="Tahoma"/>
                <a:cs typeface="Calibri (Corpo)"/>
              </a:defRPr>
            </a:lvl3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0"/>
          </p:nvPr>
        </p:nvSpPr>
        <p:spPr>
          <a:xfrm>
            <a:off x="8468827" y="5600625"/>
            <a:ext cx="457200" cy="483620"/>
          </a:xfrm>
          <a:prstGeom prst="rect">
            <a:avLst/>
          </a:prstGeom>
        </p:spPr>
        <p:txBody>
          <a:bodyPr/>
          <a:lstStyle/>
          <a:p>
            <a:fld id="{18B6D4D7-B8CE-43F3-99F6-F989D92C171D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212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69078"/>
            <a:ext cx="8229600" cy="719076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880226"/>
            <a:ext cx="8229600" cy="324593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Tahoma"/>
                <a:cs typeface="Calibri (Corpo)"/>
              </a:defRPr>
            </a:lvl1pPr>
            <a:lvl2pPr>
              <a:defRPr sz="2000">
                <a:latin typeface="Tahoma"/>
                <a:cs typeface="Calibri (Corpo)"/>
              </a:defRPr>
            </a:lvl2pPr>
            <a:lvl3pPr>
              <a:defRPr sz="1200">
                <a:latin typeface="Tahoma"/>
                <a:cs typeface="Calibri (Corpo)"/>
              </a:defRPr>
            </a:lvl3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0"/>
          </p:nvPr>
        </p:nvSpPr>
        <p:spPr>
          <a:xfrm>
            <a:off x="8468827" y="5600625"/>
            <a:ext cx="457200" cy="483620"/>
          </a:xfrm>
          <a:prstGeom prst="rect">
            <a:avLst/>
          </a:prstGeom>
        </p:spPr>
        <p:txBody>
          <a:bodyPr/>
          <a:lstStyle/>
          <a:p>
            <a:fld id="{18B6D4D7-B8CE-43F3-99F6-F989D92C17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41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 baseline="0">
                <a:latin typeface="Tahoma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>
          <a:xfrm>
            <a:off x="8468827" y="5600625"/>
            <a:ext cx="457200" cy="483620"/>
          </a:xfrm>
          <a:prstGeom prst="rect">
            <a:avLst/>
          </a:prstGeom>
        </p:spPr>
        <p:txBody>
          <a:bodyPr/>
          <a:lstStyle/>
          <a:p>
            <a:fld id="{18B6D4D7-B8CE-43F3-99F6-F989D92C17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266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02239"/>
            <a:ext cx="4038600" cy="422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322414"/>
            <a:ext cx="4038600" cy="58037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numero diapositiva 4"/>
          <p:cNvSpPr txBox="1">
            <a:spLocks/>
          </p:cNvSpPr>
          <p:nvPr/>
        </p:nvSpPr>
        <p:spPr>
          <a:xfrm>
            <a:off x="8468827" y="5600625"/>
            <a:ext cx="457200" cy="4836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C35A53-AC66-5941-A711-2BAAA3DDA28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49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46615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3105916"/>
            <a:ext cx="4040188" cy="3020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0"/>
          </p:nvPr>
        </p:nvSpPr>
        <p:spPr>
          <a:xfrm>
            <a:off x="8468827" y="5600625"/>
            <a:ext cx="457200" cy="483620"/>
          </a:xfrm>
          <a:prstGeom prst="rect">
            <a:avLst/>
          </a:prstGeom>
        </p:spPr>
        <p:txBody>
          <a:bodyPr/>
          <a:lstStyle/>
          <a:p>
            <a:fld id="{18B6D4D7-B8CE-43F3-99F6-F989D92C17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99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961935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4" name="Segnaposto numero diapositiva 4"/>
          <p:cNvSpPr txBox="1">
            <a:spLocks/>
          </p:cNvSpPr>
          <p:nvPr/>
        </p:nvSpPr>
        <p:spPr>
          <a:xfrm>
            <a:off x="8468827" y="5600625"/>
            <a:ext cx="457200" cy="4836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C35A53-AC66-5941-A711-2BAAA3DDA28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17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4"/>
          <p:cNvSpPr>
            <a:spLocks noGrp="1"/>
          </p:cNvSpPr>
          <p:nvPr>
            <p:ph type="sldNum" sz="quarter" idx="10"/>
          </p:nvPr>
        </p:nvSpPr>
        <p:spPr>
          <a:xfrm>
            <a:off x="8468827" y="5600625"/>
            <a:ext cx="457200" cy="483620"/>
          </a:xfrm>
          <a:prstGeom prst="rect">
            <a:avLst/>
          </a:prstGeom>
        </p:spPr>
        <p:txBody>
          <a:bodyPr/>
          <a:lstStyle/>
          <a:p>
            <a:fld id="{18B6D4D7-B8CE-43F3-99F6-F989D92C17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51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4" y="1831381"/>
            <a:ext cx="3008313" cy="1162050"/>
          </a:xfrm>
        </p:spPr>
        <p:txBody>
          <a:bodyPr anchor="b"/>
          <a:lstStyle>
            <a:lvl1pPr algn="l">
              <a:defRPr sz="2000" b="1">
                <a:latin typeface="Tahoma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4" y="3095167"/>
            <a:ext cx="3008313" cy="30309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0"/>
          </p:nvPr>
        </p:nvSpPr>
        <p:spPr>
          <a:xfrm>
            <a:off x="8468827" y="5600625"/>
            <a:ext cx="457200" cy="483620"/>
          </a:xfrm>
          <a:prstGeom prst="rect">
            <a:avLst/>
          </a:prstGeom>
        </p:spPr>
        <p:txBody>
          <a:bodyPr/>
          <a:lstStyle/>
          <a:p>
            <a:fld id="{18B6D4D7-B8CE-43F3-99F6-F989D92C17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15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Tahoma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0"/>
          </p:nvPr>
        </p:nvSpPr>
        <p:spPr>
          <a:xfrm>
            <a:off x="8468827" y="5600625"/>
            <a:ext cx="457200" cy="483620"/>
          </a:xfrm>
          <a:prstGeom prst="rect">
            <a:avLst/>
          </a:prstGeom>
        </p:spPr>
        <p:txBody>
          <a:bodyPr/>
          <a:lstStyle/>
          <a:p>
            <a:fld id="{18B6D4D7-B8CE-43F3-99F6-F989D92C17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9070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C10E1-CF94-4A37-80E4-082A70D88D07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6300354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3EF93-52FD-429E-8E2D-B1B95C4A3E6F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70542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 baseline="0">
                <a:latin typeface="Tahoma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>
          <a:xfrm>
            <a:off x="8468827" y="5600625"/>
            <a:ext cx="457200" cy="483620"/>
          </a:xfrm>
          <a:prstGeom prst="rect">
            <a:avLst/>
          </a:prstGeom>
        </p:spPr>
        <p:txBody>
          <a:bodyPr/>
          <a:lstStyle/>
          <a:p>
            <a:fld id="{18B6D4D7-B8CE-43F3-99F6-F989D92C171D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14786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5D7D1-2778-4D11-BFEF-926C1205623E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728455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32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2250" cy="45132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6794E-55E2-4B3A-BB44-3C603BD87967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169072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2F1A3-DBB8-4B79-94AA-C4FEE7C10620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116764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33EF0-6210-4232-AAC3-021BD6007A12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5860051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DB9DD-1992-4A2F-AA9F-6D8293F2FB22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7664057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F1D68-4E93-4EA3-9A82-D2B0F8BD97BA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8737200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8EB19-2A7C-4D29-8E73-DCD1D58A91BB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7692749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D216E-AC7C-4C88-B169-0E3327A4B0E6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9852209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4225" cy="58388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88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EEE51-C7B2-4ED1-ABAC-69D77569D570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9725119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8818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02239"/>
            <a:ext cx="4038600" cy="422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322414"/>
            <a:ext cx="4038600" cy="58037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numero diapositiva 4"/>
          <p:cNvSpPr txBox="1">
            <a:spLocks/>
          </p:cNvSpPr>
          <p:nvPr/>
        </p:nvSpPr>
        <p:spPr>
          <a:xfrm>
            <a:off x="8468827" y="5600625"/>
            <a:ext cx="457200" cy="4836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C35A53-AC66-5941-A711-2BAAA3DDA280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22458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4319127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709759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32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2250" cy="45132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4634084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7479256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9820484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4360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176506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927788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4127690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4225" cy="58388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88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8548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46615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3105916"/>
            <a:ext cx="4040188" cy="3020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0"/>
          </p:nvPr>
        </p:nvSpPr>
        <p:spPr>
          <a:xfrm>
            <a:off x="8468827" y="5600625"/>
            <a:ext cx="457200" cy="483620"/>
          </a:xfrm>
          <a:prstGeom prst="rect">
            <a:avLst/>
          </a:prstGeom>
        </p:spPr>
        <p:txBody>
          <a:bodyPr/>
          <a:lstStyle/>
          <a:p>
            <a:fld id="{18B6D4D7-B8CE-43F3-99F6-F989D92C171D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6311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16075" y="274638"/>
            <a:ext cx="7058025" cy="11303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82713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961935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4" name="Segnaposto numero diapositiva 4"/>
          <p:cNvSpPr txBox="1">
            <a:spLocks/>
          </p:cNvSpPr>
          <p:nvPr/>
        </p:nvSpPr>
        <p:spPr>
          <a:xfrm>
            <a:off x="8468827" y="5600625"/>
            <a:ext cx="457200" cy="4836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C35A53-AC66-5941-A711-2BAAA3DDA280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155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4"/>
          <p:cNvSpPr>
            <a:spLocks noGrp="1"/>
          </p:cNvSpPr>
          <p:nvPr>
            <p:ph type="sldNum" sz="quarter" idx="10"/>
          </p:nvPr>
        </p:nvSpPr>
        <p:spPr>
          <a:xfrm>
            <a:off x="8468827" y="5600625"/>
            <a:ext cx="457200" cy="483620"/>
          </a:xfrm>
          <a:prstGeom prst="rect">
            <a:avLst/>
          </a:prstGeom>
        </p:spPr>
        <p:txBody>
          <a:bodyPr/>
          <a:lstStyle/>
          <a:p>
            <a:fld id="{18B6D4D7-B8CE-43F3-99F6-F989D92C171D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59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4" y="1831381"/>
            <a:ext cx="3008313" cy="1162050"/>
          </a:xfrm>
        </p:spPr>
        <p:txBody>
          <a:bodyPr anchor="b"/>
          <a:lstStyle>
            <a:lvl1pPr algn="l">
              <a:defRPr sz="2000" b="1">
                <a:latin typeface="Tahoma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4" y="3095167"/>
            <a:ext cx="3008313" cy="30309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0"/>
          </p:nvPr>
        </p:nvSpPr>
        <p:spPr>
          <a:xfrm>
            <a:off x="8468827" y="5600625"/>
            <a:ext cx="457200" cy="483620"/>
          </a:xfrm>
          <a:prstGeom prst="rect">
            <a:avLst/>
          </a:prstGeom>
        </p:spPr>
        <p:txBody>
          <a:bodyPr/>
          <a:lstStyle/>
          <a:p>
            <a:fld id="{18B6D4D7-B8CE-43F3-99F6-F989D92C171D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663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Tahoma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0"/>
          </p:nvPr>
        </p:nvSpPr>
        <p:spPr>
          <a:xfrm>
            <a:off x="8468827" y="5600625"/>
            <a:ext cx="457200" cy="483620"/>
          </a:xfrm>
          <a:prstGeom prst="rect">
            <a:avLst/>
          </a:prstGeom>
        </p:spPr>
        <p:txBody>
          <a:bodyPr/>
          <a:lstStyle/>
          <a:p>
            <a:fld id="{18B6D4D7-B8CE-43F3-99F6-F989D92C171D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40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615440" y="274638"/>
            <a:ext cx="70713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52400" y="6356352"/>
            <a:ext cx="426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6D4D7-B8CE-43F3-99F6-F989D92C171D}" type="slidenum">
              <a:rPr lang="en-GB" smtClean="0"/>
              <a:t>‹N›</a:t>
            </a:fld>
            <a:endParaRPr lang="en-GB" dirty="0"/>
          </a:p>
        </p:txBody>
      </p:sp>
      <p:pic>
        <p:nvPicPr>
          <p:cNvPr id="5" name="Immagine 4" descr="PSR 2014-2020_2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54"/>
            <a:ext cx="9144000" cy="68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0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ahom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ahom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ahom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ahom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ahom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615440" y="274638"/>
            <a:ext cx="70713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52400" y="6356352"/>
            <a:ext cx="426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6D4D7-B8CE-43F3-99F6-F989D92C17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 descr="PSR 2014-2020_2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54"/>
            <a:ext cx="9144000" cy="68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0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ahom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ahom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ahom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ahom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ahom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615440" y="274638"/>
            <a:ext cx="70713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52400" y="6356352"/>
            <a:ext cx="426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6D4D7-B8CE-43F3-99F6-F989D92C17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 descr="PSR 2014-2020_2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54"/>
            <a:ext cx="9144000" cy="68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4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ahom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ahom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ahom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ahom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ahom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44000" cy="683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6075" y="274638"/>
            <a:ext cx="7058025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6900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469313" y="5600700"/>
            <a:ext cx="4445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D2143DDE-CC4D-4254-9E63-308648CA1288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35082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353FD003-CD68-4E70-AFCC-F105B9A64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44000" cy="683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A8896E5C-0BBE-4586-8B23-7A64CDCE02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16075" y="274638"/>
            <a:ext cx="7058025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3203D082-A4D1-4B04-9D37-287281902C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6900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</p:spTree>
    <p:extLst>
      <p:ext uri="{BB962C8B-B14F-4D97-AF65-F5344CB8AC3E}">
        <p14:creationId xmlns:p14="http://schemas.microsoft.com/office/powerpoint/2010/main" val="348224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1152128"/>
          </a:xfrm>
        </p:spPr>
        <p:txBody>
          <a:bodyPr/>
          <a:lstStyle/>
          <a:p>
            <a:pPr algn="ctr"/>
            <a:r>
              <a:rPr lang="en-GB" spc="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PSR 2014-2020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>
          <a:xfrm>
            <a:off x="0" y="2420888"/>
            <a:ext cx="9143999" cy="3168352"/>
          </a:xfrm>
        </p:spPr>
        <p:txBody>
          <a:bodyPr/>
          <a:lstStyle/>
          <a:p>
            <a:pPr algn="ctr"/>
            <a:r>
              <a:rPr lang="it-IT" sz="2400" b="1" spc="300" dirty="0">
                <a:solidFill>
                  <a:schemeClr val="bg1">
                    <a:lumMod val="50000"/>
                  </a:schemeClr>
                </a:solidFill>
              </a:rPr>
              <a:t>LE MISURE AGRO-CLIMATICO-AMBIENTALI IN REGIONE EMILIA-ROMAGNA</a:t>
            </a:r>
          </a:p>
          <a:p>
            <a:pPr algn="ctr"/>
            <a:r>
              <a:rPr lang="it-IT" sz="2400" b="1" spc="300" dirty="0" err="1">
                <a:solidFill>
                  <a:schemeClr val="bg1">
                    <a:lumMod val="50000"/>
                  </a:schemeClr>
                </a:solidFill>
              </a:rPr>
              <a:t>Macfrut</a:t>
            </a:r>
            <a:r>
              <a:rPr lang="it-IT" sz="2400" b="1" spc="300" dirty="0">
                <a:solidFill>
                  <a:schemeClr val="bg1">
                    <a:lumMod val="50000"/>
                  </a:schemeClr>
                </a:solidFill>
              </a:rPr>
              <a:t> 2018</a:t>
            </a:r>
          </a:p>
          <a:p>
            <a:pPr algn="ctr"/>
            <a:endParaRPr lang="it-IT" sz="2400" b="1" spc="3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sz="1400" b="1" spc="300" dirty="0">
                <a:solidFill>
                  <a:schemeClr val="bg1">
                    <a:lumMod val="50000"/>
                  </a:schemeClr>
                </a:solidFill>
              </a:rPr>
              <a:t>					Giorgio Poggioli</a:t>
            </a:r>
          </a:p>
          <a:p>
            <a:pPr algn="ctr"/>
            <a:r>
              <a:rPr lang="en-GB" sz="1400" b="1" spc="300" dirty="0">
                <a:solidFill>
                  <a:schemeClr val="bg1">
                    <a:lumMod val="50000"/>
                  </a:schemeClr>
                </a:solidFill>
              </a:rPr>
              <a:t>							 </a:t>
            </a:r>
            <a:r>
              <a:rPr lang="en-GB" sz="1400" b="1" spc="300" dirty="0" err="1">
                <a:solidFill>
                  <a:schemeClr val="bg1">
                    <a:lumMod val="50000"/>
                  </a:schemeClr>
                </a:solidFill>
              </a:rPr>
              <a:t>Regione</a:t>
            </a:r>
            <a:r>
              <a:rPr lang="en-GB" sz="1400" b="1" spc="300" dirty="0">
                <a:solidFill>
                  <a:schemeClr val="bg1">
                    <a:lumMod val="50000"/>
                  </a:schemeClr>
                </a:solidFill>
              </a:rPr>
              <a:t> Emilia Romagna</a:t>
            </a:r>
          </a:p>
          <a:p>
            <a:pPr algn="ctr"/>
            <a:r>
              <a:rPr lang="en-GB" sz="1400" b="1" spc="300" dirty="0">
                <a:solidFill>
                  <a:schemeClr val="bg1">
                    <a:lumMod val="50000"/>
                  </a:schemeClr>
                </a:solidFill>
              </a:rPr>
              <a:t>						  Direzione Agricoltura</a:t>
            </a:r>
          </a:p>
          <a:p>
            <a:pPr algn="ctr"/>
            <a:r>
              <a:rPr lang="en-GB" sz="1400" b="1" spc="300" dirty="0">
                <a:solidFill>
                  <a:schemeClr val="bg1">
                    <a:lumMod val="50000"/>
                  </a:schemeClr>
                </a:solidFill>
              </a:rPr>
              <a:t>									 </a:t>
            </a:r>
            <a:r>
              <a:rPr lang="en-GB" sz="1400" b="1" spc="300" dirty="0" err="1">
                <a:solidFill>
                  <a:schemeClr val="bg1">
                    <a:lumMod val="50000"/>
                  </a:schemeClr>
                </a:solidFill>
              </a:rPr>
              <a:t>Servizio</a:t>
            </a:r>
            <a:r>
              <a:rPr lang="en-GB" sz="1400" b="1" spc="300" dirty="0">
                <a:solidFill>
                  <a:schemeClr val="bg1">
                    <a:lumMod val="50000"/>
                  </a:schemeClr>
                </a:solidFill>
              </a:rPr>
              <a:t> Agricoltura </a:t>
            </a:r>
            <a:r>
              <a:rPr lang="en-GB" sz="1400" b="1" spc="300" dirty="0" err="1">
                <a:solidFill>
                  <a:schemeClr val="bg1">
                    <a:lumMod val="50000"/>
                  </a:schemeClr>
                </a:solidFill>
              </a:rPr>
              <a:t>sostenibile</a:t>
            </a:r>
            <a:r>
              <a:rPr lang="en-GB" sz="1400" b="1" spc="3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ctr"/>
            <a:endParaRPr lang="en-GB" sz="2400" b="1" spc="3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2" descr="C:\Users\Roby\Desktop\1501img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589240"/>
            <a:ext cx="769938" cy="74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305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1C59723-80AF-447B-8C13-5041FBDD8C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6D4D7-B8CE-43F3-99F6-F989D92C17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37D56B2-2BA7-432C-8016-6D0D4112A6F2}"/>
              </a:ext>
            </a:extLst>
          </p:cNvPr>
          <p:cNvSpPr/>
          <p:nvPr/>
        </p:nvSpPr>
        <p:spPr>
          <a:xfrm>
            <a:off x="908089" y="908720"/>
            <a:ext cx="7785259" cy="10200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it-IT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Misure agro-climatico-ambientali</a:t>
            </a:r>
          </a:p>
          <a:p>
            <a:pPr lvl="0" algn="just">
              <a:lnSpc>
                <a:spcPct val="107000"/>
              </a:lnSpc>
            </a:pPr>
            <a:r>
              <a:rPr lang="it-IT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2021-2027</a:t>
            </a:r>
          </a:p>
          <a:p>
            <a:pPr lvl="0" algn="just">
              <a:lnSpc>
                <a:spcPct val="107000"/>
              </a:lnSpc>
            </a:pPr>
            <a:endParaRPr lang="it-IT" sz="28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r>
              <a:rPr lang="it-IT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 GESTIONE VOLONTARIA DELLE PRODUZIONI IN CAMPO CHE CONSENTA DI TRASFERIRE AI PRODOTTI AGRICOLI (ma anche nelle successive fasi della filiera) LE IMPRONTE (riduzione  </a:t>
            </a:r>
            <a:r>
              <a:rPr lang="it-IT" sz="16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imput</a:t>
            </a:r>
            <a:r>
              <a:rPr lang="it-IT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DI CARBONIO, IDRICA, CAMBIAMENTI CLIMATICI, ARIA, BIOLOGICA </a:t>
            </a:r>
          </a:p>
          <a:p>
            <a:pPr lvl="0" algn="just">
              <a:lnSpc>
                <a:spcPct val="107000"/>
              </a:lnSpc>
            </a:pPr>
            <a:r>
              <a:rPr lang="it-IT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     </a:t>
            </a:r>
          </a:p>
          <a:p>
            <a:pPr lvl="0" algn="just">
              <a:lnSpc>
                <a:spcPct val="107000"/>
              </a:lnSpc>
            </a:pPr>
            <a:r>
              <a:rPr lang="it-IT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 GESTIONE CON PREMI AD ETTARO CRESCENTI CON MAGGIORE E’ LA TUTELA AMBIENTALE (es. modello premio base e premi aggiuntivi)</a:t>
            </a:r>
          </a:p>
          <a:p>
            <a:pPr lvl="0" algn="just">
              <a:lnSpc>
                <a:spcPct val="107000"/>
              </a:lnSpc>
            </a:pPr>
            <a:endParaRPr lang="it-IT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sz="28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r>
              <a:rPr lang="it-IT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</a:p>
          <a:p>
            <a:pPr marL="285750" lvl="0" indent="-285750" algn="just">
              <a:lnSpc>
                <a:spcPct val="107000"/>
              </a:lnSpc>
              <a:buFontTx/>
              <a:buChar char="-"/>
            </a:pPr>
            <a:endParaRPr lang="it-IT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r>
              <a:rPr lang="it-IT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lvl="0" indent="-285750" algn="just">
              <a:lnSpc>
                <a:spcPct val="107000"/>
              </a:lnSpc>
              <a:buFontTx/>
              <a:buChar char="-"/>
            </a:pPr>
            <a:endParaRPr lang="it-IT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>
              <a:lnSpc>
                <a:spcPct val="107000"/>
              </a:lnSpc>
              <a:buFontTx/>
              <a:buChar char="-"/>
            </a:pPr>
            <a:endParaRPr lang="it-IT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>
              <a:lnSpc>
                <a:spcPct val="107000"/>
              </a:lnSpc>
              <a:buFontTx/>
              <a:buChar char="-"/>
            </a:pPr>
            <a:endParaRPr lang="it-IT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sz="1600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sz="1600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sz="1600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sz="2400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sz="2400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sz="2400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sz="2400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r>
              <a:rPr lang="it-IT" sz="24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it-IT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88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magine 3">
            <a:extLst>
              <a:ext uri="{FF2B5EF4-FFF2-40B4-BE49-F238E27FC236}">
                <a16:creationId xmlns:a16="http://schemas.microsoft.com/office/drawing/2014/main" id="{8073C780-39BD-4E8C-923A-36AD640AC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-71438"/>
            <a:ext cx="8820150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167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magine 3">
            <a:extLst>
              <a:ext uri="{FF2B5EF4-FFF2-40B4-BE49-F238E27FC236}">
                <a16:creationId xmlns:a16="http://schemas.microsoft.com/office/drawing/2014/main" id="{40A9F458-0271-474D-BA06-5B9A5EB0A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0"/>
            <a:ext cx="8891587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999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1C59723-80AF-447B-8C13-5041FBDD8C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6D4D7-B8CE-43F3-99F6-F989D92C17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37D56B2-2BA7-432C-8016-6D0D4112A6F2}"/>
              </a:ext>
            </a:extLst>
          </p:cNvPr>
          <p:cNvSpPr/>
          <p:nvPr/>
        </p:nvSpPr>
        <p:spPr>
          <a:xfrm>
            <a:off x="611560" y="908720"/>
            <a:ext cx="7857268" cy="9509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it-IT" sz="24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2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L’AGRICOLTURA DI PRECISIONE</a:t>
            </a:r>
            <a:r>
              <a:rPr lang="it-IT" sz="24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</a:t>
            </a:r>
            <a:endParaRPr lang="it-IT" sz="2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sz="20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sz="20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sz="20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r>
              <a:rPr lang="it-IT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LINNE GUIDA NAZIONALI </a:t>
            </a:r>
            <a:r>
              <a:rPr lang="it-IT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(Dm </a:t>
            </a:r>
            <a:r>
              <a:rPr lang="it-IT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Mipaaf</a:t>
            </a:r>
            <a:r>
              <a:rPr lang="it-IT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n. 33671 del 22/12/1017)</a:t>
            </a:r>
          </a:p>
          <a:p>
            <a:pPr lvl="0" algn="just">
              <a:lnSpc>
                <a:spcPct val="107000"/>
              </a:lnSpc>
            </a:pPr>
            <a:endParaRPr lang="it-IT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r>
              <a:rPr lang="it-IT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</a:p>
          <a:p>
            <a:pPr marL="285750" lvl="0" indent="-285750" algn="just">
              <a:lnSpc>
                <a:spcPct val="107000"/>
              </a:lnSpc>
              <a:buFontTx/>
              <a:buChar char="-"/>
            </a:pPr>
            <a:r>
              <a:rPr lang="it-IT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Innovazione/ricerca</a:t>
            </a:r>
          </a:p>
          <a:p>
            <a:pPr marL="285750" lvl="0" indent="-285750" algn="just">
              <a:lnSpc>
                <a:spcPct val="107000"/>
              </a:lnSpc>
              <a:buFontTx/>
              <a:buChar char="-"/>
            </a:pPr>
            <a:r>
              <a:rPr lang="it-IT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Investimenti </a:t>
            </a:r>
          </a:p>
          <a:p>
            <a:pPr marL="285750" lvl="0" indent="-285750" algn="just">
              <a:lnSpc>
                <a:spcPct val="107000"/>
              </a:lnSpc>
              <a:buFontTx/>
              <a:buChar char="-"/>
            </a:pPr>
            <a:r>
              <a:rPr lang="it-IT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Formazione professionale</a:t>
            </a:r>
          </a:p>
          <a:p>
            <a:pPr marL="285750" lvl="0" indent="-285750" algn="just">
              <a:lnSpc>
                <a:spcPct val="107000"/>
              </a:lnSpc>
              <a:buFontTx/>
              <a:buChar char="-"/>
            </a:pPr>
            <a:r>
              <a:rPr lang="it-IT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Consulenza tecnica</a:t>
            </a:r>
          </a:p>
          <a:p>
            <a:pPr marL="285750" lvl="0" indent="-285750" algn="just">
              <a:lnSpc>
                <a:spcPct val="107000"/>
              </a:lnSpc>
              <a:buFontTx/>
              <a:buChar char="-"/>
            </a:pPr>
            <a:r>
              <a:rPr lang="it-IT" sz="2000" b="1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Gestione/misure agro-climatico-ambientali</a:t>
            </a:r>
          </a:p>
          <a:p>
            <a:pPr marL="285750" lvl="0" indent="-285750" algn="just">
              <a:lnSpc>
                <a:spcPct val="107000"/>
              </a:lnSpc>
              <a:buFontTx/>
              <a:buChar char="-"/>
            </a:pPr>
            <a:endParaRPr lang="it-IT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r>
              <a:rPr lang="it-IT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lvl="0" indent="-285750" algn="just">
              <a:lnSpc>
                <a:spcPct val="107000"/>
              </a:lnSpc>
              <a:buFontTx/>
              <a:buChar char="-"/>
            </a:pPr>
            <a:endParaRPr lang="it-IT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>
              <a:lnSpc>
                <a:spcPct val="107000"/>
              </a:lnSpc>
              <a:buFontTx/>
              <a:buChar char="-"/>
            </a:pPr>
            <a:endParaRPr lang="it-IT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>
              <a:lnSpc>
                <a:spcPct val="107000"/>
              </a:lnSpc>
              <a:buFontTx/>
              <a:buChar char="-"/>
            </a:pPr>
            <a:endParaRPr lang="it-IT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sz="1600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sz="1600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sz="1600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sz="2400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sz="2400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sz="2400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sz="2400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r>
              <a:rPr lang="it-IT" sz="24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it-IT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9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1C59723-80AF-447B-8C13-5041FBDD8C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6D4D7-B8CE-43F3-99F6-F989D92C17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37D56B2-2BA7-432C-8016-6D0D4112A6F2}"/>
              </a:ext>
            </a:extLst>
          </p:cNvPr>
          <p:cNvSpPr/>
          <p:nvPr/>
        </p:nvSpPr>
        <p:spPr>
          <a:xfrm>
            <a:off x="908089" y="908720"/>
            <a:ext cx="7785259" cy="10200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it-IT" sz="24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2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L’AGRICOLTURA DI PRECISIONE</a:t>
            </a:r>
          </a:p>
          <a:p>
            <a:pPr lvl="0" algn="just">
              <a:lnSpc>
                <a:spcPct val="107000"/>
              </a:lnSpc>
            </a:pPr>
            <a:r>
              <a:rPr lang="it-IT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Una misura di  gestione per tutto il territorio regionale</a:t>
            </a:r>
          </a:p>
          <a:p>
            <a:pPr lvl="0" algn="just">
              <a:lnSpc>
                <a:spcPct val="107000"/>
              </a:lnSpc>
            </a:pPr>
            <a:r>
              <a:rPr lang="it-IT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</a:t>
            </a:r>
          </a:p>
          <a:p>
            <a:pPr marL="285750" lvl="0" indent="-285750" algn="just">
              <a:lnSpc>
                <a:spcPct val="107000"/>
              </a:lnSpc>
              <a:buFontTx/>
              <a:buChar char="-"/>
            </a:pPr>
            <a:endParaRPr lang="it-IT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>
              <a:lnSpc>
                <a:spcPct val="107000"/>
              </a:lnSpc>
              <a:buFontTx/>
              <a:buChar char="-"/>
            </a:pPr>
            <a:endParaRPr lang="it-IT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>
              <a:lnSpc>
                <a:spcPct val="107000"/>
              </a:lnSpc>
              <a:buFontTx/>
              <a:buChar char="-"/>
            </a:pPr>
            <a:r>
              <a:rPr lang="it-IT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 PREMI CRESCENTI IN FUNZIONE DELLE TECNOLOGIE PIU’ EFFICACI (es. guida parallela, assistita,  mappatura)</a:t>
            </a:r>
          </a:p>
          <a:p>
            <a:pPr marL="285750" lvl="0" indent="-285750" algn="just">
              <a:lnSpc>
                <a:spcPct val="107000"/>
              </a:lnSpc>
              <a:buFontTx/>
              <a:buChar char="-"/>
            </a:pPr>
            <a:endParaRPr lang="it-IT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>
              <a:lnSpc>
                <a:spcPct val="107000"/>
              </a:lnSpc>
              <a:buFontTx/>
              <a:buChar char="-"/>
            </a:pPr>
            <a:r>
              <a:rPr lang="it-IT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TIPOLOGIA DI TUTELA AMBIENTALE</a:t>
            </a:r>
          </a:p>
          <a:p>
            <a:pPr marL="285750" lvl="0" indent="-285750" algn="just">
              <a:lnSpc>
                <a:spcPct val="107000"/>
              </a:lnSpc>
              <a:buFontTx/>
              <a:buChar char="-"/>
            </a:pPr>
            <a:endParaRPr lang="it-IT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>
              <a:lnSpc>
                <a:spcPct val="107000"/>
              </a:lnSpc>
              <a:buFontTx/>
              <a:buChar char="-"/>
            </a:pPr>
            <a:r>
              <a:rPr lang="it-IT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BENEFICIARI SINGOLI  ED ASSOCIATI (es. distretto irriguo)</a:t>
            </a:r>
          </a:p>
          <a:p>
            <a:pPr marL="285750" lvl="0" indent="-285750" algn="just">
              <a:lnSpc>
                <a:spcPct val="107000"/>
              </a:lnSpc>
              <a:buFontTx/>
              <a:buChar char="-"/>
            </a:pPr>
            <a:endParaRPr lang="it-IT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>
              <a:lnSpc>
                <a:spcPct val="107000"/>
              </a:lnSpc>
              <a:buFontTx/>
              <a:buChar char="-"/>
            </a:pPr>
            <a:endParaRPr lang="it-IT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>
              <a:lnSpc>
                <a:spcPct val="107000"/>
              </a:lnSpc>
              <a:buFontTx/>
              <a:buChar char="-"/>
            </a:pPr>
            <a:endParaRPr lang="it-IT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>
              <a:lnSpc>
                <a:spcPct val="107000"/>
              </a:lnSpc>
              <a:buFontTx/>
              <a:buChar char="-"/>
            </a:pPr>
            <a:endParaRPr lang="it-IT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>
              <a:lnSpc>
                <a:spcPct val="107000"/>
              </a:lnSpc>
              <a:buFontTx/>
              <a:buChar char="-"/>
            </a:pPr>
            <a:endParaRPr lang="it-IT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>
              <a:lnSpc>
                <a:spcPct val="107000"/>
              </a:lnSpc>
              <a:buFontTx/>
              <a:buChar char="-"/>
            </a:pPr>
            <a:endParaRPr lang="it-IT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>
              <a:lnSpc>
                <a:spcPct val="107000"/>
              </a:lnSpc>
              <a:buFontTx/>
              <a:buChar char="-"/>
            </a:pPr>
            <a:endParaRPr lang="it-IT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sz="1600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sz="1600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sz="1600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sz="2400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sz="2400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sz="2400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sz="2400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r>
              <a:rPr lang="it-IT" sz="24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it-IT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784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Roby\Desktop\1501im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589240"/>
            <a:ext cx="769938" cy="74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 txBox="1">
            <a:spLocks noGrp="1"/>
          </p:cNvSpPr>
          <p:nvPr>
            <p:ph type="title"/>
          </p:nvPr>
        </p:nvSpPr>
        <p:spPr>
          <a:xfrm>
            <a:off x="5287963" y="3271152"/>
            <a:ext cx="3575050" cy="1143560"/>
          </a:xfrm>
          <a:ln>
            <a:miter lim="800000"/>
            <a:headEnd/>
            <a:tailEnd/>
          </a:ln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it-IT" sz="4800" kern="0" dirty="0">
                <a:solidFill>
                  <a:srgbClr val="5161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Grazie per </a:t>
            </a:r>
            <a:br>
              <a:rPr lang="it-IT" sz="4800" kern="0" dirty="0">
                <a:solidFill>
                  <a:srgbClr val="5161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it-IT" sz="4800" kern="0" dirty="0">
                <a:solidFill>
                  <a:srgbClr val="5161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l’attenzione</a:t>
            </a:r>
          </a:p>
        </p:txBody>
      </p:sp>
    </p:spTree>
    <p:extLst>
      <p:ext uri="{BB962C8B-B14F-4D97-AF65-F5344CB8AC3E}">
        <p14:creationId xmlns:p14="http://schemas.microsoft.com/office/powerpoint/2010/main" val="855619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1C59723-80AF-447B-8C13-5041FBDD8C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6D4D7-B8CE-43F3-99F6-F989D92C17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37D56B2-2BA7-432C-8016-6D0D4112A6F2}"/>
              </a:ext>
            </a:extLst>
          </p:cNvPr>
          <p:cNvSpPr/>
          <p:nvPr/>
        </p:nvSpPr>
        <p:spPr>
          <a:xfrm>
            <a:off x="539553" y="548680"/>
            <a:ext cx="8153796" cy="7804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it-IT" sz="28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it-IT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Misure agro-climatico-ambientali</a:t>
            </a:r>
          </a:p>
          <a:p>
            <a:pPr lvl="0" algn="just">
              <a:lnSpc>
                <a:spcPct val="107000"/>
              </a:lnSpc>
            </a:pPr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(cosa sono)</a:t>
            </a:r>
          </a:p>
          <a:p>
            <a:pPr lvl="0" algn="just">
              <a:lnSpc>
                <a:spcPct val="107000"/>
              </a:lnSpc>
            </a:pPr>
            <a:endParaRPr lang="it-IT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r>
              <a:rPr lang="it-IT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SONO INTERVENTI </a:t>
            </a:r>
            <a:r>
              <a:rPr lang="it-IT" sz="1600" b="1" u="sng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VOLONTARI</a:t>
            </a:r>
            <a:r>
              <a:rPr lang="it-IT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SUI TERRENI AGRARI CHE COMPORTANO UNA GESTIONE SPECIFICA (impegni contrattualizzati) CHE VANNO OLTRE LE NORME VIGENTI (eco-</a:t>
            </a:r>
            <a:r>
              <a:rPr lang="it-IT" sz="16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condizioalità</a:t>
            </a:r>
            <a:r>
              <a:rPr lang="it-IT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pPr lvl="0" algn="just">
              <a:lnSpc>
                <a:spcPct val="107000"/>
              </a:lnSpc>
            </a:pPr>
            <a:endParaRPr lang="it-IT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r>
              <a:rPr lang="it-IT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L’UNICA FINALITA’ AMMISSIBILE DI TALI MISURE E’ LA TUTELA AMBIENTALE CHE SI MANIFESTA NEI TERRENI DELL’AZIENDA E NELL’AREA OGGETTO DELL’ INTERVENTO.</a:t>
            </a:r>
          </a:p>
          <a:p>
            <a:pPr lvl="0" algn="just">
              <a:lnSpc>
                <a:spcPct val="107000"/>
              </a:lnSpc>
            </a:pPr>
            <a:endParaRPr lang="it-IT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r>
              <a:rPr lang="it-IT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TUTELE AMBIENTALI PERSEGUITE SONO: QUALITA’  DELLE ACQUE, INCREMENTO DELLA SOSTANZA ORGANICA NEI SUOLI, CONTRASTO AI CAMBIAMENTI CLIMATICI, MANTENIMENTO E RISPRISTINO DELLA BIODIVERSITA’ DI INTERESSE COMUNITARIO ED AGRARIO</a:t>
            </a:r>
          </a:p>
          <a:p>
            <a:pPr lvl="0" algn="just">
              <a:lnSpc>
                <a:spcPct val="107000"/>
              </a:lnSpc>
            </a:pPr>
            <a:endParaRPr lang="it-IT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264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1C59723-80AF-447B-8C13-5041FBDD8C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6D4D7-B8CE-43F3-99F6-F989D92C17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37D56B2-2BA7-432C-8016-6D0D4112A6F2}"/>
              </a:ext>
            </a:extLst>
          </p:cNvPr>
          <p:cNvSpPr/>
          <p:nvPr/>
        </p:nvSpPr>
        <p:spPr>
          <a:xfrm>
            <a:off x="395536" y="476672"/>
            <a:ext cx="8297813" cy="6454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it-IT" sz="24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Misure agro-climatico-ambientali   </a:t>
            </a:r>
          </a:p>
          <a:p>
            <a:pPr lvl="0" algn="just">
              <a:lnSpc>
                <a:spcPct val="107000"/>
              </a:lnSpc>
            </a:pPr>
            <a:r>
              <a:rPr lang="it-IT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</a:t>
            </a:r>
            <a:r>
              <a:rPr lang="it-IT" sz="16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(dotazione finanziaria M10 e M11)</a:t>
            </a:r>
          </a:p>
          <a:p>
            <a:pPr lvl="0" algn="just">
              <a:lnSpc>
                <a:spcPct val="107000"/>
              </a:lnSpc>
            </a:pPr>
            <a:endParaRPr lang="it-IT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it-IT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  <a:r>
              <a:rPr lang="it-IT" b="1" i="1" dirty="0">
                <a:solidFill>
                  <a:srgbClr val="000000"/>
                </a:solidFill>
                <a:highlight>
                  <a:srgbClr val="00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323 </a:t>
            </a:r>
            <a:r>
              <a:rPr lang="it-IT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milioni di euro nel periodo 2014-2020 (su 1,18 miliardi totali), comprensivi di 31,8 milioni di aiuti di stato RER</a:t>
            </a:r>
          </a:p>
          <a:p>
            <a:pPr lvl="0" algn="just">
              <a:lnSpc>
                <a:spcPct val="107000"/>
              </a:lnSpc>
            </a:pPr>
            <a:endParaRPr lang="it-IT" sz="2000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r>
              <a:rPr lang="it-IT" sz="20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</a:t>
            </a:r>
            <a:r>
              <a:rPr lang="it-IT" sz="2000" b="1" i="1" dirty="0">
                <a:solidFill>
                  <a:srgbClr val="000000"/>
                </a:solidFill>
                <a:highlight>
                  <a:srgbClr val="00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125,3 </a:t>
            </a:r>
            <a:r>
              <a:rPr lang="it-IT" b="1" i="1" dirty="0">
                <a:solidFill>
                  <a:srgbClr val="000000"/>
                </a:solidFill>
                <a:highlight>
                  <a:srgbClr val="00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- produzione  integrata  (T)</a:t>
            </a:r>
          </a:p>
          <a:p>
            <a:pPr algn="just">
              <a:lnSpc>
                <a:spcPct val="107000"/>
              </a:lnSpc>
            </a:pPr>
            <a:r>
              <a:rPr lang="it-IT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</a:t>
            </a:r>
            <a:r>
              <a:rPr lang="it-IT" sz="2000" b="1" i="1" dirty="0">
                <a:solidFill>
                  <a:srgbClr val="000000"/>
                </a:solidFill>
                <a:highlight>
                  <a:srgbClr val="00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117,4</a:t>
            </a:r>
            <a:r>
              <a:rPr lang="it-IT" b="1" i="1" dirty="0">
                <a:solidFill>
                  <a:srgbClr val="000000"/>
                </a:solidFill>
                <a:highlight>
                  <a:srgbClr val="00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-  produzione biologica   (T)</a:t>
            </a:r>
          </a:p>
          <a:p>
            <a:pPr algn="just">
              <a:lnSpc>
                <a:spcPct val="107000"/>
              </a:lnSpc>
            </a:pPr>
            <a:r>
              <a:rPr lang="it-IT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1,6     - </a:t>
            </a:r>
            <a:r>
              <a:rPr lang="it-IT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gestione effluenti </a:t>
            </a:r>
          </a:p>
          <a:p>
            <a:pPr lvl="0" algn="just">
              <a:lnSpc>
                <a:spcPct val="107000"/>
              </a:lnSpc>
            </a:pPr>
            <a:r>
              <a:rPr lang="it-IT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</a:t>
            </a:r>
            <a:r>
              <a:rPr lang="it-IT" sz="20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7,3 </a:t>
            </a:r>
            <a:r>
              <a:rPr lang="it-IT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- incremento sostanza    organica (T)</a:t>
            </a:r>
          </a:p>
          <a:p>
            <a:pPr lvl="0" algn="just">
              <a:lnSpc>
                <a:spcPct val="107000"/>
              </a:lnSpc>
            </a:pPr>
            <a:r>
              <a:rPr lang="it-IT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</a:t>
            </a:r>
            <a:r>
              <a:rPr lang="it-IT" sz="20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4,8     </a:t>
            </a:r>
            <a:r>
              <a:rPr lang="it-IT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agricoltura  conservativa</a:t>
            </a:r>
          </a:p>
          <a:p>
            <a:pPr algn="just">
              <a:lnSpc>
                <a:spcPct val="107000"/>
              </a:lnSpc>
            </a:pPr>
            <a:r>
              <a:rPr lang="it-IT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</a:t>
            </a:r>
            <a:r>
              <a:rPr lang="it-IT" sz="20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13,6 </a:t>
            </a:r>
            <a:r>
              <a:rPr lang="it-IT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- biodiversità animale  (T)</a:t>
            </a:r>
          </a:p>
          <a:p>
            <a:pPr algn="just">
              <a:lnSpc>
                <a:spcPct val="107000"/>
              </a:lnSpc>
            </a:pPr>
            <a:r>
              <a:rPr lang="it-IT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</a:t>
            </a:r>
            <a:r>
              <a:rPr lang="it-IT" sz="20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0,3     </a:t>
            </a:r>
            <a:r>
              <a:rPr lang="it-IT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biodiversità vegetale (T)</a:t>
            </a:r>
          </a:p>
          <a:p>
            <a:pPr algn="just">
              <a:lnSpc>
                <a:spcPct val="107000"/>
              </a:lnSpc>
            </a:pPr>
            <a:r>
              <a:rPr lang="it-IT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</a:t>
            </a:r>
            <a:r>
              <a:rPr lang="it-IT" sz="20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10,5</a:t>
            </a:r>
            <a:r>
              <a:rPr lang="it-IT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- praticoltura estensiva  (T)</a:t>
            </a:r>
          </a:p>
          <a:p>
            <a:pPr lvl="0" algn="just">
              <a:lnSpc>
                <a:spcPct val="107000"/>
              </a:lnSpc>
            </a:pPr>
            <a:r>
              <a:rPr lang="it-IT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</a:t>
            </a:r>
            <a:r>
              <a:rPr lang="it-IT" sz="20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000" i="1" dirty="0">
                <a:solidFill>
                  <a:srgbClr val="000000"/>
                </a:solidFill>
                <a:highlight>
                  <a:srgbClr val="00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2,9</a:t>
            </a:r>
            <a:r>
              <a:rPr lang="it-IT" i="1" dirty="0">
                <a:solidFill>
                  <a:srgbClr val="000000"/>
                </a:solidFill>
                <a:highlight>
                  <a:srgbClr val="00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- fasce tampone</a:t>
            </a:r>
          </a:p>
          <a:p>
            <a:pPr algn="just">
              <a:lnSpc>
                <a:spcPct val="107000"/>
              </a:lnSpc>
            </a:pPr>
            <a:r>
              <a:rPr lang="it-IT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</a:t>
            </a:r>
            <a:r>
              <a:rPr lang="it-IT" sz="20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14,7     </a:t>
            </a:r>
            <a:r>
              <a:rPr lang="it-IT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conservazione spazi naturali (T)</a:t>
            </a:r>
          </a:p>
          <a:p>
            <a:pPr algn="just">
              <a:lnSpc>
                <a:spcPct val="107000"/>
              </a:lnSpc>
            </a:pPr>
            <a:r>
              <a:rPr lang="it-IT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24</a:t>
            </a:r>
            <a:r>
              <a:rPr lang="it-IT" sz="20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,6</a:t>
            </a:r>
            <a:r>
              <a:rPr lang="it-IT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- ritiro seminativi scopo ambientali (T)</a:t>
            </a:r>
          </a:p>
          <a:p>
            <a:pPr lvl="0" algn="just">
              <a:lnSpc>
                <a:spcPct val="107000"/>
              </a:lnSpc>
            </a:pPr>
            <a:r>
              <a:rPr lang="it-IT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0" algn="just">
              <a:lnSpc>
                <a:spcPct val="107000"/>
              </a:lnSpc>
            </a:pPr>
            <a:r>
              <a:rPr lang="it-IT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</a:p>
          <a:p>
            <a:pPr lvl="0" algn="just">
              <a:lnSpc>
                <a:spcPct val="107000"/>
              </a:lnSpc>
            </a:pPr>
            <a:r>
              <a:rPr lang="it-IT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5085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1C59723-80AF-447B-8C13-5041FBDD8C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6D4D7-B8CE-43F3-99F6-F989D92C17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37D56B2-2BA7-432C-8016-6D0D4112A6F2}"/>
              </a:ext>
            </a:extLst>
          </p:cNvPr>
          <p:cNvSpPr/>
          <p:nvPr/>
        </p:nvSpPr>
        <p:spPr>
          <a:xfrm>
            <a:off x="539553" y="332656"/>
            <a:ext cx="8208911" cy="5598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it-IT" sz="24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</a:p>
          <a:p>
            <a:pPr lvl="0" algn="just">
              <a:lnSpc>
                <a:spcPct val="107000"/>
              </a:lnSpc>
            </a:pPr>
            <a:r>
              <a:rPr lang="it-IT" sz="24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Misure agro-climatico-ambientali   </a:t>
            </a:r>
          </a:p>
          <a:p>
            <a:pPr lvl="0" algn="just">
              <a:lnSpc>
                <a:spcPct val="107000"/>
              </a:lnSpc>
            </a:pPr>
            <a:r>
              <a:rPr lang="it-IT" sz="16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(% delle risorse per le varie tutele ambientali)</a:t>
            </a:r>
            <a:endParaRPr lang="it-IT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r>
              <a:rPr lang="it-IT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</a:p>
          <a:p>
            <a:pPr lvl="0">
              <a:lnSpc>
                <a:spcPct val="107000"/>
              </a:lnSpc>
            </a:pPr>
            <a:r>
              <a:rPr lang="it-IT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it-IT" sz="2800" b="1" i="1" dirty="0">
                <a:solidFill>
                  <a:srgbClr val="000000"/>
                </a:solidFill>
                <a:highlight>
                  <a:srgbClr val="00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75,2%</a:t>
            </a:r>
            <a:r>
              <a:rPr lang="it-IT" sz="28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it-IT" sz="16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delle risorse disponibili per biologico ed integrato</a:t>
            </a:r>
          </a:p>
          <a:p>
            <a:pPr lvl="0">
              <a:lnSpc>
                <a:spcPct val="107000"/>
              </a:lnSpc>
            </a:pPr>
            <a:r>
              <a:rPr lang="it-IT" sz="16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(qualità delle acque)</a:t>
            </a:r>
          </a:p>
          <a:p>
            <a:pPr lvl="0">
              <a:lnSpc>
                <a:spcPct val="107000"/>
              </a:lnSpc>
            </a:pPr>
            <a:endParaRPr lang="it-IT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it-IT" sz="28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it-IT" sz="2800" b="1" i="1" dirty="0">
                <a:solidFill>
                  <a:srgbClr val="000000"/>
                </a:solidFill>
                <a:highlight>
                  <a:srgbClr val="00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20,6%</a:t>
            </a:r>
            <a:r>
              <a:rPr lang="it-IT" sz="28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it-IT" sz="16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(tutela della biodiversità)</a:t>
            </a:r>
          </a:p>
          <a:p>
            <a:pPr lvl="0">
              <a:lnSpc>
                <a:spcPct val="107000"/>
              </a:lnSpc>
            </a:pPr>
            <a:endParaRPr lang="it-IT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it-IT" sz="28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it-IT" sz="2800" b="1" i="1" dirty="0">
                <a:solidFill>
                  <a:srgbClr val="000000"/>
                </a:solidFill>
                <a:highlight>
                  <a:srgbClr val="C0C0C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4,2%</a:t>
            </a:r>
            <a:r>
              <a:rPr lang="it-IT" sz="28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it-IT" sz="16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(sostanza organica suoli/cambiamento    climatico)</a:t>
            </a:r>
          </a:p>
          <a:p>
            <a:pPr lvl="0">
              <a:lnSpc>
                <a:spcPct val="107000"/>
              </a:lnSpc>
            </a:pPr>
            <a:endParaRPr lang="it-IT" sz="1600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07000"/>
              </a:lnSpc>
            </a:pPr>
            <a:endParaRPr lang="it-IT" sz="1600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07000"/>
              </a:lnSpc>
            </a:pPr>
            <a:endParaRPr lang="it-IT" sz="1600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07000"/>
              </a:lnSpc>
            </a:pPr>
            <a:endParaRPr lang="it-IT" sz="1600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07000"/>
              </a:lnSpc>
            </a:pPr>
            <a:endParaRPr lang="it-IT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348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1547664" y="185068"/>
            <a:ext cx="7128792" cy="83162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Adesione Produzione Integrata &amp; OCM  PSR 2014-2020 (Dato medio 2016)  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857451"/>
              </p:ext>
            </p:extLst>
          </p:nvPr>
        </p:nvGraphicFramePr>
        <p:xfrm>
          <a:off x="899592" y="1196752"/>
          <a:ext cx="7272808" cy="48245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2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7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51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2045"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 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2016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 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 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08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COLTURA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PSR 2014-20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PSR 2007-13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OCM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TOTALE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Fruttiferi e vite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13.823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13.238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2.757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29.817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Olivo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143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179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322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Ortive e altre annuali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5.684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1.497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5.041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12.222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Bietola riso e soia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11.637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1.078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 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12.715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Seminativi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32.077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19.092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 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51.169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Foraggere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10.813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7.077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 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17.890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TOTALE HA 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74.176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42.161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7.798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124.135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TOTALE MEURO (incluso DIA e IAF)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20,0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9,0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3,0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32,0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04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TOTALE DOMANDE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1960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1.616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796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4.372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457"/>
            <a:ext cx="1740201" cy="92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7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5656" y="195686"/>
            <a:ext cx="6624736" cy="857050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/>
              <a:t>Adesione Biologico PSR 2014-2020 </a:t>
            </a:r>
            <a:br>
              <a:rPr lang="it-IT" sz="2800" b="1" dirty="0"/>
            </a:br>
            <a:r>
              <a:rPr lang="it-IT" sz="2800" b="1" dirty="0"/>
              <a:t>(dato medio 2016)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735299"/>
              </p:ext>
            </p:extLst>
          </p:nvPr>
        </p:nvGraphicFramePr>
        <p:xfrm>
          <a:off x="611560" y="1484784"/>
          <a:ext cx="7776863" cy="40324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70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8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6037"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 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2016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 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07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COLTURA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PSR 2014-20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PSR 2007-13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TOTALE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Fruttiferi e vite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1.902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2.162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4.064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Olivo e castagno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446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727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1.173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Ortive e altre annuali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1.920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1.428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3.349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Bietola risoe soia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1.692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1.237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2.929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Seminativi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10.618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8.181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18.799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Foraggere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33.243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28.376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61.618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TOTALE HA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49.821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42.111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91.932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TOTALE MEURO (incluso DIA e IAF)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10,6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10,5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21,1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TOTALE DOMANDE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1907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1.552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3.459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95" y="44624"/>
            <a:ext cx="1740201" cy="92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50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1C59723-80AF-447B-8C13-5041FBDD8C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6D4D7-B8CE-43F3-99F6-F989D92C17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37D56B2-2BA7-432C-8016-6D0D4112A6F2}"/>
              </a:ext>
            </a:extLst>
          </p:cNvPr>
          <p:cNvSpPr/>
          <p:nvPr/>
        </p:nvSpPr>
        <p:spPr>
          <a:xfrm>
            <a:off x="908089" y="908720"/>
            <a:ext cx="7785259" cy="394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it-IT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CONSISTENZA DEL BIOLOGICO IN EMILIA ROMAGNA</a:t>
            </a:r>
          </a:p>
          <a:p>
            <a:pPr lvl="0" algn="just">
              <a:lnSpc>
                <a:spcPct val="107000"/>
              </a:lnSpc>
            </a:pPr>
            <a:r>
              <a:rPr lang="it-IT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</a:t>
            </a:r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(calcolato sul bando 2016)</a:t>
            </a:r>
          </a:p>
          <a:p>
            <a:pPr lvl="0" algn="just">
              <a:lnSpc>
                <a:spcPct val="107000"/>
              </a:lnSpc>
            </a:pPr>
            <a:endParaRPr lang="it-IT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5D22055-FC08-44E6-98CE-0ACBD9951D91}"/>
              </a:ext>
            </a:extLst>
          </p:cNvPr>
          <p:cNvSpPr/>
          <p:nvPr/>
        </p:nvSpPr>
        <p:spPr>
          <a:xfrm>
            <a:off x="1331640" y="1720840"/>
            <a:ext cx="676875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b="1" dirty="0">
              <a:solidFill>
                <a:srgbClr val="000000"/>
              </a:solidFill>
              <a:latin typeface="Calibri" panose="020F0502020204030204" pitchFamily="34" charset="0"/>
              <a:ea typeface="Arial Unicode MS"/>
            </a:endParaRP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b="1" dirty="0">
                <a:solidFill>
                  <a:srgbClr val="000000"/>
                </a:solidFill>
                <a:latin typeface="Calibri" panose="020F0502020204030204" pitchFamily="34" charset="0"/>
                <a:ea typeface="Arial Unicode MS"/>
              </a:rPr>
              <a:t>il 77% delle imprese agricole biologiche e</a:t>
            </a: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b="1" dirty="0">
                <a:solidFill>
                  <a:srgbClr val="000000"/>
                </a:solidFill>
                <a:latin typeface="Calibri" panose="020F0502020204030204" pitchFamily="34" charset="0"/>
                <a:ea typeface="Arial Unicode MS"/>
              </a:rPr>
              <a:t>il 78% della S.A.U coltivata con il metodo biologico </a:t>
            </a: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b="1" dirty="0">
                <a:solidFill>
                  <a:srgbClr val="000000"/>
                </a:solidFill>
                <a:latin typeface="Calibri" panose="020F0502020204030204" pitchFamily="34" charset="0"/>
                <a:ea typeface="Arial Unicode MS"/>
              </a:rPr>
              <a:t>accede</a:t>
            </a: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b="1" dirty="0">
                <a:solidFill>
                  <a:srgbClr val="000000"/>
                </a:solidFill>
                <a:latin typeface="Calibri" panose="020F0502020204030204" pitchFamily="34" charset="0"/>
                <a:ea typeface="Arial Unicode MS"/>
              </a:rPr>
              <a:t>ai contributi diretti previsti dalla Misura dedicata del Piano di Sviluppo Rurale (</a:t>
            </a:r>
            <a:r>
              <a:rPr lang="it-IT" altLang="it-IT" sz="2400" b="1" dirty="0" err="1">
                <a:solidFill>
                  <a:srgbClr val="000000"/>
                </a:solidFill>
                <a:latin typeface="Calibri" panose="020F0502020204030204" pitchFamily="34" charset="0"/>
                <a:ea typeface="Arial Unicode MS"/>
              </a:rPr>
              <a:t>Mis</a:t>
            </a:r>
            <a:r>
              <a:rPr lang="it-IT" altLang="it-IT" sz="2400" b="1" dirty="0">
                <a:solidFill>
                  <a:srgbClr val="000000"/>
                </a:solidFill>
                <a:latin typeface="Calibri" panose="020F0502020204030204" pitchFamily="34" charset="0"/>
                <a:ea typeface="Arial Unicode MS"/>
              </a:rPr>
              <a:t> 11 o </a:t>
            </a:r>
            <a:r>
              <a:rPr lang="it-IT" altLang="it-IT" sz="2400" b="1" dirty="0" err="1">
                <a:solidFill>
                  <a:srgbClr val="000000"/>
                </a:solidFill>
                <a:latin typeface="Calibri" panose="020F0502020204030204" pitchFamily="34" charset="0"/>
                <a:ea typeface="Arial Unicode MS"/>
              </a:rPr>
              <a:t>Mis</a:t>
            </a:r>
            <a:r>
              <a:rPr lang="it-IT" altLang="it-IT" sz="2400" b="1" dirty="0">
                <a:solidFill>
                  <a:srgbClr val="000000"/>
                </a:solidFill>
                <a:latin typeface="Calibri" panose="020F0502020204030204" pitchFamily="34" charset="0"/>
                <a:ea typeface="Arial Unicode MS"/>
              </a:rPr>
              <a:t> 214)</a:t>
            </a: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b="1" dirty="0">
              <a:solidFill>
                <a:srgbClr val="000000"/>
              </a:solidFill>
              <a:latin typeface="Calibri" panose="020F0502020204030204" pitchFamily="34" charset="0"/>
              <a:ea typeface="Arial Unicode MS"/>
            </a:endParaRP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b="1" dirty="0">
                <a:solidFill>
                  <a:srgbClr val="000000"/>
                </a:solidFill>
                <a:latin typeface="Calibri" panose="020F0502020204030204" pitchFamily="34" charset="0"/>
                <a:ea typeface="Arial Unicode MS"/>
              </a:rPr>
              <a:t>Con il bando 2018 si sono superati i 150mila ettari</a:t>
            </a: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b="1" dirty="0">
              <a:solidFill>
                <a:srgbClr val="000000"/>
              </a:solidFill>
              <a:latin typeface="Calibri" panose="020F0502020204030204" pitchFamily="34" charset="0"/>
              <a:ea typeface="Arial Unicode MS"/>
            </a:endParaRP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dirty="0">
              <a:solidFill>
                <a:srgbClr val="000000"/>
              </a:solidFill>
              <a:latin typeface="Calibri" panose="020F0502020204030204" pitchFamily="34" charset="0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59343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5656" y="195686"/>
            <a:ext cx="6624736" cy="857050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/>
              <a:t>Adesione Biologico PSR 2014-2020 </a:t>
            </a:r>
            <a:br>
              <a:rPr lang="it-IT" sz="2800" b="1" dirty="0"/>
            </a:br>
            <a:r>
              <a:rPr lang="it-IT" sz="2800" b="1" dirty="0"/>
              <a:t>(bando 2018 in fase istruttoria)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95" y="44624"/>
            <a:ext cx="1740201" cy="923236"/>
          </a:xfrm>
          <a:prstGeom prst="rect">
            <a:avLst/>
          </a:prstGeom>
        </p:spPr>
      </p:pic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AF57219A-8150-4C09-81E4-E68A91BFB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947959"/>
              </p:ext>
            </p:extLst>
          </p:nvPr>
        </p:nvGraphicFramePr>
        <p:xfrm>
          <a:off x="251520" y="1176908"/>
          <a:ext cx="8640959" cy="4258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1171">
                  <a:extLst>
                    <a:ext uri="{9D8B030D-6E8A-4147-A177-3AD203B41FA5}">
                      <a16:colId xmlns:a16="http://schemas.microsoft.com/office/drawing/2014/main" val="1118981766"/>
                    </a:ext>
                  </a:extLst>
                </a:gridCol>
                <a:gridCol w="1730742">
                  <a:extLst>
                    <a:ext uri="{9D8B030D-6E8A-4147-A177-3AD203B41FA5}">
                      <a16:colId xmlns:a16="http://schemas.microsoft.com/office/drawing/2014/main" val="4147455491"/>
                    </a:ext>
                  </a:extLst>
                </a:gridCol>
                <a:gridCol w="1933678">
                  <a:extLst>
                    <a:ext uri="{9D8B030D-6E8A-4147-A177-3AD203B41FA5}">
                      <a16:colId xmlns:a16="http://schemas.microsoft.com/office/drawing/2014/main" val="855155242"/>
                    </a:ext>
                  </a:extLst>
                </a:gridCol>
                <a:gridCol w="1761668">
                  <a:extLst>
                    <a:ext uri="{9D8B030D-6E8A-4147-A177-3AD203B41FA5}">
                      <a16:colId xmlns:a16="http://schemas.microsoft.com/office/drawing/2014/main" val="259729092"/>
                    </a:ext>
                  </a:extLst>
                </a:gridCol>
                <a:gridCol w="1353700">
                  <a:extLst>
                    <a:ext uri="{9D8B030D-6E8A-4147-A177-3AD203B41FA5}">
                      <a16:colId xmlns:a16="http://schemas.microsoft.com/office/drawing/2014/main" val="41632802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sz="1600" dirty="0"/>
                        <a:t>Tipo operazione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N° domande presentate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Importi richiesti</a:t>
                      </a:r>
                    </a:p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Importi messi a bando</a:t>
                      </a:r>
                    </a:p>
                    <a:p>
                      <a:r>
                        <a:rPr lang="it-IT" sz="1200" dirty="0"/>
                        <a:t>(per tre annualità )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Importi richiesti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(per tre annualità )</a:t>
                      </a: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857730"/>
                  </a:ext>
                </a:extLst>
              </a:tr>
              <a:tr h="998031">
                <a:tc>
                  <a:txBody>
                    <a:bodyPr/>
                    <a:lstStyle/>
                    <a:p>
                      <a:r>
                        <a:rPr lang="it-IT" dirty="0"/>
                        <a:t>M 11.1.01</a:t>
                      </a:r>
                    </a:p>
                    <a:p>
                      <a:r>
                        <a:rPr lang="it-IT" dirty="0"/>
                        <a:t>conversione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1336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8.089.127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/>
                        <a:t>24.209.000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(8.069.667)</a:t>
                      </a:r>
                      <a:endParaRPr lang="it-IT" sz="1600" dirty="0"/>
                    </a:p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24.267.381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988621"/>
                  </a:ext>
                </a:extLst>
              </a:tr>
              <a:tr h="884618">
                <a:tc>
                  <a:txBody>
                    <a:bodyPr/>
                    <a:lstStyle/>
                    <a:p>
                      <a:r>
                        <a:rPr lang="it-IT" dirty="0"/>
                        <a:t>M 11.1.02</a:t>
                      </a:r>
                    </a:p>
                    <a:p>
                      <a:r>
                        <a:rPr lang="it-IT" dirty="0"/>
                        <a:t>mantenimento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9.170.803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3.000.000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(1.000.000)</a:t>
                      </a:r>
                    </a:p>
                    <a:p>
                      <a:pPr algn="ctr"/>
                      <a:endParaRPr lang="it-IT" sz="1400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27.512.409</a:t>
                      </a:r>
                    </a:p>
                    <a:p>
                      <a:pPr algn="ctr"/>
                      <a:endParaRPr lang="it-IT" sz="1400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640202"/>
                  </a:ext>
                </a:extLst>
              </a:tr>
              <a:tr h="476333">
                <a:tc gridSpan="3">
                  <a:txBody>
                    <a:bodyPr/>
                    <a:lstStyle/>
                    <a:p>
                      <a:r>
                        <a:rPr lang="it-IT" dirty="0"/>
                        <a:t>                                                      17.259.930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27.209.000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686131"/>
                  </a:ext>
                </a:extLst>
              </a:tr>
              <a:tr h="68047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* Delibera di Giunta n. 629 del 02/05/2018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288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245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1C59723-80AF-447B-8C13-5041FBDD8C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6D4D7-B8CE-43F3-99F6-F989D92C17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37D56B2-2BA7-432C-8016-6D0D4112A6F2}"/>
              </a:ext>
            </a:extLst>
          </p:cNvPr>
          <p:cNvSpPr/>
          <p:nvPr/>
        </p:nvSpPr>
        <p:spPr>
          <a:xfrm>
            <a:off x="908089" y="908720"/>
            <a:ext cx="7785259" cy="5104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it-IT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Dotazione finanziaria e trascinamenti M10 e M11 </a:t>
            </a:r>
            <a:r>
              <a:rPr lang="it-IT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(valori in milioni di euro)</a:t>
            </a:r>
          </a:p>
          <a:p>
            <a:pPr lvl="0" algn="just">
              <a:lnSpc>
                <a:spcPct val="107000"/>
              </a:lnSpc>
            </a:pPr>
            <a:endParaRPr lang="it-IT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it-IT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06E0D048-BED6-4E09-82E4-D12F3B123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38453"/>
              </p:ext>
            </p:extLst>
          </p:nvPr>
        </p:nvGraphicFramePr>
        <p:xfrm>
          <a:off x="908089" y="1721159"/>
          <a:ext cx="7327822" cy="4250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992">
                  <a:extLst>
                    <a:ext uri="{9D8B030D-6E8A-4147-A177-3AD203B41FA5}">
                      <a16:colId xmlns:a16="http://schemas.microsoft.com/office/drawing/2014/main" val="3572351286"/>
                    </a:ext>
                  </a:extLst>
                </a:gridCol>
                <a:gridCol w="871651">
                  <a:extLst>
                    <a:ext uri="{9D8B030D-6E8A-4147-A177-3AD203B41FA5}">
                      <a16:colId xmlns:a16="http://schemas.microsoft.com/office/drawing/2014/main" val="1148165022"/>
                    </a:ext>
                  </a:extLst>
                </a:gridCol>
                <a:gridCol w="1598026">
                  <a:extLst>
                    <a:ext uri="{9D8B030D-6E8A-4147-A177-3AD203B41FA5}">
                      <a16:colId xmlns:a16="http://schemas.microsoft.com/office/drawing/2014/main" val="1030776176"/>
                    </a:ext>
                  </a:extLst>
                </a:gridCol>
                <a:gridCol w="944288">
                  <a:extLst>
                    <a:ext uri="{9D8B030D-6E8A-4147-A177-3AD203B41FA5}">
                      <a16:colId xmlns:a16="http://schemas.microsoft.com/office/drawing/2014/main" val="514772405"/>
                    </a:ext>
                  </a:extLst>
                </a:gridCol>
                <a:gridCol w="944288">
                  <a:extLst>
                    <a:ext uri="{9D8B030D-6E8A-4147-A177-3AD203B41FA5}">
                      <a16:colId xmlns:a16="http://schemas.microsoft.com/office/drawing/2014/main" val="89556696"/>
                    </a:ext>
                  </a:extLst>
                </a:gridCol>
                <a:gridCol w="944288">
                  <a:extLst>
                    <a:ext uri="{9D8B030D-6E8A-4147-A177-3AD203B41FA5}">
                      <a16:colId xmlns:a16="http://schemas.microsoft.com/office/drawing/2014/main" val="4145921168"/>
                    </a:ext>
                  </a:extLst>
                </a:gridCol>
                <a:gridCol w="944289">
                  <a:extLst>
                    <a:ext uri="{9D8B030D-6E8A-4147-A177-3AD203B41FA5}">
                      <a16:colId xmlns:a16="http://schemas.microsoft.com/office/drawing/2014/main" val="3605368375"/>
                    </a:ext>
                  </a:extLst>
                </a:gridCol>
              </a:tblGrid>
              <a:tr h="1503250">
                <a:tc>
                  <a:txBody>
                    <a:bodyPr/>
                    <a:lstStyle/>
                    <a:p>
                      <a:pPr algn="just"/>
                      <a:r>
                        <a:rPr lang="it-IT" dirty="0"/>
                        <a:t>Tipo azione</a:t>
                      </a:r>
                    </a:p>
                    <a:p>
                      <a:pPr algn="just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dirty="0"/>
                        <a:t>Dotazione iniziale</a:t>
                      </a:r>
                    </a:p>
                    <a:p>
                      <a:pPr algn="just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dirty="0"/>
                        <a:t>Trascinamento impegni </a:t>
                      </a:r>
                      <a:r>
                        <a:rPr lang="it-IT" dirty="0" err="1"/>
                        <a:t>Psr</a:t>
                      </a:r>
                      <a:r>
                        <a:rPr lang="it-IT" dirty="0"/>
                        <a:t> 2007-2013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Bando 2016</a:t>
                      </a:r>
                    </a:p>
                    <a:p>
                      <a:pPr algn="just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Bando 2018</a:t>
                      </a:r>
                    </a:p>
                    <a:p>
                      <a:pPr algn="just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Bando 2019</a:t>
                      </a:r>
                    </a:p>
                    <a:p>
                      <a:pPr algn="just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dirty="0"/>
                        <a:t>Risorse residue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65423"/>
                  </a:ext>
                </a:extLst>
              </a:tr>
              <a:tr h="773219">
                <a:tc>
                  <a:txBody>
                    <a:bodyPr/>
                    <a:lstStyle/>
                    <a:p>
                      <a:pPr algn="just"/>
                      <a:r>
                        <a:rPr lang="it-IT" dirty="0"/>
                        <a:t>integrato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kumimoji="0" lang="it-I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just"/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125,3</a:t>
                      </a:r>
                      <a:endParaRPr lang="it-IT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dirty="0"/>
                        <a:t>     </a:t>
                      </a:r>
                    </a:p>
                    <a:p>
                      <a:pPr algn="just"/>
                      <a:r>
                        <a:rPr lang="it-IT" sz="1600" b="0" dirty="0"/>
                        <a:t>       27,9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it-IT" sz="1600" b="0" dirty="0"/>
                    </a:p>
                    <a:p>
                      <a:pPr algn="just"/>
                      <a:r>
                        <a:rPr lang="it-IT" sz="1600" b="0" dirty="0"/>
                        <a:t>    97,4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dirty="0"/>
                        <a:t>     </a:t>
                      </a:r>
                    </a:p>
                    <a:p>
                      <a:pPr algn="just"/>
                      <a:r>
                        <a:rPr lang="it-IT" sz="1600" b="0" dirty="0"/>
                        <a:t>      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it-IT" sz="1600" b="0" dirty="0"/>
                    </a:p>
                    <a:p>
                      <a:pPr algn="just"/>
                      <a:r>
                        <a:rPr lang="it-IT" sz="1600" b="0" dirty="0"/>
                        <a:t>       0</a:t>
                      </a:r>
                    </a:p>
                    <a:p>
                      <a:pPr algn="just"/>
                      <a:endParaRPr lang="it-IT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it-IT" sz="1600" b="0" dirty="0"/>
                    </a:p>
                    <a:p>
                      <a:pPr algn="just"/>
                      <a:r>
                        <a:rPr lang="it-IT" sz="1600" b="0" dirty="0"/>
                        <a:t>       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230186"/>
                  </a:ext>
                </a:extLst>
              </a:tr>
              <a:tr h="805317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biologico</a:t>
                      </a:r>
                    </a:p>
                    <a:p>
                      <a:pPr algn="just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117,3</a:t>
                      </a:r>
                    </a:p>
                    <a:p>
                      <a:pPr algn="just"/>
                      <a:endParaRPr lang="it-IT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dirty="0"/>
                        <a:t>      </a:t>
                      </a:r>
                    </a:p>
                    <a:p>
                      <a:pPr algn="just"/>
                      <a:r>
                        <a:rPr lang="it-IT" sz="1600" b="0" dirty="0"/>
                        <a:t>      30,6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it-IT" sz="1600" b="0" dirty="0"/>
                    </a:p>
                    <a:p>
                      <a:pPr algn="just"/>
                      <a:r>
                        <a:rPr lang="it-IT" sz="1600" b="0" dirty="0"/>
                        <a:t>   52,8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it-IT" sz="1600" b="0" dirty="0"/>
                    </a:p>
                    <a:p>
                      <a:pPr algn="just"/>
                      <a:r>
                        <a:rPr lang="it-IT" sz="1600" b="0" dirty="0"/>
                        <a:t>    27,2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it-IT" sz="1600" b="0" dirty="0"/>
                    </a:p>
                    <a:p>
                      <a:pPr algn="just"/>
                      <a:r>
                        <a:rPr lang="it-IT" sz="1600" b="0" dirty="0"/>
                        <a:t>     </a:t>
                      </a:r>
                      <a:r>
                        <a:rPr lang="it-IT" sz="1600" b="1" dirty="0">
                          <a:solidFill>
                            <a:srgbClr val="FF0000"/>
                          </a:solidFill>
                        </a:rPr>
                        <a:t>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it-IT" sz="1600" b="0" dirty="0"/>
                    </a:p>
                    <a:p>
                      <a:pPr algn="just"/>
                      <a:r>
                        <a:rPr lang="it-IT" sz="1600" b="0" dirty="0"/>
                        <a:t>       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416251"/>
                  </a:ext>
                </a:extLst>
              </a:tr>
              <a:tr h="1002321">
                <a:tc>
                  <a:txBody>
                    <a:bodyPr/>
                    <a:lstStyle/>
                    <a:p>
                      <a:pPr algn="just"/>
                      <a:r>
                        <a:rPr lang="it-IT" dirty="0"/>
                        <a:t>Altre operazioni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/>
                      <a:r>
                        <a:rPr lang="it-IT" sz="1600" b="0" dirty="0"/>
                        <a:t>Agricoltura conservativa, Biodiversità animale e vegetale, Fasce tampone contrasto ai nitrati, Conservazione spazi naturali, Ritiro seminativi per scopo ambientali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it-IT" sz="16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it-IT" sz="16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it-IT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dirty="0"/>
                        <a:t> </a:t>
                      </a:r>
                    </a:p>
                    <a:p>
                      <a:pPr algn="just"/>
                      <a:r>
                        <a:rPr lang="it-IT" sz="1600" b="0" dirty="0"/>
                        <a:t>     9,7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it-IT" sz="1600" b="0" dirty="0"/>
                    </a:p>
                    <a:p>
                      <a:pPr algn="just"/>
                      <a:endParaRPr lang="it-IT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631154"/>
                  </a:ext>
                </a:extLst>
              </a:tr>
            </a:tbl>
          </a:graphicData>
        </a:graphic>
      </p:graphicFrame>
      <p:sp>
        <p:nvSpPr>
          <p:cNvPr id="7" name="Ovale 6">
            <a:extLst>
              <a:ext uri="{FF2B5EF4-FFF2-40B4-BE49-F238E27FC236}">
                <a16:creationId xmlns:a16="http://schemas.microsoft.com/office/drawing/2014/main" id="{570DBC5F-A79F-4A18-BAC2-D466D76B0B83}"/>
              </a:ext>
            </a:extLst>
          </p:cNvPr>
          <p:cNvSpPr/>
          <p:nvPr/>
        </p:nvSpPr>
        <p:spPr>
          <a:xfrm>
            <a:off x="6516216" y="4077072"/>
            <a:ext cx="432048" cy="636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0F1C8140-7E31-471E-8484-92AC6AEC38D8}"/>
              </a:ext>
            </a:extLst>
          </p:cNvPr>
          <p:cNvCxnSpPr>
            <a:cxnSpLocks/>
          </p:cNvCxnSpPr>
          <p:nvPr/>
        </p:nvCxnSpPr>
        <p:spPr>
          <a:xfrm flipH="1">
            <a:off x="6084168" y="4415604"/>
            <a:ext cx="43204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8543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PSR-RER 2014-202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dist">
          <a:defRPr sz="2400" baseline="30000" dirty="0" smtClean="0">
            <a:solidFill>
              <a:srgbClr val="4F5150"/>
            </a:solidFill>
            <a:latin typeface="Tahoma"/>
            <a:cs typeface="Tahom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Tema PSR-RER 2014-202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dist">
          <a:defRPr sz="2400" baseline="30000" dirty="0" smtClean="0">
            <a:solidFill>
              <a:srgbClr val="4F5150"/>
            </a:solidFill>
            <a:latin typeface="Tahoma"/>
            <a:cs typeface="Tahoma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Tema PSR-RER 2014-202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dist">
          <a:defRPr sz="2400" baseline="30000" dirty="0" smtClean="0">
            <a:solidFill>
              <a:srgbClr val="4F5150"/>
            </a:solidFill>
            <a:latin typeface="Tahoma"/>
            <a:cs typeface="Tahoma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Calibri"/>
        <a:ea typeface="Arial Unicode MS"/>
        <a:cs typeface="Arial Unicode MS"/>
      </a:majorFont>
      <a:minorFont>
        <a:latin typeface="Tahoma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Calibri"/>
        <a:ea typeface="Arial Unicode MS"/>
        <a:cs typeface="Arial Unicode MS"/>
      </a:majorFont>
      <a:minorFont>
        <a:latin typeface="Tahoma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PSR-RER 2014-2020</Template>
  <TotalTime>7886</TotalTime>
  <Words>793</Words>
  <Application>Microsoft Office PowerPoint</Application>
  <PresentationFormat>Presentazione su schermo (4:3)</PresentationFormat>
  <Paragraphs>351</Paragraphs>
  <Slides>15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15</vt:i4>
      </vt:variant>
    </vt:vector>
  </HeadingPairs>
  <TitlesOfParts>
    <vt:vector size="27" baseType="lpstr">
      <vt:lpstr>Arial Unicode MS</vt:lpstr>
      <vt:lpstr>Arial</vt:lpstr>
      <vt:lpstr>Calibri</vt:lpstr>
      <vt:lpstr>Calibri (Corpo)</vt:lpstr>
      <vt:lpstr>Tahoma</vt:lpstr>
      <vt:lpstr>Times New Roman</vt:lpstr>
      <vt:lpstr>Verdana</vt:lpstr>
      <vt:lpstr>Tema PSR-RER 2014-2020</vt:lpstr>
      <vt:lpstr>1_Tema PSR-RER 2014-2020</vt:lpstr>
      <vt:lpstr>2_Tema PSR-RER 2014-2020</vt:lpstr>
      <vt:lpstr>Struttura predefinita</vt:lpstr>
      <vt:lpstr>1_Struttura predefinita</vt:lpstr>
      <vt:lpstr>PSR 2014-2020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Adesione Biologico PSR 2014-2020  (dato medio 2016)</vt:lpstr>
      <vt:lpstr>Presentazione standard di PowerPoint</vt:lpstr>
      <vt:lpstr>Adesione Biologico PSR 2014-2020  (bando 2018 in fase istruttoria)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PSR 2014-2020</dc:title>
  <dc:creator>Roby</dc:creator>
  <cp:lastModifiedBy>Poggioli Giorgio</cp:lastModifiedBy>
  <cp:revision>450</cp:revision>
  <cp:lastPrinted>2015-03-13T14:30:21Z</cp:lastPrinted>
  <dcterms:created xsi:type="dcterms:W3CDTF">2014-06-04T10:43:25Z</dcterms:created>
  <dcterms:modified xsi:type="dcterms:W3CDTF">2018-05-08T12:48:58Z</dcterms:modified>
</cp:coreProperties>
</file>